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866" r:id="rId2"/>
    <p:sldId id="864" r:id="rId3"/>
    <p:sldId id="919" r:id="rId4"/>
    <p:sldId id="905" r:id="rId5"/>
    <p:sldId id="865" r:id="rId6"/>
    <p:sldId id="916" r:id="rId7"/>
    <p:sldId id="906" r:id="rId8"/>
    <p:sldId id="908" r:id="rId9"/>
    <p:sldId id="909" r:id="rId10"/>
    <p:sldId id="867" r:id="rId11"/>
    <p:sldId id="870" r:id="rId12"/>
    <p:sldId id="871" r:id="rId13"/>
    <p:sldId id="896" r:id="rId14"/>
    <p:sldId id="873" r:id="rId15"/>
    <p:sldId id="874" r:id="rId16"/>
    <p:sldId id="876" r:id="rId17"/>
    <p:sldId id="875" r:id="rId18"/>
    <p:sldId id="805" r:id="rId19"/>
    <p:sldId id="807" r:id="rId20"/>
    <p:sldId id="877" r:id="rId21"/>
    <p:sldId id="878" r:id="rId22"/>
    <p:sldId id="879" r:id="rId23"/>
    <p:sldId id="880" r:id="rId24"/>
    <p:sldId id="831" r:id="rId25"/>
    <p:sldId id="881" r:id="rId26"/>
    <p:sldId id="833" r:id="rId27"/>
    <p:sldId id="882" r:id="rId28"/>
    <p:sldId id="780" r:id="rId29"/>
    <p:sldId id="915" r:id="rId30"/>
    <p:sldId id="883" r:id="rId31"/>
    <p:sldId id="854" r:id="rId32"/>
    <p:sldId id="904" r:id="rId33"/>
    <p:sldId id="842" r:id="rId34"/>
    <p:sldId id="899" r:id="rId35"/>
    <p:sldId id="911" r:id="rId36"/>
    <p:sldId id="913" r:id="rId37"/>
    <p:sldId id="886" r:id="rId38"/>
    <p:sldId id="900" r:id="rId39"/>
    <p:sldId id="914" r:id="rId40"/>
    <p:sldId id="844" r:id="rId41"/>
    <p:sldId id="917" r:id="rId42"/>
    <p:sldId id="918" r:id="rId43"/>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29" autoAdjust="0"/>
    <p:restoredTop sz="74462" autoAdjust="0"/>
  </p:normalViewPr>
  <p:slideViewPr>
    <p:cSldViewPr>
      <p:cViewPr varScale="1">
        <p:scale>
          <a:sx n="70" d="100"/>
          <a:sy n="70" d="100"/>
        </p:scale>
        <p:origin x="12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8296"/>
    </p:cViewPr>
  </p:sorterViewPr>
  <p:notesViewPr>
    <p:cSldViewPr>
      <p:cViewPr varScale="1">
        <p:scale>
          <a:sx n="64" d="100"/>
          <a:sy n="64" d="100"/>
        </p:scale>
        <p:origin x="2898"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3D5AA6AE-3414-4449-B05D-72E29CC09056}"/>
              </a:ext>
            </a:extLst>
          </p:cNvPr>
          <p:cNvSpPr>
            <a:spLocks noGrp="1"/>
          </p:cNvSpPr>
          <p:nvPr>
            <p:ph type="hdr" sz="quarter"/>
          </p:nvPr>
        </p:nvSpPr>
        <p:spPr>
          <a:xfrm>
            <a:off x="0" y="0"/>
            <a:ext cx="2946400" cy="496888"/>
          </a:xfrm>
          <a:prstGeom prst="rect">
            <a:avLst/>
          </a:prstGeom>
        </p:spPr>
        <p:txBody>
          <a:bodyPr vert="horz" lIns="88221" tIns="44111" rIns="88221" bIns="44111" rtlCol="0"/>
          <a:lstStyle>
            <a:lvl1pPr algn="l" fontAlgn="auto">
              <a:spcBef>
                <a:spcPts val="0"/>
              </a:spcBef>
              <a:spcAft>
                <a:spcPts val="0"/>
              </a:spcAft>
              <a:defRPr sz="1200" dirty="0">
                <a:latin typeface="+mn-lt"/>
                <a:ea typeface="+mn-ea"/>
              </a:defRPr>
            </a:lvl1pPr>
          </a:lstStyle>
          <a:p>
            <a:pPr>
              <a:defRPr/>
            </a:pPr>
            <a:endParaRPr lang="en-GB"/>
          </a:p>
        </p:txBody>
      </p:sp>
      <p:sp>
        <p:nvSpPr>
          <p:cNvPr id="3" name="Datumsplatzhalter 2">
            <a:extLst>
              <a:ext uri="{FF2B5EF4-FFF2-40B4-BE49-F238E27FC236}">
                <a16:creationId xmlns:a16="http://schemas.microsoft.com/office/drawing/2014/main" id="{9BE585C2-4ACF-4646-899F-C562A7579C43}"/>
              </a:ext>
            </a:extLst>
          </p:cNvPr>
          <p:cNvSpPr>
            <a:spLocks noGrp="1"/>
          </p:cNvSpPr>
          <p:nvPr>
            <p:ph type="dt" sz="quarter" idx="1"/>
          </p:nvPr>
        </p:nvSpPr>
        <p:spPr>
          <a:xfrm>
            <a:off x="3849688" y="0"/>
            <a:ext cx="2946400" cy="496888"/>
          </a:xfrm>
          <a:prstGeom prst="rect">
            <a:avLst/>
          </a:prstGeom>
        </p:spPr>
        <p:txBody>
          <a:bodyPr vert="horz" wrap="square" lIns="88221" tIns="44111" rIns="88221" bIns="44111" numCol="1" anchor="t" anchorCtr="0" compatLnSpc="1">
            <a:prstTxWarp prst="textNoShape">
              <a:avLst/>
            </a:prstTxWarp>
          </a:bodyPr>
          <a:lstStyle>
            <a:lvl1pPr algn="r">
              <a:defRPr sz="1200"/>
            </a:lvl1pPr>
          </a:lstStyle>
          <a:p>
            <a:fld id="{A0E0A885-63A5-4909-83D0-0E3FEBE26670}" type="datetimeFigureOut">
              <a:rPr lang="en-GB" altLang="de-DE"/>
              <a:pPr/>
              <a:t>29/05/2023</a:t>
            </a:fld>
            <a:endParaRPr lang="en-GB" altLang="de-DE"/>
          </a:p>
        </p:txBody>
      </p:sp>
      <p:sp>
        <p:nvSpPr>
          <p:cNvPr id="4" name="Fußzeilenplatzhalter 3">
            <a:extLst>
              <a:ext uri="{FF2B5EF4-FFF2-40B4-BE49-F238E27FC236}">
                <a16:creationId xmlns:a16="http://schemas.microsoft.com/office/drawing/2014/main" id="{DD10E8FB-5DCA-4FD4-B338-ACD862A40F2C}"/>
              </a:ext>
            </a:extLst>
          </p:cNvPr>
          <p:cNvSpPr>
            <a:spLocks noGrp="1"/>
          </p:cNvSpPr>
          <p:nvPr>
            <p:ph type="ftr" sz="quarter" idx="2"/>
          </p:nvPr>
        </p:nvSpPr>
        <p:spPr>
          <a:xfrm>
            <a:off x="0" y="9429750"/>
            <a:ext cx="2946400" cy="496888"/>
          </a:xfrm>
          <a:prstGeom prst="rect">
            <a:avLst/>
          </a:prstGeom>
        </p:spPr>
        <p:txBody>
          <a:bodyPr vert="horz" lIns="88221" tIns="44111" rIns="88221" bIns="44111" rtlCol="0" anchor="b"/>
          <a:lstStyle>
            <a:lvl1pPr algn="l" fontAlgn="auto">
              <a:spcBef>
                <a:spcPts val="0"/>
              </a:spcBef>
              <a:spcAft>
                <a:spcPts val="0"/>
              </a:spcAft>
              <a:defRPr sz="1200" dirty="0">
                <a:latin typeface="+mn-lt"/>
                <a:ea typeface="+mn-ea"/>
              </a:defRPr>
            </a:lvl1pPr>
          </a:lstStyle>
          <a:p>
            <a:pPr>
              <a:defRPr/>
            </a:pPr>
            <a:endParaRPr lang="en-GB"/>
          </a:p>
        </p:txBody>
      </p:sp>
      <p:sp>
        <p:nvSpPr>
          <p:cNvPr id="5" name="Foliennummernplatzhalter 4">
            <a:extLst>
              <a:ext uri="{FF2B5EF4-FFF2-40B4-BE49-F238E27FC236}">
                <a16:creationId xmlns:a16="http://schemas.microsoft.com/office/drawing/2014/main" id="{96CBFDA7-6429-4067-AC5D-EE4EEE99AB56}"/>
              </a:ext>
            </a:extLst>
          </p:cNvPr>
          <p:cNvSpPr>
            <a:spLocks noGrp="1"/>
          </p:cNvSpPr>
          <p:nvPr>
            <p:ph type="sldNum" sz="quarter" idx="3"/>
          </p:nvPr>
        </p:nvSpPr>
        <p:spPr>
          <a:xfrm>
            <a:off x="3849688" y="9429750"/>
            <a:ext cx="2946400" cy="496888"/>
          </a:xfrm>
          <a:prstGeom prst="rect">
            <a:avLst/>
          </a:prstGeom>
        </p:spPr>
        <p:txBody>
          <a:bodyPr vert="horz" wrap="square" lIns="88221" tIns="44111" rIns="88221" bIns="44111" numCol="1" anchor="b" anchorCtr="0" compatLnSpc="1">
            <a:prstTxWarp prst="textNoShape">
              <a:avLst/>
            </a:prstTxWarp>
          </a:bodyPr>
          <a:lstStyle>
            <a:lvl1pPr algn="r">
              <a:defRPr sz="1200"/>
            </a:lvl1pPr>
          </a:lstStyle>
          <a:p>
            <a:fld id="{B461AA0E-E20A-406A-82ED-0FADCE7668BE}" type="slidenum">
              <a:rPr lang="en-GB" altLang="de-DE"/>
              <a:pPr/>
              <a:t>‹#›</a:t>
            </a:fld>
            <a:endParaRPr lang="en-GB" altLang="de-DE"/>
          </a:p>
        </p:txBody>
      </p:sp>
    </p:spTree>
    <p:extLst>
      <p:ext uri="{BB962C8B-B14F-4D97-AF65-F5344CB8AC3E}">
        <p14:creationId xmlns:p14="http://schemas.microsoft.com/office/powerpoint/2010/main" val="2970246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B52C69B-79C2-4156-8ABD-B29F5EB36C68}"/>
              </a:ext>
            </a:extLst>
          </p:cNvPr>
          <p:cNvSpPr>
            <a:spLocks noGrp="1"/>
          </p:cNvSpPr>
          <p:nvPr>
            <p:ph type="hdr" sz="quarter"/>
          </p:nvPr>
        </p:nvSpPr>
        <p:spPr>
          <a:xfrm>
            <a:off x="0" y="0"/>
            <a:ext cx="2946400" cy="496888"/>
          </a:xfrm>
          <a:prstGeom prst="rect">
            <a:avLst/>
          </a:prstGeom>
        </p:spPr>
        <p:txBody>
          <a:bodyPr vert="horz" lIns="95562" tIns="47781" rIns="95562" bIns="47781" rtlCol="0"/>
          <a:lstStyle>
            <a:lvl1pPr algn="l" fontAlgn="auto">
              <a:spcBef>
                <a:spcPts val="0"/>
              </a:spcBef>
              <a:spcAft>
                <a:spcPts val="0"/>
              </a:spcAft>
              <a:defRPr sz="1300" dirty="0">
                <a:latin typeface="+mn-lt"/>
                <a:ea typeface="+mn-ea"/>
              </a:defRPr>
            </a:lvl1pPr>
          </a:lstStyle>
          <a:p>
            <a:pPr>
              <a:defRPr/>
            </a:pPr>
            <a:endParaRPr lang="de-DE"/>
          </a:p>
        </p:txBody>
      </p:sp>
      <p:sp>
        <p:nvSpPr>
          <p:cNvPr id="3" name="Datumsplatzhalter 2">
            <a:extLst>
              <a:ext uri="{FF2B5EF4-FFF2-40B4-BE49-F238E27FC236}">
                <a16:creationId xmlns:a16="http://schemas.microsoft.com/office/drawing/2014/main" id="{EC57A445-F359-4F13-A3E8-4462FBD8C797}"/>
              </a:ext>
            </a:extLst>
          </p:cNvPr>
          <p:cNvSpPr>
            <a:spLocks noGrp="1"/>
          </p:cNvSpPr>
          <p:nvPr>
            <p:ph type="dt" idx="1"/>
          </p:nvPr>
        </p:nvSpPr>
        <p:spPr>
          <a:xfrm>
            <a:off x="3849688" y="0"/>
            <a:ext cx="2946400" cy="496888"/>
          </a:xfrm>
          <a:prstGeom prst="rect">
            <a:avLst/>
          </a:prstGeom>
        </p:spPr>
        <p:txBody>
          <a:bodyPr vert="horz" wrap="square" lIns="95562" tIns="47781" rIns="95562" bIns="47781" numCol="1" anchor="t" anchorCtr="0" compatLnSpc="1">
            <a:prstTxWarp prst="textNoShape">
              <a:avLst/>
            </a:prstTxWarp>
          </a:bodyPr>
          <a:lstStyle>
            <a:lvl1pPr algn="r">
              <a:defRPr sz="1300"/>
            </a:lvl1pPr>
          </a:lstStyle>
          <a:p>
            <a:fld id="{B1DD4A55-2DD3-4A0F-9823-ADB1E7662602}" type="datetimeFigureOut">
              <a:rPr lang="de-DE" altLang="de-DE"/>
              <a:pPr/>
              <a:t>29.05.2023</a:t>
            </a:fld>
            <a:endParaRPr lang="de-DE" altLang="de-DE"/>
          </a:p>
        </p:txBody>
      </p:sp>
      <p:sp>
        <p:nvSpPr>
          <p:cNvPr id="4" name="Folienbildplatzhalter 3">
            <a:extLst>
              <a:ext uri="{FF2B5EF4-FFF2-40B4-BE49-F238E27FC236}">
                <a16:creationId xmlns:a16="http://schemas.microsoft.com/office/drawing/2014/main" id="{7763BDC8-EB44-4FA4-9E02-F8E1B995A7AF}"/>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2" tIns="47781" rIns="95562" bIns="47781" rtlCol="0" anchor="ctr"/>
          <a:lstStyle/>
          <a:p>
            <a:pPr lvl="0"/>
            <a:endParaRPr lang="de-DE" noProof="0" dirty="0"/>
          </a:p>
        </p:txBody>
      </p:sp>
      <p:sp>
        <p:nvSpPr>
          <p:cNvPr id="5" name="Notizenplatzhalter 4">
            <a:extLst>
              <a:ext uri="{FF2B5EF4-FFF2-40B4-BE49-F238E27FC236}">
                <a16:creationId xmlns:a16="http://schemas.microsoft.com/office/drawing/2014/main" id="{9C131E4C-8242-4537-A559-2AA82ADBEB05}"/>
              </a:ext>
            </a:extLst>
          </p:cNvPr>
          <p:cNvSpPr>
            <a:spLocks noGrp="1"/>
          </p:cNvSpPr>
          <p:nvPr>
            <p:ph type="body" sz="quarter" idx="3"/>
          </p:nvPr>
        </p:nvSpPr>
        <p:spPr>
          <a:xfrm>
            <a:off x="679450" y="4714875"/>
            <a:ext cx="5438775" cy="4467225"/>
          </a:xfrm>
          <a:prstGeom prst="rect">
            <a:avLst/>
          </a:prstGeom>
        </p:spPr>
        <p:txBody>
          <a:bodyPr vert="horz" wrap="square" lIns="95562" tIns="47781" rIns="95562" bIns="47781"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6" name="Fußzeilenplatzhalter 5">
            <a:extLst>
              <a:ext uri="{FF2B5EF4-FFF2-40B4-BE49-F238E27FC236}">
                <a16:creationId xmlns:a16="http://schemas.microsoft.com/office/drawing/2014/main" id="{F3A805A4-E01E-4E7C-9122-7944C0AE68C7}"/>
              </a:ext>
            </a:extLst>
          </p:cNvPr>
          <p:cNvSpPr>
            <a:spLocks noGrp="1"/>
          </p:cNvSpPr>
          <p:nvPr>
            <p:ph type="ftr" sz="quarter" idx="4"/>
          </p:nvPr>
        </p:nvSpPr>
        <p:spPr>
          <a:xfrm>
            <a:off x="0" y="9428163"/>
            <a:ext cx="2946400" cy="496887"/>
          </a:xfrm>
          <a:prstGeom prst="rect">
            <a:avLst/>
          </a:prstGeom>
        </p:spPr>
        <p:txBody>
          <a:bodyPr vert="horz" lIns="95562" tIns="47781" rIns="95562" bIns="47781" rtlCol="0" anchor="b"/>
          <a:lstStyle>
            <a:lvl1pPr algn="l" fontAlgn="auto">
              <a:spcBef>
                <a:spcPts val="0"/>
              </a:spcBef>
              <a:spcAft>
                <a:spcPts val="0"/>
              </a:spcAft>
              <a:defRPr sz="1300" dirty="0">
                <a:latin typeface="+mn-lt"/>
                <a:ea typeface="+mn-ea"/>
              </a:defRPr>
            </a:lvl1pPr>
          </a:lstStyle>
          <a:p>
            <a:pPr>
              <a:defRPr/>
            </a:pPr>
            <a:endParaRPr lang="de-DE"/>
          </a:p>
        </p:txBody>
      </p:sp>
      <p:sp>
        <p:nvSpPr>
          <p:cNvPr id="7" name="Foliennummernplatzhalter 6">
            <a:extLst>
              <a:ext uri="{FF2B5EF4-FFF2-40B4-BE49-F238E27FC236}">
                <a16:creationId xmlns:a16="http://schemas.microsoft.com/office/drawing/2014/main" id="{71FF3617-0B06-4C46-A490-109B15B9DB3E}"/>
              </a:ext>
            </a:extLst>
          </p:cNvPr>
          <p:cNvSpPr>
            <a:spLocks noGrp="1"/>
          </p:cNvSpPr>
          <p:nvPr>
            <p:ph type="sldNum" sz="quarter" idx="5"/>
          </p:nvPr>
        </p:nvSpPr>
        <p:spPr>
          <a:xfrm>
            <a:off x="3849688" y="9428163"/>
            <a:ext cx="2946400" cy="496887"/>
          </a:xfrm>
          <a:prstGeom prst="rect">
            <a:avLst/>
          </a:prstGeom>
        </p:spPr>
        <p:txBody>
          <a:bodyPr vert="horz" wrap="square" lIns="95562" tIns="47781" rIns="95562" bIns="47781" numCol="1" anchor="b" anchorCtr="0" compatLnSpc="1">
            <a:prstTxWarp prst="textNoShape">
              <a:avLst/>
            </a:prstTxWarp>
          </a:bodyPr>
          <a:lstStyle>
            <a:lvl1pPr algn="r">
              <a:defRPr sz="1300"/>
            </a:lvl1pPr>
          </a:lstStyle>
          <a:p>
            <a:fld id="{47068CCB-F246-480F-B107-8027D24EFB74}" type="slidenum">
              <a:rPr lang="de-DE" altLang="de-DE"/>
              <a:pPr/>
              <a:t>‹#›</a:t>
            </a:fld>
            <a:endParaRPr lang="de-DE" altLang="de-DE"/>
          </a:p>
        </p:txBody>
      </p:sp>
    </p:spTree>
    <p:extLst>
      <p:ext uri="{BB962C8B-B14F-4D97-AF65-F5344CB8AC3E}">
        <p14:creationId xmlns:p14="http://schemas.microsoft.com/office/powerpoint/2010/main" val="1396245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fontAlgn="base">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fontAlgn="base">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fontAlgn="base">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fontAlgn="base">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buddhismus-nord.de/zentren/hamburg/buddhismus.php"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a:extLst>
              <a:ext uri="{FF2B5EF4-FFF2-40B4-BE49-F238E27FC236}">
                <a16:creationId xmlns:a16="http://schemas.microsoft.com/office/drawing/2014/main" id="{81B011A6-63AD-44DD-9034-AA526C47503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izenplatzhalter 2">
            <a:extLst>
              <a:ext uri="{FF2B5EF4-FFF2-40B4-BE49-F238E27FC236}">
                <a16:creationId xmlns:a16="http://schemas.microsoft.com/office/drawing/2014/main" id="{761FDE4C-6380-47C5-9239-E2212417E9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de-DE" dirty="0"/>
          </a:p>
        </p:txBody>
      </p:sp>
      <p:sp>
        <p:nvSpPr>
          <p:cNvPr id="57347" name="Foliennummernplatzhalter 3">
            <a:extLst>
              <a:ext uri="{FF2B5EF4-FFF2-40B4-BE49-F238E27FC236}">
                <a16:creationId xmlns:a16="http://schemas.microsoft.com/office/drawing/2014/main" id="{82CCC3BE-EA92-4B52-8B1A-A707F5449A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6E93196-770F-4773-ACF2-621DB0313863}" type="slidenum">
              <a:rPr lang="de-DE" altLang="de-DE"/>
              <a:pPr/>
              <a:t>1</a:t>
            </a:fld>
            <a:endParaRPr lang="de-DE" altLang="de-DE"/>
          </a:p>
        </p:txBody>
      </p:sp>
    </p:spTree>
    <p:extLst>
      <p:ext uri="{BB962C8B-B14F-4D97-AF65-F5344CB8AC3E}">
        <p14:creationId xmlns:p14="http://schemas.microsoft.com/office/powerpoint/2010/main" val="2811439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Folienbildplatzhalter 1">
            <a:extLst>
              <a:ext uri="{FF2B5EF4-FFF2-40B4-BE49-F238E27FC236}">
                <a16:creationId xmlns:a16="http://schemas.microsoft.com/office/drawing/2014/main" id="{56BAB2EC-71D9-4177-975D-DFDAA51555E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izenplatzhalter 2">
            <a:extLst>
              <a:ext uri="{FF2B5EF4-FFF2-40B4-BE49-F238E27FC236}">
                <a16:creationId xmlns:a16="http://schemas.microsoft.com/office/drawing/2014/main" id="{9F61863D-0C69-4DDE-8914-9B6ED80797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de-DE"/>
          </a:p>
        </p:txBody>
      </p:sp>
      <p:sp>
        <p:nvSpPr>
          <p:cNvPr id="64515" name="Foliennummernplatzhalter 3">
            <a:extLst>
              <a:ext uri="{FF2B5EF4-FFF2-40B4-BE49-F238E27FC236}">
                <a16:creationId xmlns:a16="http://schemas.microsoft.com/office/drawing/2014/main" id="{762C622D-CF10-47C4-96F8-422D55E992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A7EEBC6-DE9A-49DF-945D-CF8F3F18BFB9}" type="slidenum">
              <a:rPr lang="de-DE" altLang="de-DE"/>
              <a:pPr/>
              <a:t>10</a:t>
            </a:fld>
            <a:endParaRPr lang="de-DE" altLang="de-DE"/>
          </a:p>
        </p:txBody>
      </p:sp>
    </p:spTree>
    <p:extLst>
      <p:ext uri="{BB962C8B-B14F-4D97-AF65-F5344CB8AC3E}">
        <p14:creationId xmlns:p14="http://schemas.microsoft.com/office/powerpoint/2010/main" val="180756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Folienbildplatzhalter 1">
            <a:extLst>
              <a:ext uri="{FF2B5EF4-FFF2-40B4-BE49-F238E27FC236}">
                <a16:creationId xmlns:a16="http://schemas.microsoft.com/office/drawing/2014/main" id="{828BFD57-FDFC-47FE-8B13-FAFED11B9DE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izenplatzhalter 2">
            <a:extLst>
              <a:ext uri="{FF2B5EF4-FFF2-40B4-BE49-F238E27FC236}">
                <a16:creationId xmlns:a16="http://schemas.microsoft.com/office/drawing/2014/main" id="{863998CA-9AD4-4C4D-A94B-48365BF455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de-DE" dirty="0">
                <a:latin typeface="Nunito Light"/>
              </a:rPr>
              <a:t>Shared understanding of symbols and conventions:</a:t>
            </a:r>
          </a:p>
          <a:p>
            <a:pPr>
              <a:spcBef>
                <a:spcPct val="0"/>
              </a:spcBef>
            </a:pPr>
            <a:r>
              <a:rPr lang="en-GB" altLang="de-DE" dirty="0">
                <a:latin typeface="Nunito Light"/>
              </a:rPr>
              <a:t>The broom indicates that the parking space must be vacated before the road sweeping machine passes by between 11 a.m. and 12.30 p.m.) Using 11 a.m. and 12.30 p.m. relates to the convention of dividing time into two periods, a.m. (Latin ante meridiem) meaning before midday and p.m. (Latin post meridiem) meaning after midday. Each period consists of 12 hrs., each numbered, a system which is rarely used outside English speaking countries. </a:t>
            </a:r>
          </a:p>
          <a:p>
            <a:pPr>
              <a:spcBef>
                <a:spcPct val="0"/>
              </a:spcBef>
            </a:pPr>
            <a:endParaRPr lang="en-GB" altLang="de-DE" dirty="0">
              <a:latin typeface="Nunito Light"/>
            </a:endParaRPr>
          </a:p>
          <a:p>
            <a:pPr>
              <a:spcBef>
                <a:spcPct val="0"/>
              </a:spcBef>
            </a:pPr>
            <a:r>
              <a:rPr lang="en-GB" altLang="de-DE" dirty="0">
                <a:latin typeface="Nunito Light"/>
              </a:rPr>
              <a:t>The 12 hour clock system of showing time is often also referred to as in the morning, in the afternoon, in the evening and at night. In most countries computers by default show the time in 24-hour notations but some operating systems activate the 12-hour notation by default in specific languages and regional settings.</a:t>
            </a:r>
          </a:p>
          <a:p>
            <a:pPr>
              <a:spcBef>
                <a:spcPct val="0"/>
              </a:spcBef>
            </a:pPr>
            <a:endParaRPr lang="en-GB" altLang="de-DE" dirty="0">
              <a:latin typeface="Nunito Light"/>
            </a:endParaRPr>
          </a:p>
          <a:p>
            <a:pPr>
              <a:spcBef>
                <a:spcPct val="0"/>
              </a:spcBef>
            </a:pPr>
            <a:r>
              <a:rPr lang="en-GB" altLang="de-DE" dirty="0">
                <a:latin typeface="Nunito Light"/>
              </a:rPr>
              <a:t>The pictures indicate that culture is linked to knowledge and conventions, in this case how to acknowledge time. It also refers to shared meanings, e.g. the symbol of the broom indicating cleaning periods. The broom is used as a symbol despite the fact that it is actually machines that do the job.</a:t>
            </a:r>
          </a:p>
        </p:txBody>
      </p:sp>
      <p:sp>
        <p:nvSpPr>
          <p:cNvPr id="65539" name="Foliennummernplatzhalter 3">
            <a:extLst>
              <a:ext uri="{FF2B5EF4-FFF2-40B4-BE49-F238E27FC236}">
                <a16:creationId xmlns:a16="http://schemas.microsoft.com/office/drawing/2014/main" id="{39AF54EC-32F3-47C2-BA5B-FA03D3B9B4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928F0E4-F4A5-464C-B34F-890875F45C24}" type="slidenum">
              <a:rPr lang="de-DE" altLang="de-DE"/>
              <a:pPr/>
              <a:t>11</a:t>
            </a:fld>
            <a:endParaRPr lang="de-DE" altLang="de-DE"/>
          </a:p>
        </p:txBody>
      </p:sp>
    </p:spTree>
    <p:extLst>
      <p:ext uri="{BB962C8B-B14F-4D97-AF65-F5344CB8AC3E}">
        <p14:creationId xmlns:p14="http://schemas.microsoft.com/office/powerpoint/2010/main" val="2174979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Folienbildplatzhalter 1">
            <a:extLst>
              <a:ext uri="{FF2B5EF4-FFF2-40B4-BE49-F238E27FC236}">
                <a16:creationId xmlns:a16="http://schemas.microsoft.com/office/drawing/2014/main" id="{37A0A103-7A6E-4832-901C-568913F49B2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izenplatzhalter 2">
            <a:extLst>
              <a:ext uri="{FF2B5EF4-FFF2-40B4-BE49-F238E27FC236}">
                <a16:creationId xmlns:a16="http://schemas.microsoft.com/office/drawing/2014/main" id="{56806345-56CA-45C5-A704-ADA94E50FD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de-DE" dirty="0">
                <a:latin typeface="Nunito Light"/>
              </a:rPr>
              <a:t>The question here relates to why we find Buddha statues in offices, gardens and many other places in Germany and whether the teachings of Buddha could now be considered part of the German culture? </a:t>
            </a:r>
          </a:p>
          <a:p>
            <a:pPr>
              <a:spcBef>
                <a:spcPct val="0"/>
              </a:spcBef>
            </a:pPr>
            <a:r>
              <a:rPr lang="en-GB" altLang="de-DE" dirty="0">
                <a:latin typeface="Nunito Light"/>
              </a:rPr>
              <a:t>According to the information of the Buddhist centre Hamburg (</a:t>
            </a:r>
            <a:r>
              <a:rPr lang="en-GB" altLang="de-DE" dirty="0">
                <a:latin typeface="Nunito Light"/>
                <a:hlinkClick r:id="rId3"/>
              </a:rPr>
              <a:t>http://www.buddhismus-nord.de/zentren/hamburg/buddhismus.php</a:t>
            </a:r>
            <a:r>
              <a:rPr lang="en-GB" altLang="de-DE" dirty="0">
                <a:latin typeface="Nunito Light"/>
              </a:rPr>
              <a:t> 5.7.2017), Buddhism started with Buddha, a title meaning the one who is awake or in other words a person who has awoken to perceive his reality. Buddha was born as Siddhartha Gautama in Nepal around 2,500 years ago. He obviously had a privileged upbringing but, realising that life involves the harshness of illness, old age and death, he started to wonder and think about the meaning of life. </a:t>
            </a:r>
          </a:p>
          <a:p>
            <a:pPr>
              <a:spcBef>
                <a:spcPct val="0"/>
              </a:spcBef>
            </a:pPr>
            <a:r>
              <a:rPr lang="en-GB" altLang="de-DE" dirty="0">
                <a:latin typeface="Nunito Light"/>
              </a:rPr>
              <a:t>On his journey he became adept at meditation and took up ascetic practices. This way of life was based on the firm belief that one can free the spirit by denying the flesh. The ultimate aim of Buddhism is nirvana, the deliverance of the mind and thus supreme happiness. </a:t>
            </a:r>
          </a:p>
          <a:p>
            <a:pPr>
              <a:spcBef>
                <a:spcPct val="0"/>
              </a:spcBef>
            </a:pPr>
            <a:endParaRPr lang="en-GB" altLang="de-DE" dirty="0">
              <a:latin typeface="Nunito Light"/>
            </a:endParaRPr>
          </a:p>
          <a:p>
            <a:pPr>
              <a:spcBef>
                <a:spcPct val="0"/>
              </a:spcBef>
            </a:pPr>
            <a:r>
              <a:rPr lang="en-GB" altLang="de-DE" dirty="0">
                <a:latin typeface="Nunito Light"/>
              </a:rPr>
              <a:t>The Buddhist centre in Hamburg is one of the largest centres in Germany and there are about 500 volunteers working at the centre. It seems that there is definitely a community dedicated to following Buddha</a:t>
            </a:r>
            <a:r>
              <a:rPr lang="en-GB" altLang="en-US" dirty="0">
                <a:latin typeface="Nunito Light"/>
              </a:rPr>
              <a:t>’</a:t>
            </a:r>
            <a:r>
              <a:rPr lang="en-GB" altLang="de-DE" dirty="0">
                <a:latin typeface="Nunito Light"/>
              </a:rPr>
              <a:t>s teaching, which is part of German society and thus also part of German culture.</a:t>
            </a:r>
          </a:p>
          <a:p>
            <a:pPr>
              <a:spcBef>
                <a:spcPct val="0"/>
              </a:spcBef>
            </a:pPr>
            <a:endParaRPr lang="en-GB" altLang="de-DE" dirty="0">
              <a:latin typeface="Nunito Light"/>
            </a:endParaRPr>
          </a:p>
          <a:p>
            <a:pPr>
              <a:spcBef>
                <a:spcPct val="0"/>
              </a:spcBef>
            </a:pPr>
            <a:r>
              <a:rPr lang="en-GB" altLang="de-DE" dirty="0">
                <a:latin typeface="Nunito Light"/>
              </a:rPr>
              <a:t>Buddha statues are generally perceived as symbols of peace, calmness, mindfulness and reflection. Many people who integrate the statue into their living environment want to convey these thoughts. Many if not most of them may not consider themselves to be Buddhists but feel the wish to integrate the idea of calmness and peacefulness into their daily life. This indicates that through exposure and interaction, culture is created and integrated into existing structures.</a:t>
            </a:r>
          </a:p>
          <a:p>
            <a:pPr>
              <a:spcBef>
                <a:spcPct val="0"/>
              </a:spcBef>
            </a:pPr>
            <a:endParaRPr lang="en-GB" altLang="de-DE" dirty="0">
              <a:latin typeface="Nunito Light"/>
            </a:endParaRPr>
          </a:p>
          <a:p>
            <a:pPr>
              <a:spcBef>
                <a:spcPct val="0"/>
              </a:spcBef>
            </a:pPr>
            <a:r>
              <a:rPr lang="en-GB" altLang="de-DE" dirty="0">
                <a:latin typeface="Nunito Light"/>
              </a:rPr>
              <a:t>Yet others may simply buy a Buddha statue because it is fashionable, showing that symbols may change their original meaning by being taken out of their context and integrated into a new one. </a:t>
            </a:r>
          </a:p>
          <a:p>
            <a:pPr>
              <a:spcBef>
                <a:spcPct val="0"/>
              </a:spcBef>
            </a:pPr>
            <a:endParaRPr lang="en-GB" altLang="de-DE" dirty="0"/>
          </a:p>
        </p:txBody>
      </p:sp>
      <p:sp>
        <p:nvSpPr>
          <p:cNvPr id="66563" name="Foliennummernplatzhalter 3">
            <a:extLst>
              <a:ext uri="{FF2B5EF4-FFF2-40B4-BE49-F238E27FC236}">
                <a16:creationId xmlns:a16="http://schemas.microsoft.com/office/drawing/2014/main" id="{830EE3C3-1055-499F-93B9-62A3FA0ACB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8F4C4AD-34E3-41A8-9069-FD128305376C}" type="slidenum">
              <a:rPr lang="de-DE" altLang="de-DE"/>
              <a:pPr/>
              <a:t>12</a:t>
            </a:fld>
            <a:endParaRPr lang="de-DE" altLang="de-DE"/>
          </a:p>
        </p:txBody>
      </p:sp>
    </p:spTree>
    <p:extLst>
      <p:ext uri="{BB962C8B-B14F-4D97-AF65-F5344CB8AC3E}">
        <p14:creationId xmlns:p14="http://schemas.microsoft.com/office/powerpoint/2010/main" val="4226660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Folienbildplatzhalter 1">
            <a:extLst>
              <a:ext uri="{FF2B5EF4-FFF2-40B4-BE49-F238E27FC236}">
                <a16:creationId xmlns:a16="http://schemas.microsoft.com/office/drawing/2014/main" id="{B4ABE33D-CAC5-4CBE-9FCB-4D7260F5BFB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izenplatzhalter 2">
            <a:extLst>
              <a:ext uri="{FF2B5EF4-FFF2-40B4-BE49-F238E27FC236}">
                <a16:creationId xmlns:a16="http://schemas.microsoft.com/office/drawing/2014/main" id="{9D50A05F-0276-4C1D-BA6A-12E853BF14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de-DE" dirty="0">
                <a:latin typeface="Nunito Light"/>
              </a:rPr>
              <a:t>In Germany, dogs are commonly perceived as pets that can be cuddled and need to be taken care of. This also means that especially in cities they live indoors and are often considered to be </a:t>
            </a:r>
            <a:r>
              <a:rPr lang="en-GB" altLang="en-US" dirty="0">
                <a:latin typeface="Nunito Light"/>
              </a:rPr>
              <a:t>‘</a:t>
            </a:r>
            <a:r>
              <a:rPr lang="en-GB" altLang="de-DE" dirty="0">
                <a:latin typeface="Nunito Light"/>
              </a:rPr>
              <a:t>part of the family</a:t>
            </a:r>
            <a:r>
              <a:rPr lang="en-GB" altLang="en-US" dirty="0">
                <a:latin typeface="Nunito Light"/>
              </a:rPr>
              <a:t>’</a:t>
            </a:r>
            <a:r>
              <a:rPr lang="en-GB" altLang="de-DE" dirty="0">
                <a:latin typeface="Nunito Light"/>
              </a:rPr>
              <a:t> and become close companions. In order to meet their needs and at the same time consider the aspect of hygiene, space has been allocated for dogs to run around freely, e.g. at the beach. Looking at the sign, those who grew up in Germany will understand its meaning, indicating that shared knowledge is one aspect of culture.</a:t>
            </a:r>
          </a:p>
          <a:p>
            <a:pPr>
              <a:spcBef>
                <a:spcPct val="0"/>
              </a:spcBef>
            </a:pPr>
            <a:endParaRPr lang="en-GB" altLang="de-DE" dirty="0">
              <a:latin typeface="Nunito Light"/>
            </a:endParaRPr>
          </a:p>
          <a:p>
            <a:pPr>
              <a:spcBef>
                <a:spcPct val="0"/>
              </a:spcBef>
            </a:pPr>
            <a:r>
              <a:rPr lang="en-GB" altLang="de-DE" dirty="0">
                <a:latin typeface="Nunito Light"/>
              </a:rPr>
              <a:t>The perception of  a dog as a </a:t>
            </a:r>
            <a:r>
              <a:rPr lang="en-GB" altLang="en-US" dirty="0">
                <a:latin typeface="Nunito Light"/>
              </a:rPr>
              <a:t>‘</a:t>
            </a:r>
            <a:r>
              <a:rPr lang="en-GB" altLang="de-DE" dirty="0">
                <a:latin typeface="Nunito Light"/>
              </a:rPr>
              <a:t>member of family</a:t>
            </a:r>
            <a:r>
              <a:rPr lang="en-GB" altLang="en-US" dirty="0">
                <a:latin typeface="Nunito Light"/>
              </a:rPr>
              <a:t>’</a:t>
            </a:r>
            <a:r>
              <a:rPr lang="en-GB" altLang="de-DE" dirty="0">
                <a:latin typeface="Nunito Light"/>
              </a:rPr>
              <a:t> may not be shared among all people living in Germany, for example in the countryside dogs may have tasks such as rounding up cattle or sheep and thus not be perceived as a pet. Also, there may also be some people who consider that dogs are unclean, should not be touched and should not become a member of a family. Nonetheless most people who have grown up in Germany will understand the signpost and thus share the knowledge linked to the signpost.</a:t>
            </a:r>
          </a:p>
        </p:txBody>
      </p:sp>
      <p:sp>
        <p:nvSpPr>
          <p:cNvPr id="67587" name="Foliennummernplatzhalter 3">
            <a:extLst>
              <a:ext uri="{FF2B5EF4-FFF2-40B4-BE49-F238E27FC236}">
                <a16:creationId xmlns:a16="http://schemas.microsoft.com/office/drawing/2014/main" id="{17D0B6B5-2451-432C-92BC-200EBFE571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DF77A3A-A41E-415F-BB71-E41C8C2B6722}" type="slidenum">
              <a:rPr lang="de-DE" altLang="de-DE"/>
              <a:pPr/>
              <a:t>13</a:t>
            </a:fld>
            <a:endParaRPr lang="de-DE" altLang="de-DE"/>
          </a:p>
        </p:txBody>
      </p:sp>
    </p:spTree>
    <p:extLst>
      <p:ext uri="{BB962C8B-B14F-4D97-AF65-F5344CB8AC3E}">
        <p14:creationId xmlns:p14="http://schemas.microsoft.com/office/powerpoint/2010/main" val="2173313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Folienbildplatzhalter 1">
            <a:extLst>
              <a:ext uri="{FF2B5EF4-FFF2-40B4-BE49-F238E27FC236}">
                <a16:creationId xmlns:a16="http://schemas.microsoft.com/office/drawing/2014/main" id="{E0F745BE-8FC6-4555-AF24-8C61A73264B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izenplatzhalter 2">
            <a:extLst>
              <a:ext uri="{FF2B5EF4-FFF2-40B4-BE49-F238E27FC236}">
                <a16:creationId xmlns:a16="http://schemas.microsoft.com/office/drawing/2014/main" id="{AA73A83D-F417-4275-BCBC-97C344C6E9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de-DE" dirty="0">
                <a:latin typeface="Nunito Light"/>
              </a:rPr>
              <a:t>Many societies use signs for protection and good luck and some of the signs, such as the </a:t>
            </a:r>
            <a:r>
              <a:rPr lang="en-GB" altLang="de-DE" dirty="0" err="1">
                <a:latin typeface="Nunito Light"/>
              </a:rPr>
              <a:t>hamsa</a:t>
            </a:r>
            <a:r>
              <a:rPr lang="en-GB" altLang="de-DE" dirty="0">
                <a:latin typeface="Nunito Light"/>
              </a:rPr>
              <a:t> (meaning five) are believed to provide defence against the evil eye in the Middle East and North Africa. The evil eye is a malicious stare believed to cause illness, death or bad luck. In addition to its protective character it also represents blessings, power and strength. In Algeria, the </a:t>
            </a:r>
            <a:r>
              <a:rPr lang="en-GB" altLang="de-DE" dirty="0" err="1">
                <a:latin typeface="Nunito Light"/>
              </a:rPr>
              <a:t>hamsa</a:t>
            </a:r>
            <a:r>
              <a:rPr lang="en-GB" altLang="de-DE" dirty="0">
                <a:latin typeface="Nunito Light"/>
              </a:rPr>
              <a:t> is a national symbol and appears in its emblem. The </a:t>
            </a:r>
            <a:r>
              <a:rPr lang="en-GB" altLang="de-DE" dirty="0" err="1">
                <a:latin typeface="Nunito Light"/>
              </a:rPr>
              <a:t>hamsa</a:t>
            </a:r>
            <a:r>
              <a:rPr lang="en-GB" altLang="de-DE" dirty="0">
                <a:latin typeface="Nunito Light"/>
              </a:rPr>
              <a:t> used to be in widespread use as a talisman by Jews from Islamic countries but for a considerable time was looked down upon in the Eurocentric cultural milieu. More recently it has started to regain popularity and nowadays it is even described as an icon of </a:t>
            </a:r>
            <a:r>
              <a:rPr lang="en-GB" altLang="de-DE" dirty="0" err="1">
                <a:latin typeface="Nunito Light"/>
              </a:rPr>
              <a:t>Israeliness</a:t>
            </a:r>
            <a:r>
              <a:rPr lang="en-GB" altLang="de-DE" dirty="0">
                <a:latin typeface="Nunito Light"/>
              </a:rPr>
              <a:t> and secularity. </a:t>
            </a:r>
          </a:p>
          <a:p>
            <a:pPr>
              <a:spcBef>
                <a:spcPct val="0"/>
              </a:spcBef>
            </a:pPr>
            <a:endParaRPr lang="en-GB" altLang="de-DE" dirty="0">
              <a:latin typeface="Nunito Light"/>
            </a:endParaRPr>
          </a:p>
          <a:p>
            <a:pPr>
              <a:spcBef>
                <a:spcPct val="0"/>
              </a:spcBef>
            </a:pPr>
            <a:r>
              <a:rPr lang="en-GB" altLang="de-DE" dirty="0">
                <a:latin typeface="Nunito Light"/>
              </a:rPr>
              <a:t>This picture was taken in Paris, showing that symbols and signs also travel and migrate, and at times are incorporated into an existing culture. Sometimes they change meanings along the way.</a:t>
            </a:r>
          </a:p>
          <a:p>
            <a:pPr>
              <a:spcBef>
                <a:spcPct val="0"/>
              </a:spcBef>
            </a:pPr>
            <a:endParaRPr lang="en-GB" altLang="de-DE" dirty="0">
              <a:latin typeface="Nunito Light"/>
            </a:endParaRPr>
          </a:p>
          <a:p>
            <a:pPr>
              <a:spcBef>
                <a:spcPct val="0"/>
              </a:spcBef>
            </a:pPr>
            <a:r>
              <a:rPr lang="en-GB" altLang="de-DE" dirty="0">
                <a:latin typeface="Nunito Light"/>
              </a:rPr>
              <a:t>Symbols are part of the visible part of culture and if we are not familiar with them we need to enquire about their meaning. Many societies share commonalities such as the desire to use symbols and emblems for protection.</a:t>
            </a:r>
          </a:p>
        </p:txBody>
      </p:sp>
      <p:sp>
        <p:nvSpPr>
          <p:cNvPr id="68611" name="Foliennummernplatzhalter 3">
            <a:extLst>
              <a:ext uri="{FF2B5EF4-FFF2-40B4-BE49-F238E27FC236}">
                <a16:creationId xmlns:a16="http://schemas.microsoft.com/office/drawing/2014/main" id="{5C4B34DD-5FA8-4DA2-9DEA-3AA46DD0E4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64E891F-C375-4426-8444-40EFA404E60A}" type="slidenum">
              <a:rPr lang="de-DE" altLang="de-DE"/>
              <a:pPr/>
              <a:t>14</a:t>
            </a:fld>
            <a:endParaRPr lang="de-DE" altLang="de-DE"/>
          </a:p>
        </p:txBody>
      </p:sp>
    </p:spTree>
    <p:extLst>
      <p:ext uri="{BB962C8B-B14F-4D97-AF65-F5344CB8AC3E}">
        <p14:creationId xmlns:p14="http://schemas.microsoft.com/office/powerpoint/2010/main" val="4285006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Folienbildplatzhalter 1">
            <a:extLst>
              <a:ext uri="{FF2B5EF4-FFF2-40B4-BE49-F238E27FC236}">
                <a16:creationId xmlns:a16="http://schemas.microsoft.com/office/drawing/2014/main" id="{C21687E6-6416-4FF1-932E-7609E63C5A5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izenplatzhalter 2">
            <a:extLst>
              <a:ext uri="{FF2B5EF4-FFF2-40B4-BE49-F238E27FC236}">
                <a16:creationId xmlns:a16="http://schemas.microsoft.com/office/drawing/2014/main" id="{41E7B9EA-0035-438C-8139-B923D80C88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de-DE" dirty="0">
                <a:latin typeface="Nunito Light"/>
              </a:rPr>
              <a:t>This picture was taken in Israel showing that the same symbol is used in different countries either for a similar or the same purpose. In India the </a:t>
            </a:r>
            <a:r>
              <a:rPr lang="en-GB" altLang="en-US" dirty="0">
                <a:latin typeface="Nunito Light"/>
              </a:rPr>
              <a:t>‘</a:t>
            </a:r>
            <a:r>
              <a:rPr lang="en-GB" altLang="de-DE" dirty="0" err="1">
                <a:latin typeface="Nunito Light"/>
              </a:rPr>
              <a:t>bindi</a:t>
            </a:r>
            <a:r>
              <a:rPr lang="en-GB" altLang="en-US" dirty="0">
                <a:latin typeface="Nunito Light"/>
              </a:rPr>
              <a:t>’</a:t>
            </a:r>
            <a:r>
              <a:rPr lang="en-GB" altLang="de-DE" dirty="0">
                <a:latin typeface="Nunito Light"/>
              </a:rPr>
              <a:t>, a dot on the forehead is seen as an extra </a:t>
            </a:r>
            <a:r>
              <a:rPr lang="en-GB" altLang="en-US" dirty="0">
                <a:latin typeface="Nunito Light"/>
              </a:rPr>
              <a:t>‘</a:t>
            </a:r>
            <a:r>
              <a:rPr lang="en-GB" altLang="de-DE" dirty="0">
                <a:latin typeface="Nunito Light"/>
              </a:rPr>
              <a:t>eye</a:t>
            </a:r>
            <a:r>
              <a:rPr lang="en-GB" altLang="en-US" dirty="0">
                <a:latin typeface="Nunito Light"/>
              </a:rPr>
              <a:t>’</a:t>
            </a:r>
            <a:r>
              <a:rPr lang="en-GB" altLang="de-DE" dirty="0">
                <a:latin typeface="Nunito Light"/>
              </a:rPr>
              <a:t> which takes on the role of protection. People may think that their culture, or part of it, is unique, but there are many commonalities that can be observed across cultures such as the notion of protection using the eye as a symbol for it.</a:t>
            </a:r>
          </a:p>
        </p:txBody>
      </p:sp>
      <p:sp>
        <p:nvSpPr>
          <p:cNvPr id="69635" name="Foliennummernplatzhalter 3">
            <a:extLst>
              <a:ext uri="{FF2B5EF4-FFF2-40B4-BE49-F238E27FC236}">
                <a16:creationId xmlns:a16="http://schemas.microsoft.com/office/drawing/2014/main" id="{3355C30B-BAAA-40ED-8348-364F6B853D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94C0E71-1B97-4FFE-821C-C353B3F83D15}" type="slidenum">
              <a:rPr lang="de-DE" altLang="de-DE"/>
              <a:pPr/>
              <a:t>15</a:t>
            </a:fld>
            <a:endParaRPr lang="de-DE" altLang="de-DE"/>
          </a:p>
        </p:txBody>
      </p:sp>
    </p:spTree>
    <p:extLst>
      <p:ext uri="{BB962C8B-B14F-4D97-AF65-F5344CB8AC3E}">
        <p14:creationId xmlns:p14="http://schemas.microsoft.com/office/powerpoint/2010/main" val="1072137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Folienbildplatzhalter 1">
            <a:extLst>
              <a:ext uri="{FF2B5EF4-FFF2-40B4-BE49-F238E27FC236}">
                <a16:creationId xmlns:a16="http://schemas.microsoft.com/office/drawing/2014/main" id="{15A108A9-2687-4BE8-ACC6-1B6C773F4B3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izenplatzhalter 2">
            <a:extLst>
              <a:ext uri="{FF2B5EF4-FFF2-40B4-BE49-F238E27FC236}">
                <a16:creationId xmlns:a16="http://schemas.microsoft.com/office/drawing/2014/main" id="{B6B1A1DD-5BD9-4820-B306-AB2FECFA9B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de-DE" dirty="0">
                <a:latin typeface="Nunito Light"/>
              </a:rPr>
              <a:t>Another eye shaped amulet is the </a:t>
            </a:r>
            <a:r>
              <a:rPr lang="en-GB" altLang="de-DE" dirty="0" err="1">
                <a:latin typeface="Nunito Light"/>
              </a:rPr>
              <a:t>nazar</a:t>
            </a:r>
            <a:r>
              <a:rPr lang="en-GB" altLang="de-DE" dirty="0">
                <a:latin typeface="Nunito Light"/>
              </a:rPr>
              <a:t> which appears to have its origin in Turkey and is also believed to protect against the evil eye, whereby the word </a:t>
            </a:r>
            <a:r>
              <a:rPr lang="en-GB" altLang="de-DE" dirty="0" err="1">
                <a:latin typeface="Nunito Light"/>
              </a:rPr>
              <a:t>nazar</a:t>
            </a:r>
            <a:r>
              <a:rPr lang="en-GB" altLang="de-DE" dirty="0">
                <a:latin typeface="Nunito Light"/>
              </a:rPr>
              <a:t> is derived from the Arabic meaning </a:t>
            </a:r>
            <a:r>
              <a:rPr lang="en-GB" altLang="en-US" dirty="0">
                <a:latin typeface="Nunito Light"/>
              </a:rPr>
              <a:t>‘</a:t>
            </a:r>
            <a:r>
              <a:rPr lang="en-GB" altLang="de-DE" dirty="0">
                <a:latin typeface="Nunito Light"/>
              </a:rPr>
              <a:t>seeing</a:t>
            </a:r>
            <a:r>
              <a:rPr lang="en-GB" altLang="en-US" dirty="0">
                <a:latin typeface="Nunito Light"/>
              </a:rPr>
              <a:t>‘</a:t>
            </a:r>
            <a:r>
              <a:rPr lang="en-GB" altLang="de-DE" dirty="0">
                <a:latin typeface="Nunito Light"/>
              </a:rPr>
              <a:t> or </a:t>
            </a:r>
            <a:r>
              <a:rPr lang="en-GB" altLang="en-US" dirty="0">
                <a:latin typeface="Nunito Light"/>
              </a:rPr>
              <a:t>‘</a:t>
            </a:r>
            <a:r>
              <a:rPr lang="en-GB" altLang="de-DE" dirty="0">
                <a:latin typeface="Nunito Light"/>
              </a:rPr>
              <a:t>sight</a:t>
            </a:r>
            <a:r>
              <a:rPr lang="en-GB" altLang="en-US" dirty="0">
                <a:latin typeface="Nunito Light"/>
              </a:rPr>
              <a:t>‘</a:t>
            </a:r>
            <a:r>
              <a:rPr lang="en-GB" altLang="de-DE" dirty="0">
                <a:latin typeface="Nunito Light"/>
              </a:rPr>
              <a:t>. This picture was taken in Portugal, indicating that people bring their culture with them and integrate it into the new environment.</a:t>
            </a:r>
          </a:p>
        </p:txBody>
      </p:sp>
      <p:sp>
        <p:nvSpPr>
          <p:cNvPr id="70659" name="Foliennummernplatzhalter 3">
            <a:extLst>
              <a:ext uri="{FF2B5EF4-FFF2-40B4-BE49-F238E27FC236}">
                <a16:creationId xmlns:a16="http://schemas.microsoft.com/office/drawing/2014/main" id="{4EC789B4-C58E-4E73-BB7D-03DA906C67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C51E729-8BF2-46E3-8787-D2257500392A}" type="slidenum">
              <a:rPr lang="de-DE" altLang="de-DE"/>
              <a:pPr/>
              <a:t>16</a:t>
            </a:fld>
            <a:endParaRPr lang="de-DE" altLang="de-DE"/>
          </a:p>
        </p:txBody>
      </p:sp>
    </p:spTree>
    <p:extLst>
      <p:ext uri="{BB962C8B-B14F-4D97-AF65-F5344CB8AC3E}">
        <p14:creationId xmlns:p14="http://schemas.microsoft.com/office/powerpoint/2010/main" val="1109427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Folienbildplatzhalter 1">
            <a:extLst>
              <a:ext uri="{FF2B5EF4-FFF2-40B4-BE49-F238E27FC236}">
                <a16:creationId xmlns:a16="http://schemas.microsoft.com/office/drawing/2014/main" id="{1358AE71-4BA3-4F6F-9E38-16E3EEC2A62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izenplatzhalter 2">
            <a:extLst>
              <a:ext uri="{FF2B5EF4-FFF2-40B4-BE49-F238E27FC236}">
                <a16:creationId xmlns:a16="http://schemas.microsoft.com/office/drawing/2014/main" id="{8786EE0A-C19D-42E7-8C8C-55394B1B7B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de-DE" dirty="0">
                <a:latin typeface="Nunito Light"/>
              </a:rPr>
              <a:t>The idea and thought of an </a:t>
            </a:r>
            <a:r>
              <a:rPr lang="en-GB" altLang="en-US" dirty="0">
                <a:latin typeface="Nunito Light"/>
              </a:rPr>
              <a:t>‘</a:t>
            </a:r>
            <a:r>
              <a:rPr lang="en-GB" altLang="de-DE" dirty="0">
                <a:latin typeface="Nunito Light"/>
              </a:rPr>
              <a:t>extra eye</a:t>
            </a:r>
            <a:r>
              <a:rPr lang="en-GB" altLang="en-US" dirty="0">
                <a:latin typeface="Nunito Light"/>
              </a:rPr>
              <a:t>’</a:t>
            </a:r>
            <a:r>
              <a:rPr lang="en-GB" altLang="de-DE" dirty="0">
                <a:latin typeface="Nunito Light"/>
              </a:rPr>
              <a:t> can be found in many countries and it is also not uncommon to the Catholic Church as this picture shows. However, the </a:t>
            </a:r>
            <a:r>
              <a:rPr lang="en-GB" altLang="en-US" dirty="0">
                <a:latin typeface="Nunito Light"/>
              </a:rPr>
              <a:t>‘</a:t>
            </a:r>
            <a:r>
              <a:rPr lang="en-GB" altLang="de-DE" dirty="0">
                <a:latin typeface="Nunito Light"/>
              </a:rPr>
              <a:t>eye</a:t>
            </a:r>
            <a:r>
              <a:rPr lang="en-GB" altLang="en-US" dirty="0">
                <a:latin typeface="Nunito Light"/>
              </a:rPr>
              <a:t>’</a:t>
            </a:r>
            <a:r>
              <a:rPr lang="en-GB" altLang="de-DE" dirty="0">
                <a:latin typeface="Nunito Light"/>
              </a:rPr>
              <a:t> in this case is often interpreted as symbolising God who is watching you and your behaviour. This shows that at times you may see same or very similar symbols but their meaning may differ.</a:t>
            </a:r>
          </a:p>
          <a:p>
            <a:pPr>
              <a:spcBef>
                <a:spcPct val="0"/>
              </a:spcBef>
            </a:pPr>
            <a:r>
              <a:rPr lang="en-GB" altLang="de-DE" dirty="0">
                <a:latin typeface="Nunito Light"/>
              </a:rPr>
              <a:t>.</a:t>
            </a:r>
          </a:p>
        </p:txBody>
      </p:sp>
      <p:sp>
        <p:nvSpPr>
          <p:cNvPr id="71683" name="Foliennummernplatzhalter 3">
            <a:extLst>
              <a:ext uri="{FF2B5EF4-FFF2-40B4-BE49-F238E27FC236}">
                <a16:creationId xmlns:a16="http://schemas.microsoft.com/office/drawing/2014/main" id="{3404B0E9-26EF-4E46-8A8B-CC2C7F2661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AB3D5B2-4B37-4483-AF02-8867D580C7C8}" type="slidenum">
              <a:rPr lang="de-DE" altLang="de-DE"/>
              <a:pPr/>
              <a:t>17</a:t>
            </a:fld>
            <a:endParaRPr lang="de-DE" altLang="de-DE"/>
          </a:p>
        </p:txBody>
      </p:sp>
    </p:spTree>
    <p:extLst>
      <p:ext uri="{BB962C8B-B14F-4D97-AF65-F5344CB8AC3E}">
        <p14:creationId xmlns:p14="http://schemas.microsoft.com/office/powerpoint/2010/main" val="2564597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Folienbildplatzhalter 1">
            <a:extLst>
              <a:ext uri="{FF2B5EF4-FFF2-40B4-BE49-F238E27FC236}">
                <a16:creationId xmlns:a16="http://schemas.microsoft.com/office/drawing/2014/main" id="{07C00C15-17A5-4F50-8542-58A9DA9ADB1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izenplatzhalter 2">
            <a:extLst>
              <a:ext uri="{FF2B5EF4-FFF2-40B4-BE49-F238E27FC236}">
                <a16:creationId xmlns:a16="http://schemas.microsoft.com/office/drawing/2014/main" id="{FFB1EF49-23D9-44DF-8896-C514EE4EEF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de-DE"/>
          </a:p>
        </p:txBody>
      </p:sp>
      <p:sp>
        <p:nvSpPr>
          <p:cNvPr id="72707" name="Foliennummernplatzhalter 3">
            <a:extLst>
              <a:ext uri="{FF2B5EF4-FFF2-40B4-BE49-F238E27FC236}">
                <a16:creationId xmlns:a16="http://schemas.microsoft.com/office/drawing/2014/main" id="{07CE8E23-7E8E-4B1B-A86B-AB93353982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0BE02BF-7E6A-493B-99B1-16BE423B78C6}" type="slidenum">
              <a:rPr lang="de-DE" altLang="de-DE"/>
              <a:pPr/>
              <a:t>18</a:t>
            </a:fld>
            <a:endParaRPr lang="de-DE" altLang="de-DE"/>
          </a:p>
        </p:txBody>
      </p:sp>
    </p:spTree>
    <p:extLst>
      <p:ext uri="{BB962C8B-B14F-4D97-AF65-F5344CB8AC3E}">
        <p14:creationId xmlns:p14="http://schemas.microsoft.com/office/powerpoint/2010/main" val="1875155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Folienbildplatzhalter 1">
            <a:extLst>
              <a:ext uri="{FF2B5EF4-FFF2-40B4-BE49-F238E27FC236}">
                <a16:creationId xmlns:a16="http://schemas.microsoft.com/office/drawing/2014/main" id="{BFA8C276-D3F7-4E9D-B8A5-5A66A241242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izenplatzhalter 2">
            <a:extLst>
              <a:ext uri="{FF2B5EF4-FFF2-40B4-BE49-F238E27FC236}">
                <a16:creationId xmlns:a16="http://schemas.microsoft.com/office/drawing/2014/main" id="{6A1BDE53-CA3E-4D82-B190-164626416A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de-DE"/>
          </a:p>
        </p:txBody>
      </p:sp>
      <p:sp>
        <p:nvSpPr>
          <p:cNvPr id="73731" name="Foliennummernplatzhalter 3">
            <a:extLst>
              <a:ext uri="{FF2B5EF4-FFF2-40B4-BE49-F238E27FC236}">
                <a16:creationId xmlns:a16="http://schemas.microsoft.com/office/drawing/2014/main" id="{6039B816-41BB-4D0F-89B0-458EC88074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A2596D0-5100-4CF2-84FE-34C42BCE6A75}" type="slidenum">
              <a:rPr lang="de-DE" altLang="de-DE"/>
              <a:pPr/>
              <a:t>19</a:t>
            </a:fld>
            <a:endParaRPr lang="de-DE" altLang="de-DE"/>
          </a:p>
        </p:txBody>
      </p:sp>
    </p:spTree>
    <p:extLst>
      <p:ext uri="{BB962C8B-B14F-4D97-AF65-F5344CB8AC3E}">
        <p14:creationId xmlns:p14="http://schemas.microsoft.com/office/powerpoint/2010/main" val="3949516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Folienbildplatzhalter 1">
            <a:extLst>
              <a:ext uri="{FF2B5EF4-FFF2-40B4-BE49-F238E27FC236}">
                <a16:creationId xmlns:a16="http://schemas.microsoft.com/office/drawing/2014/main" id="{599E720D-9D0F-4C70-9F10-8E53629CB3A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izenplatzhalter 2">
            <a:extLst>
              <a:ext uri="{FF2B5EF4-FFF2-40B4-BE49-F238E27FC236}">
                <a16:creationId xmlns:a16="http://schemas.microsoft.com/office/drawing/2014/main" id="{0B68FF00-2FB7-42F3-A852-002D95D13E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de-DE"/>
          </a:p>
        </p:txBody>
      </p:sp>
      <p:sp>
        <p:nvSpPr>
          <p:cNvPr id="58371" name="Foliennummernplatzhalter 3">
            <a:extLst>
              <a:ext uri="{FF2B5EF4-FFF2-40B4-BE49-F238E27FC236}">
                <a16:creationId xmlns:a16="http://schemas.microsoft.com/office/drawing/2014/main" id="{67858E97-27BC-447D-AA7A-24C1BC055D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531F045-5C40-4610-BF57-3A4D0AA6B41C}" type="slidenum">
              <a:rPr lang="de-DE" altLang="de-DE"/>
              <a:pPr/>
              <a:t>2</a:t>
            </a:fld>
            <a:endParaRPr lang="de-DE" altLang="de-DE"/>
          </a:p>
        </p:txBody>
      </p:sp>
    </p:spTree>
    <p:extLst>
      <p:ext uri="{BB962C8B-B14F-4D97-AF65-F5344CB8AC3E}">
        <p14:creationId xmlns:p14="http://schemas.microsoft.com/office/powerpoint/2010/main" val="121874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Folienbildplatzhalter 1">
            <a:extLst>
              <a:ext uri="{FF2B5EF4-FFF2-40B4-BE49-F238E27FC236}">
                <a16:creationId xmlns:a16="http://schemas.microsoft.com/office/drawing/2014/main" id="{32A51EBB-C5A5-48AA-BD5B-2E67A2F6227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izenplatzhalter 2">
            <a:extLst>
              <a:ext uri="{FF2B5EF4-FFF2-40B4-BE49-F238E27FC236}">
                <a16:creationId xmlns:a16="http://schemas.microsoft.com/office/drawing/2014/main" id="{969B31C3-286A-4CAC-B550-4B14ECA3AF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de-DE" dirty="0">
                <a:latin typeface="Nunito Light"/>
              </a:rPr>
              <a:t>What the definitions have in common is that culture obviously relates to a group of people, whereby the size of the group remains open and thus poses the question of whether we are referring to a culture in terms of a nation, a profession, a group of friends or other collectives. </a:t>
            </a:r>
          </a:p>
          <a:p>
            <a:pPr>
              <a:spcBef>
                <a:spcPct val="0"/>
              </a:spcBef>
            </a:pPr>
            <a:endParaRPr lang="en-GB" altLang="de-DE" dirty="0">
              <a:latin typeface="Nunito Light"/>
            </a:endParaRPr>
          </a:p>
          <a:p>
            <a:pPr>
              <a:spcBef>
                <a:spcPct val="0"/>
              </a:spcBef>
            </a:pPr>
            <a:r>
              <a:rPr lang="en-GB" altLang="de-DE" dirty="0">
                <a:latin typeface="Nunito Light"/>
              </a:rPr>
              <a:t>Obviously when we talk about culture, we are referring to knowledge and behaviour which is learned and passed on to others. For example, a student starting an internship in another country will have to learn how things are done in his or her new environment and will have to adjust his or her behavioural patterns. This may include learning new words or even a new language, a different way of filing and writing reports, adapting to unfamiliar ways of greeting each other and so on. What exactly has to be learned very much depends on the knowledge and behavioural patterns one already possesses and to what extent one is prepared to negotiate with regard to behavioural patters and cultural meanings.</a:t>
            </a:r>
          </a:p>
          <a:p>
            <a:pPr>
              <a:spcBef>
                <a:spcPct val="0"/>
              </a:spcBef>
            </a:pPr>
            <a:endParaRPr lang="en-GB" altLang="de-DE" dirty="0">
              <a:latin typeface="Nunito Light"/>
            </a:endParaRPr>
          </a:p>
          <a:p>
            <a:pPr>
              <a:spcBef>
                <a:spcPct val="0"/>
              </a:spcBef>
            </a:pPr>
            <a:r>
              <a:rPr lang="en-GB" altLang="de-DE" dirty="0">
                <a:latin typeface="Nunito Light"/>
              </a:rPr>
              <a:t>If we understand that passing something on to others can never be done on a 1:1 basis, then this aspect of culture indirectly acknowledges that culture is subject to change and therefore dynamic. This is an aspect that requires more attention. Another element, not specifically mentioned by Tylor, refers to the understanding of culture as something which is shared or accepted by its members. </a:t>
            </a:r>
          </a:p>
          <a:p>
            <a:pPr>
              <a:spcBef>
                <a:spcPct val="0"/>
              </a:spcBef>
            </a:pPr>
            <a:endParaRPr lang="en-GB" altLang="de-DE" dirty="0">
              <a:latin typeface="Nunito Light"/>
            </a:endParaRPr>
          </a:p>
          <a:p>
            <a:pPr>
              <a:spcBef>
                <a:spcPct val="0"/>
              </a:spcBef>
            </a:pPr>
            <a:r>
              <a:rPr lang="en-GB" altLang="de-DE" dirty="0">
                <a:latin typeface="Nunito Light"/>
              </a:rPr>
              <a:t>On the following slides we will critically elaborate on the different aspects of culture in order to refine our understanding of culture.</a:t>
            </a:r>
          </a:p>
        </p:txBody>
      </p:sp>
      <p:sp>
        <p:nvSpPr>
          <p:cNvPr id="74755" name="Foliennummernplatzhalter 3">
            <a:extLst>
              <a:ext uri="{FF2B5EF4-FFF2-40B4-BE49-F238E27FC236}">
                <a16:creationId xmlns:a16="http://schemas.microsoft.com/office/drawing/2014/main" id="{5F70FF59-D81E-4526-8FEA-9D4A61376D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03FD518-3ACC-41FD-B393-4DA2D7EAD210}" type="slidenum">
              <a:rPr lang="de-DE" altLang="de-DE"/>
              <a:pPr/>
              <a:t>20</a:t>
            </a:fld>
            <a:endParaRPr lang="de-DE" altLang="de-DE"/>
          </a:p>
        </p:txBody>
      </p:sp>
    </p:spTree>
    <p:extLst>
      <p:ext uri="{BB962C8B-B14F-4D97-AF65-F5344CB8AC3E}">
        <p14:creationId xmlns:p14="http://schemas.microsoft.com/office/powerpoint/2010/main" val="519689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Folienbildplatzhalter 1">
            <a:extLst>
              <a:ext uri="{FF2B5EF4-FFF2-40B4-BE49-F238E27FC236}">
                <a16:creationId xmlns:a16="http://schemas.microsoft.com/office/drawing/2014/main" id="{1CB34589-F495-4AAF-8AFA-F9A6EB49087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izenplatzhalter 2">
            <a:extLst>
              <a:ext uri="{FF2B5EF4-FFF2-40B4-BE49-F238E27FC236}">
                <a16:creationId xmlns:a16="http://schemas.microsoft.com/office/drawing/2014/main" id="{A060A89B-0592-4260-9FA0-ACAD9ED8E1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de-DE" dirty="0">
                <a:latin typeface="Nunito Light"/>
              </a:rPr>
              <a:t>This statement simply accepts that culture is an attribute of human groups and thus shared by some kind of collectiveness. It does not specify the size of the group. Societies or nations are often considered to share a culture, which is then referred to as the </a:t>
            </a:r>
            <a:r>
              <a:rPr lang="en-GB" altLang="en-US" dirty="0">
                <a:latin typeface="Nunito Light"/>
              </a:rPr>
              <a:t>‘</a:t>
            </a:r>
            <a:r>
              <a:rPr lang="en-GB" altLang="de-DE" dirty="0">
                <a:latin typeface="Nunito Light"/>
              </a:rPr>
              <a:t>German</a:t>
            </a:r>
            <a:r>
              <a:rPr lang="en-GB" altLang="en-US" dirty="0">
                <a:latin typeface="Nunito Light"/>
              </a:rPr>
              <a:t>’</a:t>
            </a:r>
            <a:r>
              <a:rPr lang="en-GB" altLang="de-DE" dirty="0">
                <a:latin typeface="Nunito Light"/>
              </a:rPr>
              <a:t> or </a:t>
            </a:r>
            <a:r>
              <a:rPr lang="en-GB" altLang="en-US" dirty="0">
                <a:latin typeface="Nunito Light"/>
              </a:rPr>
              <a:t>‘</a:t>
            </a:r>
            <a:r>
              <a:rPr lang="en-GB" altLang="de-DE" dirty="0">
                <a:latin typeface="Nunito Light"/>
              </a:rPr>
              <a:t>British</a:t>
            </a:r>
            <a:r>
              <a:rPr lang="en-GB" altLang="en-US" dirty="0">
                <a:latin typeface="Nunito Light"/>
              </a:rPr>
              <a:t>’</a:t>
            </a:r>
            <a:r>
              <a:rPr lang="en-GB" altLang="de-DE" dirty="0">
                <a:latin typeface="Nunito Light"/>
              </a:rPr>
              <a:t> culture. And at the same time there are smaller entities such as sports clubs and organisations in which their members are equally considered to share a certain culture. Generally speaking it can be said that culture can be viewed from different perspectives as the following chart indicates, a geographical, a professional, personal or localised perspective.</a:t>
            </a:r>
          </a:p>
          <a:p>
            <a:pPr>
              <a:spcBef>
                <a:spcPct val="0"/>
              </a:spcBef>
            </a:pPr>
            <a:endParaRPr lang="en-GB" altLang="de-DE" dirty="0">
              <a:latin typeface="Nunito Light"/>
            </a:endParaRPr>
          </a:p>
          <a:p>
            <a:pPr>
              <a:spcBef>
                <a:spcPct val="0"/>
              </a:spcBef>
            </a:pPr>
            <a:r>
              <a:rPr lang="en-GB" altLang="de-DE" dirty="0">
                <a:latin typeface="Nunito Light"/>
              </a:rPr>
              <a:t>Generally speaking it is important to keep in mind that considering culture on a societal or national level always means generalising and ignoring that many societies exhibit internal socio-cultural differences.</a:t>
            </a:r>
          </a:p>
        </p:txBody>
      </p:sp>
      <p:sp>
        <p:nvSpPr>
          <p:cNvPr id="75779" name="Foliennummernplatzhalter 3">
            <a:extLst>
              <a:ext uri="{FF2B5EF4-FFF2-40B4-BE49-F238E27FC236}">
                <a16:creationId xmlns:a16="http://schemas.microsoft.com/office/drawing/2014/main" id="{3CCE50A1-0DD0-4C53-9E72-CA27738992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EDC661D-A398-41E8-AE76-350A80E2D11D}" type="slidenum">
              <a:rPr lang="de-DE" altLang="de-DE"/>
              <a:pPr/>
              <a:t>21</a:t>
            </a:fld>
            <a:endParaRPr lang="de-DE" altLang="de-DE"/>
          </a:p>
        </p:txBody>
      </p:sp>
    </p:spTree>
    <p:extLst>
      <p:ext uri="{BB962C8B-B14F-4D97-AF65-F5344CB8AC3E}">
        <p14:creationId xmlns:p14="http://schemas.microsoft.com/office/powerpoint/2010/main" val="1108185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Folienbildplatzhalter 1">
            <a:extLst>
              <a:ext uri="{FF2B5EF4-FFF2-40B4-BE49-F238E27FC236}">
                <a16:creationId xmlns:a16="http://schemas.microsoft.com/office/drawing/2014/main" id="{30E825ED-16BC-4BB9-9063-2C8181C09D8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izenplatzhalter 2">
            <a:extLst>
              <a:ext uri="{FF2B5EF4-FFF2-40B4-BE49-F238E27FC236}">
                <a16:creationId xmlns:a16="http://schemas.microsoft.com/office/drawing/2014/main" id="{B3F9A976-C18D-430E-8624-F1AFA2B087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de-DE" dirty="0">
                <a:latin typeface="Nunito Light"/>
              </a:rPr>
              <a:t>We can look at culture or the notion of belongingness from different perspectives, for example from a geographical, a professional, an individual and a social perspective and consider what we share. When we think of ourselves as a member of a supranational culture such as Western Europe, it is a lot more difficult to identify what we share than if we consider ourselves to be a member of a professional group such as IT specialists or as a member of a sports club. The groups we belong to are thus different in size and complexity. If we argue that culture is something specific to groups, the question arises of whether culture is unique and homogeneous within these groups, for example, a geographic entity.</a:t>
            </a:r>
          </a:p>
        </p:txBody>
      </p:sp>
      <p:sp>
        <p:nvSpPr>
          <p:cNvPr id="76803" name="Foliennummernplatzhalter 3">
            <a:extLst>
              <a:ext uri="{FF2B5EF4-FFF2-40B4-BE49-F238E27FC236}">
                <a16:creationId xmlns:a16="http://schemas.microsoft.com/office/drawing/2014/main" id="{3450A707-F635-4BBD-AE1F-63B280975A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E3BBB3D-6F5D-43DB-8D45-5E7D27B26A72}" type="slidenum">
              <a:rPr lang="de-DE" altLang="de-DE"/>
              <a:pPr/>
              <a:t>22</a:t>
            </a:fld>
            <a:endParaRPr lang="de-DE" altLang="de-DE"/>
          </a:p>
        </p:txBody>
      </p:sp>
    </p:spTree>
    <p:extLst>
      <p:ext uri="{BB962C8B-B14F-4D97-AF65-F5344CB8AC3E}">
        <p14:creationId xmlns:p14="http://schemas.microsoft.com/office/powerpoint/2010/main" val="3504636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Folienbildplatzhalter 1">
            <a:extLst>
              <a:ext uri="{FF2B5EF4-FFF2-40B4-BE49-F238E27FC236}">
                <a16:creationId xmlns:a16="http://schemas.microsoft.com/office/drawing/2014/main" id="{C88906B9-4B7F-4F47-9FE1-B5FFFBD2D1A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izenplatzhalter 2">
            <a:extLst>
              <a:ext uri="{FF2B5EF4-FFF2-40B4-BE49-F238E27FC236}">
                <a16:creationId xmlns:a16="http://schemas.microsoft.com/office/drawing/2014/main" id="{E45F9DD5-C95D-4B1A-9875-6C15D3E1F7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de-DE" dirty="0">
                <a:latin typeface="Nunito Light"/>
              </a:rPr>
              <a:t>Geert Hofstede is an academic who analyses cultures by viewing them predominantly as national entities. His research results have, for more than 20 years, guided the study of intercultural encounters, in particular in the business context. Hofstede, a Dutch anthropologist, supports an approach which considers cultures as relatively well defined, territorially unique and homogeneous entities. His assumption is that since people are socialised in the same environment, they grow up in the same historical milieu and therefore learn to share a common set of values.</a:t>
            </a:r>
          </a:p>
          <a:p>
            <a:pPr>
              <a:spcBef>
                <a:spcPct val="0"/>
              </a:spcBef>
            </a:pPr>
            <a:endParaRPr lang="en-GB" altLang="de-DE" dirty="0">
              <a:latin typeface="Nunito Light"/>
            </a:endParaRPr>
          </a:p>
          <a:p>
            <a:pPr>
              <a:spcBef>
                <a:spcPct val="0"/>
              </a:spcBef>
            </a:pPr>
            <a:r>
              <a:rPr lang="en-GB" altLang="de-DE" dirty="0">
                <a:latin typeface="Nunito Light"/>
              </a:rPr>
              <a:t>His primary data were extracted from an employee attitude survey undertaken in the 1970s within IBM subsidiaries in more than 60 countries. He based his cultural dimensions on the analysis of these survey responses and concluded that there are basically four largely independent bi-polar dimensions of culture. He later added two other dimensions (long vs. short term and indulgence). He applied these value orientations (e.g. Individualism vs. Collectivism) to countries and was thus able to develop country profiles and measure the degree of orientation for any particular country.</a:t>
            </a:r>
          </a:p>
          <a:p>
            <a:pPr>
              <a:spcBef>
                <a:spcPct val="0"/>
              </a:spcBef>
            </a:pPr>
            <a:endParaRPr lang="en-GB" altLang="de-DE" dirty="0">
              <a:latin typeface="Nunito Light"/>
            </a:endParaRPr>
          </a:p>
          <a:p>
            <a:pPr>
              <a:spcBef>
                <a:spcPct val="0"/>
              </a:spcBef>
            </a:pPr>
            <a:r>
              <a:rPr lang="en-GB" altLang="de-DE" dirty="0">
                <a:latin typeface="Nunito Light"/>
              </a:rPr>
              <a:t>The advantage of such an approach is that it provides a straightforward method of classification and comparison. It enables us to see broad and large-scale differences between national cultures. However, such thumbnail sketches often lead to generalisations and incorrect assumptions. For example, according to Hofstede, the USA is a </a:t>
            </a:r>
            <a:r>
              <a:rPr lang="en-GB" altLang="en-US" dirty="0">
                <a:latin typeface="Nunito Light"/>
              </a:rPr>
              <a:t>‘</a:t>
            </a:r>
            <a:r>
              <a:rPr lang="en-GB" altLang="de-DE" dirty="0">
                <a:latin typeface="Nunito Light"/>
              </a:rPr>
              <a:t>masculine</a:t>
            </a:r>
            <a:r>
              <a:rPr lang="en-GB" altLang="en-US" dirty="0">
                <a:latin typeface="Nunito Light"/>
              </a:rPr>
              <a:t>’</a:t>
            </a:r>
            <a:r>
              <a:rPr lang="en-GB" altLang="de-DE" dirty="0">
                <a:latin typeface="Nunito Light"/>
              </a:rPr>
              <a:t> country, the assumption being that it is a country characterised by aggression. This conclusion is obviously incorrect and empirically untrue in many areas of life and thus shows the danger of such broad-brush approaches.</a:t>
            </a:r>
          </a:p>
          <a:p>
            <a:pPr>
              <a:spcBef>
                <a:spcPct val="0"/>
              </a:spcBef>
            </a:pPr>
            <a:endParaRPr lang="en-GB" altLang="de-DE" dirty="0">
              <a:latin typeface="Nunito Light"/>
            </a:endParaRPr>
          </a:p>
          <a:p>
            <a:pPr>
              <a:spcBef>
                <a:spcPct val="0"/>
              </a:spcBef>
            </a:pPr>
            <a:r>
              <a:rPr lang="en-GB" altLang="de-DE" dirty="0">
                <a:latin typeface="Nunito Light"/>
              </a:rPr>
              <a:t>Hofstede</a:t>
            </a:r>
            <a:r>
              <a:rPr lang="en-GB" altLang="en-US" dirty="0">
                <a:latin typeface="Nunito Light"/>
              </a:rPr>
              <a:t>’</a:t>
            </a:r>
            <a:r>
              <a:rPr lang="en-GB" altLang="de-DE" dirty="0">
                <a:latin typeface="Nunito Light"/>
              </a:rPr>
              <a:t>s dimensions assume implicitly a relative homogeneity, stability and coherence of cultures which needs to be questioned. It thus neglects intra-national variations. Another point of criticism is that the idea of cultural entities with fixed boundaries between nations focuses on differences and communicational barriers. It does not offer a path towards developing and exploring common ground and possible ways to forge connections across cultures through negotiation, exchange and an encountering of the other.</a:t>
            </a:r>
          </a:p>
          <a:p>
            <a:pPr>
              <a:spcBef>
                <a:spcPct val="0"/>
              </a:spcBef>
            </a:pPr>
            <a:endParaRPr lang="en-GB" altLang="de-DE" dirty="0">
              <a:latin typeface="Nunito Light"/>
            </a:endParaRPr>
          </a:p>
          <a:p>
            <a:pPr>
              <a:spcBef>
                <a:spcPct val="0"/>
              </a:spcBef>
            </a:pPr>
            <a:r>
              <a:rPr lang="en-GB" altLang="de-DE" dirty="0">
                <a:latin typeface="Nunito Light"/>
              </a:rPr>
              <a:t>Apart from criticism concerning the generalisations which are encouraged by Hofstede</a:t>
            </a:r>
            <a:r>
              <a:rPr lang="en-GB" altLang="en-US" dirty="0">
                <a:latin typeface="Nunito Light"/>
              </a:rPr>
              <a:t>’</a:t>
            </a:r>
            <a:r>
              <a:rPr lang="en-GB" altLang="de-DE" dirty="0">
                <a:latin typeface="Nunito Light"/>
              </a:rPr>
              <a:t>s survey results, another critical issue relates to the sample size for each country (e.g. in 15 countries the numbers were less than 200) and thus the representative nature of the results. Additionally, the study was carried out in the 1970s, and therefore does not acknowledge the changes which have taken place since then. For example, it hypothesised that the major political upheavals of the 1990s, with the breakdown of the former Soviet Union and the reunification of the two Germanys, must have left a mark on the cultural environment. Other critical claims refer to the fact that Hofstede used the results of surveys from a single organisational culture, that of IBM, indicating that there was already an occupational match of participants, leading to questions of whether and to what extent such a match is not already a basis of shared organisational culture?</a:t>
            </a:r>
          </a:p>
          <a:p>
            <a:pPr>
              <a:spcBef>
                <a:spcPct val="0"/>
              </a:spcBef>
            </a:pPr>
            <a:endParaRPr lang="en-GB" altLang="de-DE" dirty="0">
              <a:latin typeface="Nunito Light"/>
            </a:endParaRPr>
          </a:p>
          <a:p>
            <a:pPr>
              <a:spcBef>
                <a:spcPct val="0"/>
              </a:spcBef>
            </a:pPr>
            <a:r>
              <a:rPr lang="en-GB" altLang="de-DE" dirty="0">
                <a:latin typeface="Nunito Light"/>
              </a:rPr>
              <a:t>Furthermore, it should be acknowledged that Hofstede</a:t>
            </a:r>
            <a:r>
              <a:rPr lang="en-GB" altLang="en-US" dirty="0">
                <a:latin typeface="Nunito Light"/>
              </a:rPr>
              <a:t>’</a:t>
            </a:r>
            <a:r>
              <a:rPr lang="en-GB" altLang="de-DE" dirty="0">
                <a:latin typeface="Nunito Light"/>
              </a:rPr>
              <a:t>s depiction of a national culture does not apply to the individual level or organisational level. Some studies (e.g. Gerhard and Fang 2005; </a:t>
            </a:r>
            <a:r>
              <a:rPr lang="en-GB" altLang="de-DE" dirty="0" err="1">
                <a:latin typeface="Nunito Light"/>
              </a:rPr>
              <a:t>Oysernam</a:t>
            </a:r>
            <a:r>
              <a:rPr lang="en-GB" altLang="de-DE" dirty="0">
                <a:latin typeface="Nunito Light"/>
              </a:rPr>
              <a:t> et al. 2002) show, for example, that only a very small part of differences in individual values can be linked to national differences. However, in teaching and research, the national culture dimensions' characteristics, scales and scores are often used to draw conclusions about individuals, which is often an incorrect assumption. The reason why Hofstede</a:t>
            </a:r>
            <a:r>
              <a:rPr lang="en-GB" altLang="en-US" dirty="0">
                <a:latin typeface="Nunito Light"/>
              </a:rPr>
              <a:t>’</a:t>
            </a:r>
            <a:r>
              <a:rPr lang="en-GB" altLang="de-DE" dirty="0">
                <a:latin typeface="Nunito Light"/>
              </a:rPr>
              <a:t>s national dimensions have nonetheless so often been applied to individuals in teaching and research is also related to the fact that, as Brewer and </a:t>
            </a:r>
            <a:r>
              <a:rPr lang="en-GB" altLang="de-DE" dirty="0" err="1">
                <a:latin typeface="Nunito Light"/>
              </a:rPr>
              <a:t>Venaik</a:t>
            </a:r>
            <a:r>
              <a:rPr lang="en-GB" altLang="de-DE" dirty="0">
                <a:latin typeface="Nunito Light"/>
              </a:rPr>
              <a:t> (2013) discuss, Hofstede</a:t>
            </a:r>
            <a:r>
              <a:rPr lang="en-GB" altLang="en-US" dirty="0">
                <a:latin typeface="Nunito Light"/>
              </a:rPr>
              <a:t>’</a:t>
            </a:r>
            <a:r>
              <a:rPr lang="en-GB" altLang="de-DE" dirty="0">
                <a:latin typeface="Nunito Light"/>
              </a:rPr>
              <a:t>s books are themselves full of projections of his national dimensions onto managers and organisations. They quote as an example from Hofstede</a:t>
            </a:r>
            <a:r>
              <a:rPr lang="en-GB" altLang="en-US" dirty="0">
                <a:latin typeface="Nunito Light"/>
              </a:rPr>
              <a:t>’</a:t>
            </a:r>
            <a:r>
              <a:rPr lang="en-GB" altLang="de-DE" dirty="0">
                <a:latin typeface="Nunito Light"/>
              </a:rPr>
              <a:t>s (2001, p.178) work saying: Hofstede claims that, </a:t>
            </a:r>
            <a:r>
              <a:rPr lang="en-GB" altLang="en-US" dirty="0">
                <a:latin typeface="Nunito Light"/>
              </a:rPr>
              <a:t>‘</a:t>
            </a:r>
            <a:r>
              <a:rPr lang="en-GB" altLang="de-DE" dirty="0">
                <a:latin typeface="Nunito Light"/>
              </a:rPr>
              <a:t>…in a society with a strong uncertainty avoiding norm </a:t>
            </a:r>
            <a:r>
              <a:rPr lang="en-GB" altLang="de-DE" i="1" dirty="0">
                <a:latin typeface="Nunito Light"/>
              </a:rPr>
              <a:t>scholars</a:t>
            </a:r>
            <a:r>
              <a:rPr lang="en-GB" altLang="de-DE" dirty="0">
                <a:latin typeface="Nunito Light"/>
              </a:rPr>
              <a:t> fear the risk of exposing </a:t>
            </a:r>
            <a:r>
              <a:rPr lang="en-GB" altLang="de-DE" i="1" dirty="0">
                <a:latin typeface="Nunito Light"/>
              </a:rPr>
              <a:t>their</a:t>
            </a:r>
            <a:r>
              <a:rPr lang="en-GB" altLang="de-DE" dirty="0">
                <a:latin typeface="Nunito Light"/>
              </a:rPr>
              <a:t> truths to experiments with unpredictable outcomes.</a:t>
            </a:r>
            <a:r>
              <a:rPr lang="en-GB" altLang="en-US" dirty="0">
                <a:latin typeface="Nunito Light"/>
              </a:rPr>
              <a:t>’</a:t>
            </a:r>
            <a:endParaRPr lang="en-GB" altLang="de-DE" dirty="0">
              <a:latin typeface="Nunito Light"/>
            </a:endParaRPr>
          </a:p>
          <a:p>
            <a:pPr>
              <a:spcBef>
                <a:spcPct val="0"/>
              </a:spcBef>
            </a:pPr>
            <a:endParaRPr lang="en-GB" altLang="de-DE" dirty="0">
              <a:latin typeface="Nunito Light"/>
            </a:endParaRPr>
          </a:p>
          <a:p>
            <a:pPr>
              <a:spcBef>
                <a:spcPct val="0"/>
              </a:spcBef>
            </a:pPr>
            <a:r>
              <a:rPr lang="en-GB" altLang="de-DE" dirty="0">
                <a:latin typeface="Nunito Light"/>
              </a:rPr>
              <a:t>In conclusion it can be argued that criticisms of Hofstede</a:t>
            </a:r>
            <a:r>
              <a:rPr lang="en-GB" altLang="en-US" dirty="0">
                <a:latin typeface="Nunito Light"/>
              </a:rPr>
              <a:t>’</a:t>
            </a:r>
            <a:r>
              <a:rPr lang="en-GB" altLang="de-DE" dirty="0">
                <a:latin typeface="Nunito Light"/>
              </a:rPr>
              <a:t>s approach are well founded and his findings can only be applied on a very general level providing a first impression of a national culture. This also warns us that when using his findings, we need to acknowledge and emphasize that his results cannot be applied on an individual level. Considering the growing diversity within national boundaries and increasing global interconnectedness and exchange, it is not only becoming increasingly important to consider inter-national heterogeneity, but also to review and refine our approaches to cultural analyses.</a:t>
            </a:r>
          </a:p>
          <a:p>
            <a:pPr>
              <a:spcBef>
                <a:spcPct val="0"/>
              </a:spcBef>
            </a:pPr>
            <a:endParaRPr lang="en-GB" altLang="de-DE" dirty="0"/>
          </a:p>
        </p:txBody>
      </p:sp>
      <p:sp>
        <p:nvSpPr>
          <p:cNvPr id="77827" name="Foliennummernplatzhalter 3">
            <a:extLst>
              <a:ext uri="{FF2B5EF4-FFF2-40B4-BE49-F238E27FC236}">
                <a16:creationId xmlns:a16="http://schemas.microsoft.com/office/drawing/2014/main" id="{19BB7287-E5E0-4631-85C3-C6203D7B69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4EF3D0C-3CFD-4CF1-BE4F-AF34DBC5BDDA}" type="slidenum">
              <a:rPr lang="de-DE" altLang="de-DE"/>
              <a:pPr/>
              <a:t>23</a:t>
            </a:fld>
            <a:endParaRPr lang="de-DE" altLang="de-DE"/>
          </a:p>
        </p:txBody>
      </p:sp>
    </p:spTree>
    <p:extLst>
      <p:ext uri="{BB962C8B-B14F-4D97-AF65-F5344CB8AC3E}">
        <p14:creationId xmlns:p14="http://schemas.microsoft.com/office/powerpoint/2010/main" val="855389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Folienbildplatzhalter 1">
            <a:extLst>
              <a:ext uri="{FF2B5EF4-FFF2-40B4-BE49-F238E27FC236}">
                <a16:creationId xmlns:a16="http://schemas.microsoft.com/office/drawing/2014/main" id="{1B4861C3-693C-4C89-9C82-3CECFCA2BF4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a:extLst>
              <a:ext uri="{FF2B5EF4-FFF2-40B4-BE49-F238E27FC236}">
                <a16:creationId xmlns:a16="http://schemas.microsoft.com/office/drawing/2014/main" id="{1C55B16C-9A3E-42C4-B74F-36100E90DBA3}"/>
              </a:ext>
            </a:extLst>
          </p:cNvPr>
          <p:cNvSpPr>
            <a:spLocks noGrp="1"/>
          </p:cNvSpPr>
          <p:nvPr>
            <p:ph type="body" idx="1"/>
          </p:nvPr>
        </p:nvSpPr>
        <p:spPr/>
        <p:txBody>
          <a:bodyPr/>
          <a:lstStyle/>
          <a:p>
            <a:pPr lvl="1">
              <a:spcBef>
                <a:spcPct val="0"/>
              </a:spcBef>
            </a:pPr>
            <a:r>
              <a:rPr lang="en-GB" altLang="de-DE" dirty="0">
                <a:latin typeface="Nunito Light"/>
              </a:rPr>
              <a:t>There are many examples that we can use to argue that cultures, especially national cultures, should not be perceived as </a:t>
            </a:r>
            <a:r>
              <a:rPr lang="en-US" altLang="de-DE" dirty="0">
                <a:latin typeface="Nunito Light"/>
              </a:rPr>
              <a:t>homogeneous</a:t>
            </a:r>
            <a:r>
              <a:rPr lang="en-GB" altLang="de-DE" dirty="0">
                <a:latin typeface="Nunito Light"/>
              </a:rPr>
              <a:t>. </a:t>
            </a:r>
          </a:p>
          <a:p>
            <a:pPr lvl="1">
              <a:spcBef>
                <a:spcPct val="0"/>
              </a:spcBef>
            </a:pPr>
            <a:endParaRPr lang="en-GB" altLang="de-DE" dirty="0">
              <a:latin typeface="Nunito Light"/>
            </a:endParaRPr>
          </a:p>
          <a:p>
            <a:pPr lvl="1">
              <a:spcBef>
                <a:spcPct val="0"/>
              </a:spcBef>
            </a:pPr>
            <a:r>
              <a:rPr lang="en-GB" altLang="de-DE" dirty="0">
                <a:latin typeface="Nunito Light"/>
              </a:rPr>
              <a:t>Japan for example is an island state that went through a period of self-imposed isolation, has a very small foreign population and whose inhabitants share a common language, all reasons why it is often perceived as </a:t>
            </a:r>
            <a:r>
              <a:rPr lang="en-US" altLang="de-DE" dirty="0">
                <a:latin typeface="Nunito Light"/>
              </a:rPr>
              <a:t>homogeneous</a:t>
            </a:r>
            <a:r>
              <a:rPr lang="en-GB" altLang="de-DE" dirty="0">
                <a:latin typeface="Nunito Light"/>
              </a:rPr>
              <a:t>. This is also because it has very unique cultural tradition. However, the fact that there are a number of different religions and worldviews in Japan that exist side by side challenges the view of a </a:t>
            </a:r>
            <a:r>
              <a:rPr lang="en-US" altLang="de-DE" dirty="0">
                <a:latin typeface="Nunito Light"/>
              </a:rPr>
              <a:t>homogeneous</a:t>
            </a:r>
            <a:r>
              <a:rPr lang="en-GB" altLang="de-DE" dirty="0">
                <a:latin typeface="Nunito Light"/>
              </a:rPr>
              <a:t> culture as well as the social stratification.</a:t>
            </a:r>
          </a:p>
          <a:p>
            <a:pPr lvl="1">
              <a:spcBef>
                <a:spcPct val="0"/>
              </a:spcBef>
            </a:pPr>
            <a:endParaRPr lang="en-GB" altLang="de-DE" dirty="0">
              <a:latin typeface="Nunito Light"/>
            </a:endParaRPr>
          </a:p>
          <a:p>
            <a:pPr lvl="1">
              <a:spcBef>
                <a:spcPct val="0"/>
              </a:spcBef>
            </a:pPr>
            <a:r>
              <a:rPr lang="en-GB" altLang="de-DE" dirty="0">
                <a:latin typeface="Nunito Light"/>
              </a:rPr>
              <a:t>There are also many countries that are deeply multicultural, such as India with its many different ethnic, religious and linguistic groups. Apart from it being home to two major language families, Hindi was chosen as the official language of the government and English as a </a:t>
            </a:r>
            <a:r>
              <a:rPr lang="en-GB" altLang="en-US" dirty="0">
                <a:latin typeface="Nunito Light"/>
              </a:rPr>
              <a:t>‘</a:t>
            </a:r>
            <a:r>
              <a:rPr lang="en-GB" altLang="de-DE" dirty="0">
                <a:latin typeface="Nunito Light"/>
              </a:rPr>
              <a:t>subsidiary official language</a:t>
            </a:r>
            <a:r>
              <a:rPr lang="en-GB" altLang="en-US" dirty="0">
                <a:latin typeface="Nunito Light"/>
              </a:rPr>
              <a:t>’</a:t>
            </a:r>
            <a:r>
              <a:rPr lang="en-GB" altLang="de-DE" dirty="0">
                <a:latin typeface="Nunito Light"/>
              </a:rPr>
              <a:t> which is widely used in business and administration. In addition, each state has one or more official languages, providing an indication of its language diversity. In terms of religion, Hinduism, Islam, Christianity and Sikhism are some of the acknowledged religions in the country to give one more example why national cultures cannot be perceived as homogeneous.</a:t>
            </a:r>
          </a:p>
          <a:p>
            <a:pPr lvl="1">
              <a:spcBef>
                <a:spcPct val="0"/>
              </a:spcBef>
            </a:pPr>
            <a:r>
              <a:rPr lang="en-GB" altLang="de-DE" dirty="0">
                <a:latin typeface="Nunito Light"/>
              </a:rPr>
              <a:t> </a:t>
            </a:r>
          </a:p>
          <a:p>
            <a:pPr lvl="1">
              <a:spcBef>
                <a:spcPct val="0"/>
              </a:spcBef>
            </a:pPr>
            <a:r>
              <a:rPr lang="en-GB" altLang="de-DE" dirty="0">
                <a:latin typeface="Nunito Light"/>
              </a:rPr>
              <a:t>Another reason is that colonization and decolonization have resulted in borders that are straight lines on a map with little respect for linguistic and cultural realities, for example in many parts of Africa, making the notion of a </a:t>
            </a:r>
            <a:r>
              <a:rPr lang="en-GB" altLang="en-US" dirty="0">
                <a:latin typeface="Nunito Light"/>
              </a:rPr>
              <a:t>‘</a:t>
            </a:r>
            <a:r>
              <a:rPr lang="en-GB" altLang="de-DE" dirty="0">
                <a:latin typeface="Nunito Light"/>
              </a:rPr>
              <a:t>national culture</a:t>
            </a:r>
            <a:r>
              <a:rPr lang="en-GB" altLang="en-US" dirty="0">
                <a:latin typeface="Nunito Light"/>
              </a:rPr>
              <a:t>’</a:t>
            </a:r>
            <a:r>
              <a:rPr lang="en-GB" altLang="de-DE" dirty="0">
                <a:latin typeface="Nunito Light"/>
              </a:rPr>
              <a:t> meaningless.</a:t>
            </a:r>
          </a:p>
          <a:p>
            <a:pPr lvl="1">
              <a:spcBef>
                <a:spcPct val="0"/>
              </a:spcBef>
            </a:pPr>
            <a:endParaRPr lang="en-GB" altLang="de-DE" dirty="0">
              <a:latin typeface="Nunito Light"/>
            </a:endParaRPr>
          </a:p>
          <a:p>
            <a:pPr lvl="1">
              <a:spcBef>
                <a:spcPct val="0"/>
              </a:spcBef>
            </a:pPr>
            <a:r>
              <a:rPr lang="en-GB" altLang="de-DE" dirty="0">
                <a:latin typeface="Nunito Light"/>
              </a:rPr>
              <a:t>With regard to companies it is equally difficult to consider them as </a:t>
            </a:r>
            <a:r>
              <a:rPr lang="en-US" altLang="de-DE" dirty="0">
                <a:latin typeface="Nunito Light"/>
              </a:rPr>
              <a:t>homogeneous</a:t>
            </a:r>
            <a:r>
              <a:rPr lang="en-GB" altLang="de-DE" dirty="0">
                <a:latin typeface="Nunito Light"/>
              </a:rPr>
              <a:t> entities. Organisations such as Siemens, for example, are complex systems with many different departments e.g. Finance and Human Resources. Due to the specific roles and tasks to be carried out in these departments, they develop individual and appropriate rules and behaviour patterns, an indication that departments can be seen as sub-cultures. In addition, Siemens is a company operating in more than 200 countries and regions. Therefore local cultures are bound to have an influence on their operations.  This does not mean that the company as such does not share common goals and values.</a:t>
            </a:r>
          </a:p>
          <a:p>
            <a:pPr>
              <a:spcBef>
                <a:spcPct val="0"/>
              </a:spcBef>
            </a:pPr>
            <a:endParaRPr lang="en-GB" altLang="de-DE" dirty="0"/>
          </a:p>
        </p:txBody>
      </p:sp>
      <p:sp>
        <p:nvSpPr>
          <p:cNvPr id="78851" name="Foliennummernplatzhalter 3">
            <a:extLst>
              <a:ext uri="{FF2B5EF4-FFF2-40B4-BE49-F238E27FC236}">
                <a16:creationId xmlns:a16="http://schemas.microsoft.com/office/drawing/2014/main" id="{5900F387-7BE6-493B-92E7-5FF1BE45E9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C70E04A-8C37-4D7F-AFE7-671B31960404}" type="slidenum">
              <a:rPr lang="de-DE" altLang="de-DE"/>
              <a:pPr/>
              <a:t>24</a:t>
            </a:fld>
            <a:endParaRPr lang="de-DE" altLang="de-DE"/>
          </a:p>
        </p:txBody>
      </p:sp>
    </p:spTree>
    <p:extLst>
      <p:ext uri="{BB962C8B-B14F-4D97-AF65-F5344CB8AC3E}">
        <p14:creationId xmlns:p14="http://schemas.microsoft.com/office/powerpoint/2010/main" val="419769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Folienbildplatzhalter 1">
            <a:extLst>
              <a:ext uri="{FF2B5EF4-FFF2-40B4-BE49-F238E27FC236}">
                <a16:creationId xmlns:a16="http://schemas.microsoft.com/office/drawing/2014/main" id="{43BDB95B-92F5-4007-82BA-4F476E80E1B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izenplatzhalter 2">
            <a:extLst>
              <a:ext uri="{FF2B5EF4-FFF2-40B4-BE49-F238E27FC236}">
                <a16:creationId xmlns:a16="http://schemas.microsoft.com/office/drawing/2014/main" id="{4CF0E483-1565-458A-9FBF-05185CFC27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de-DE" dirty="0">
                <a:latin typeface="Nunito Light"/>
              </a:rPr>
              <a:t>Culture can be perceived as acquired knowledge that people use to make sense of the world around them, to interpret experiences and generate social behaviour. The knowledge of one cultural group can be distinct from the knowledge of other groups and this enables group members to behave in a way that is meaningful to them and acceptable to the others. This means we can think of culture as a cognitive map or a frame of reference, or guidelines as to how we ought to behave. Such cognitive maps help us to assess what we consider to be right or wrong and we use these maps as an orientation. This does not mean that they necessarily compel us to follow a particular course. It also does not mean that such maps cater for all circumstances, but they do contain some principles and an orientation regarding how to respond to and interpret certain situations. Whereas knowledge is something that people carry in their minds, behaviour is directly observable. And it is knowledge and information that underlie behaviour. By referring to the fact that culture consists of the shared information in people</a:t>
            </a:r>
            <a:r>
              <a:rPr lang="en-GB" altLang="en-US" dirty="0">
                <a:latin typeface="Nunito Light"/>
              </a:rPr>
              <a:t>’</a:t>
            </a:r>
            <a:r>
              <a:rPr lang="en-GB" altLang="de-DE" dirty="0">
                <a:latin typeface="Nunito Light"/>
              </a:rPr>
              <a:t>s minds and their behaviour, we acknowledge that it includes mental as well as behavioural phenomena.</a:t>
            </a:r>
          </a:p>
          <a:p>
            <a:pPr>
              <a:spcBef>
                <a:spcPct val="0"/>
              </a:spcBef>
            </a:pPr>
            <a:endParaRPr lang="en-GB" altLang="de-DE" dirty="0">
              <a:latin typeface="Nunito Light"/>
            </a:endParaRPr>
          </a:p>
          <a:p>
            <a:pPr>
              <a:spcBef>
                <a:spcPct val="0"/>
              </a:spcBef>
            </a:pPr>
            <a:r>
              <a:rPr lang="en-GB" altLang="de-DE" dirty="0">
                <a:latin typeface="Nunito Light"/>
              </a:rPr>
              <a:t>Our maps or frames of reference should also not be considered unchangeable. New boundaries may be set and changes in behavioural patterns may need to be made and accepted by the group. For example, when people start working in a company, they often receive a booklet with guidelines concerning expected behaviour. These guidelines may be linked to communication (e.g. that emails should be answered within three working days) or how to deal with gifts (e.g. personal gifts worth more than 5 Euros cannot be accepted). Although people entering an organisation will try to understand and follow these guidelines, as members of the organisation they may also become mapmakers. This means that these maps are subject to change and are in a state of flux, i.e. they are dynamic.</a:t>
            </a:r>
          </a:p>
        </p:txBody>
      </p:sp>
      <p:sp>
        <p:nvSpPr>
          <p:cNvPr id="79875" name="Foliennummernplatzhalter 3">
            <a:extLst>
              <a:ext uri="{FF2B5EF4-FFF2-40B4-BE49-F238E27FC236}">
                <a16:creationId xmlns:a16="http://schemas.microsoft.com/office/drawing/2014/main" id="{65614FE5-940E-45C4-A7E6-D5726EF318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0FE5479-DAF1-4CD7-B420-5AD322691225}" type="slidenum">
              <a:rPr lang="de-DE" altLang="de-DE"/>
              <a:pPr/>
              <a:t>25</a:t>
            </a:fld>
            <a:endParaRPr lang="de-DE" altLang="de-DE"/>
          </a:p>
        </p:txBody>
      </p:sp>
    </p:spTree>
    <p:extLst>
      <p:ext uri="{BB962C8B-B14F-4D97-AF65-F5344CB8AC3E}">
        <p14:creationId xmlns:p14="http://schemas.microsoft.com/office/powerpoint/2010/main" val="2352679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Folienbildplatzhalter 1">
            <a:extLst>
              <a:ext uri="{FF2B5EF4-FFF2-40B4-BE49-F238E27FC236}">
                <a16:creationId xmlns:a16="http://schemas.microsoft.com/office/drawing/2014/main" id="{83DEF54B-6843-497E-828B-DA6838AD271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izenplatzhalter 2">
            <a:extLst>
              <a:ext uri="{FF2B5EF4-FFF2-40B4-BE49-F238E27FC236}">
                <a16:creationId xmlns:a16="http://schemas.microsoft.com/office/drawing/2014/main" id="{020E779B-E558-4A33-8A23-A7200A5E55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de-DE" dirty="0">
                <a:latin typeface="Nunito Light"/>
              </a:rPr>
              <a:t>Very closely linked to the idea that culture can be referred to as a map of orientation is the understanding that culture is learned and passed on. In other words, people are socialised into groups such as a family, an organisation, a sports club or a university. To say that culture is learned is simply to negate that culture is something we are born with. Also, it refers to the fact that we are able to learn through communicating and imitating the actions of others. In addition, It means that the knowledge and behaviour acquired by past generations is made available to future generations. Of course, some of it may get lost or changed, but it is potentially available and can be tapped into. </a:t>
            </a:r>
          </a:p>
          <a:p>
            <a:pPr>
              <a:spcBef>
                <a:spcPct val="0"/>
              </a:spcBef>
            </a:pPr>
            <a:endParaRPr lang="en-GB" altLang="de-DE" dirty="0">
              <a:latin typeface="Nunito Light"/>
            </a:endParaRPr>
          </a:p>
          <a:p>
            <a:pPr>
              <a:spcBef>
                <a:spcPct val="0"/>
              </a:spcBef>
            </a:pPr>
            <a:r>
              <a:rPr lang="en-GB" altLang="de-DE" dirty="0">
                <a:latin typeface="Nunito Light"/>
              </a:rPr>
              <a:t>Learning culture is also referred to as socialisation. This process starts with childhood and continues throughout our lives. Socialisation in companies usually takes place in a formal but also informal way. The formal way may involve an initial introduction and instruction regarding </a:t>
            </a:r>
            <a:r>
              <a:rPr lang="en-GB" altLang="en-US" dirty="0">
                <a:latin typeface="Nunito Light"/>
              </a:rPr>
              <a:t>‘</a:t>
            </a:r>
            <a:r>
              <a:rPr lang="en-GB" altLang="de-DE" dirty="0">
                <a:latin typeface="Nunito Light"/>
              </a:rPr>
              <a:t>the way we do things around here</a:t>
            </a:r>
            <a:r>
              <a:rPr lang="en-GB" altLang="en-US" dirty="0">
                <a:latin typeface="Nunito Light"/>
              </a:rPr>
              <a:t>’</a:t>
            </a:r>
            <a:r>
              <a:rPr lang="en-GB" altLang="de-DE" dirty="0">
                <a:latin typeface="Nunito Light"/>
              </a:rPr>
              <a:t>, whereas the informal way refers to the process of observing behavioural patterns or asking questions. From a critical perspective, it should be noted that it is not possible to pass on culture piece by piece as different people understand things differently and have their own personal way of interpreting. Culture is subject to change for this reason, but also because the environment changes, making adaptations necessary.</a:t>
            </a:r>
          </a:p>
          <a:p>
            <a:pPr>
              <a:spcBef>
                <a:spcPct val="0"/>
              </a:spcBef>
            </a:pPr>
            <a:endParaRPr lang="en-GB" altLang="de-DE" dirty="0"/>
          </a:p>
        </p:txBody>
      </p:sp>
      <p:sp>
        <p:nvSpPr>
          <p:cNvPr id="80899" name="Foliennummernplatzhalter 3">
            <a:extLst>
              <a:ext uri="{FF2B5EF4-FFF2-40B4-BE49-F238E27FC236}">
                <a16:creationId xmlns:a16="http://schemas.microsoft.com/office/drawing/2014/main" id="{67F09624-12EE-4AAF-8FCB-DB983CD10D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EC9F165-511C-4420-8BDF-3249DDC9D233}" type="slidenum">
              <a:rPr lang="de-DE" altLang="de-DE"/>
              <a:pPr/>
              <a:t>26</a:t>
            </a:fld>
            <a:endParaRPr lang="de-DE" altLang="de-DE"/>
          </a:p>
        </p:txBody>
      </p:sp>
    </p:spTree>
    <p:extLst>
      <p:ext uri="{BB962C8B-B14F-4D97-AF65-F5344CB8AC3E}">
        <p14:creationId xmlns:p14="http://schemas.microsoft.com/office/powerpoint/2010/main" val="553166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Folienbildplatzhalter 1">
            <a:extLst>
              <a:ext uri="{FF2B5EF4-FFF2-40B4-BE49-F238E27FC236}">
                <a16:creationId xmlns:a16="http://schemas.microsoft.com/office/drawing/2014/main" id="{A61FBD41-817C-428F-8A51-F442A2B288D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izenplatzhalter 2">
            <a:extLst>
              <a:ext uri="{FF2B5EF4-FFF2-40B4-BE49-F238E27FC236}">
                <a16:creationId xmlns:a16="http://schemas.microsoft.com/office/drawing/2014/main" id="{F5E866A7-57B9-40A7-AF60-85AA692AFA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de-DE" dirty="0">
                <a:latin typeface="Nunito Light"/>
              </a:rPr>
              <a:t>By definition, culture is shared and therefore collective. This statement is rather vague, however, because it neither specifies the group, nor what is shared. However, what we usually mean by sharing is that the group and its members are capable of communicating and interacting without serious misunderstandings and without the need to explain what their behaviour means.</a:t>
            </a:r>
          </a:p>
          <a:p>
            <a:pPr>
              <a:spcBef>
                <a:spcPct val="0"/>
              </a:spcBef>
            </a:pPr>
            <a:endParaRPr lang="en-GB" altLang="de-DE" dirty="0">
              <a:latin typeface="Nunito Light"/>
            </a:endParaRPr>
          </a:p>
          <a:p>
            <a:pPr>
              <a:spcBef>
                <a:spcPct val="0"/>
              </a:spcBef>
            </a:pPr>
            <a:r>
              <a:rPr lang="en-GB" altLang="de-DE" dirty="0">
                <a:latin typeface="Nunito Light"/>
              </a:rPr>
              <a:t>If culture is considered to be shared, the question arises: How much do members of a group have to share in order to be acknowledged as members of the group?</a:t>
            </a:r>
          </a:p>
          <a:p>
            <a:pPr>
              <a:spcBef>
                <a:spcPct val="0"/>
              </a:spcBef>
            </a:pPr>
            <a:endParaRPr lang="en-GB" altLang="de-DE" dirty="0">
              <a:latin typeface="Nunito Light"/>
            </a:endParaRPr>
          </a:p>
          <a:p>
            <a:pPr>
              <a:spcBef>
                <a:spcPct val="0"/>
              </a:spcBef>
            </a:pPr>
            <a:r>
              <a:rPr lang="en-GB" altLang="de-DE" dirty="0">
                <a:latin typeface="Nunito Light"/>
              </a:rPr>
              <a:t>Most scholars agree that culture is a group level construct and that group members share a set of values and behavioural patterns and thus a culture. If this is so, how much then do members of a culture actually have to share in order to be considered members of the group? One aspect to be considered may be the question of relevance. The more central values of a culture could be the ones that are most relevant to the effective functioning of the group and might thus be supported by normative practices. Another aspect to be considered in this context is the tightness or looseness of a culture. This differentiation refers to the strength of social norms and the degree to which sanctions might be used when a member deviates from the social norms of the group. Whereas in a loose context members are likely to experience more tolerance for variations in individual beliefs and behaviours, in a tightly regulated culture members are likely to experience sanctions for minor deviations from the norm and expected behaviour. In such cultures, people usually have clear ideas about what is expected of them and what is considered to be appropriate behaviour. This also means that different groups may share the same set of values, but that they might nonetheless exhibit a different degree of tolerated behavioural variance.</a:t>
            </a:r>
          </a:p>
          <a:p>
            <a:pPr>
              <a:spcBef>
                <a:spcPct val="0"/>
              </a:spcBef>
            </a:pPr>
            <a:endParaRPr lang="en-GB" altLang="de-DE" dirty="0">
              <a:latin typeface="Nunito Light"/>
            </a:endParaRPr>
          </a:p>
          <a:p>
            <a:pPr>
              <a:spcBef>
                <a:spcPct val="0"/>
              </a:spcBef>
            </a:pPr>
            <a:r>
              <a:rPr lang="en-GB" altLang="de-DE" dirty="0">
                <a:latin typeface="Nunito Light"/>
              </a:rPr>
              <a:t>Authors such as Martin J. (1992) and Meyerson D. (1991) argue that culture can also be defined as an incomplete shared system. They maintain that if group members share a common orientation, have comparable experiences and face similar problems, such a group can, for example, accommodate the different beliefs of its members, but still be considered a culture. The commonality of the group may thus also be limited. Another aspect to be considered in this context is that cultures undergo transformation as members negotiate and re-negotiate meanings while interacting, which means that group members are constantly defining what constitutes their culture. The culture people bring into the group influences the attitudes and behaviours of group members, but the group itself also develops a set of behavioural patterns that its members consider to be valuable and appropriate.</a:t>
            </a:r>
          </a:p>
          <a:p>
            <a:pPr>
              <a:spcBef>
                <a:spcPct val="0"/>
              </a:spcBef>
            </a:pPr>
            <a:endParaRPr lang="en-GB" altLang="de-DE" dirty="0">
              <a:latin typeface="Nunito Light"/>
            </a:endParaRPr>
          </a:p>
          <a:p>
            <a:pPr>
              <a:spcBef>
                <a:spcPct val="0"/>
              </a:spcBef>
            </a:pPr>
            <a:r>
              <a:rPr lang="en-GB" altLang="de-DE" dirty="0">
                <a:latin typeface="Nunito Light"/>
              </a:rPr>
              <a:t>An approach which may be helpful in discussing whether culture is something shared, in particular on the national level, is to differentiate between different group properties. According to </a:t>
            </a:r>
            <a:r>
              <a:rPr lang="en-GB" altLang="de-DE" dirty="0" err="1">
                <a:latin typeface="Nunito Light"/>
              </a:rPr>
              <a:t>Tsui</a:t>
            </a:r>
            <a:r>
              <a:rPr lang="en-GB" altLang="de-DE" dirty="0">
                <a:latin typeface="Nunito Light"/>
              </a:rPr>
              <a:t> et al (2007), a group construct can have global, shared and </a:t>
            </a:r>
            <a:r>
              <a:rPr lang="en-GB" altLang="de-DE" dirty="0" err="1">
                <a:latin typeface="Nunito Light"/>
              </a:rPr>
              <a:t>configural</a:t>
            </a:r>
            <a:r>
              <a:rPr lang="en-GB" altLang="de-DE" dirty="0">
                <a:latin typeface="Nunito Light"/>
              </a:rPr>
              <a:t> properties. A global property can be easily observed and has a high level of objectivity such as the GDP for a nation or the number of schools and museums per capita. A global property is thus independent from the perception of individual group members. In contrast, the shared property stems from a common experience, perception, and behaviour within a group and therefore represents a consensual and collective aspect of the group. The </a:t>
            </a:r>
            <a:r>
              <a:rPr lang="en-GB" altLang="de-DE" dirty="0" err="1">
                <a:latin typeface="Nunito Light"/>
              </a:rPr>
              <a:t>configural</a:t>
            </a:r>
            <a:r>
              <a:rPr lang="en-GB" altLang="de-DE" dirty="0">
                <a:latin typeface="Nunito Light"/>
              </a:rPr>
              <a:t> property refers to the variability of the individual characteristics within the group. They emerge from the specific characteristics of the group members and do not have to be consensual. In other words, culture might involve some shared and global characteristics, the members of the cultural group may or may not share several aspects of it. Examples of </a:t>
            </a:r>
            <a:r>
              <a:rPr lang="en-GB" altLang="de-DE" dirty="0" err="1">
                <a:latin typeface="Nunito Light"/>
              </a:rPr>
              <a:t>configural</a:t>
            </a:r>
            <a:r>
              <a:rPr lang="en-GB" altLang="de-DE" dirty="0">
                <a:latin typeface="Nunito Light"/>
              </a:rPr>
              <a:t> properties might be income disparities or differences in values. This calls for a differentiated view, thus moving away from focusing on treating culture as a global property by using nation as a proxy and considering the variance of cultures influencing people within a nation. This allows for the acknowledgment of the </a:t>
            </a:r>
            <a:r>
              <a:rPr lang="en-GB" altLang="de-DE" dirty="0" err="1">
                <a:latin typeface="Nunito Light"/>
              </a:rPr>
              <a:t>configural</a:t>
            </a:r>
            <a:r>
              <a:rPr lang="en-GB" altLang="de-DE" dirty="0">
                <a:latin typeface="Nunito Light"/>
              </a:rPr>
              <a:t> nature of culture, which is often neglected.</a:t>
            </a:r>
          </a:p>
          <a:p>
            <a:pPr>
              <a:spcBef>
                <a:spcPct val="0"/>
              </a:spcBef>
            </a:pPr>
            <a:endParaRPr lang="en-GB" altLang="de-DE" dirty="0">
              <a:latin typeface="Nunito Light"/>
            </a:endParaRPr>
          </a:p>
          <a:p>
            <a:pPr>
              <a:spcBef>
                <a:spcPct val="0"/>
              </a:spcBef>
            </a:pPr>
            <a:r>
              <a:rPr lang="en-GB" altLang="de-DE" dirty="0">
                <a:latin typeface="Nunito Light"/>
              </a:rPr>
              <a:t>In sum it can be argued that although culture might involve some shared characteristics, what and how much has to be shared in order to belong to the group is defined by the group itself and is often subject to negotiation.</a:t>
            </a:r>
          </a:p>
          <a:p>
            <a:pPr>
              <a:spcBef>
                <a:spcPct val="0"/>
              </a:spcBef>
            </a:pPr>
            <a:endParaRPr lang="en-GB" altLang="de-DE" dirty="0">
              <a:latin typeface="Nunito Light"/>
            </a:endParaRPr>
          </a:p>
          <a:p>
            <a:pPr>
              <a:spcBef>
                <a:spcPct val="0"/>
              </a:spcBef>
            </a:pPr>
            <a:r>
              <a:rPr lang="en-GB" altLang="de-DE" dirty="0">
                <a:latin typeface="Nunito Light"/>
              </a:rPr>
              <a:t>e.g. Pilots will have a clear professional code and similar backgrounds and training, sharing values such as punctuality and safety. These may, however, not be in keeping with their personal value preferences.</a:t>
            </a:r>
          </a:p>
        </p:txBody>
      </p:sp>
      <p:sp>
        <p:nvSpPr>
          <p:cNvPr id="81923" name="Foliennummernplatzhalter 3">
            <a:extLst>
              <a:ext uri="{FF2B5EF4-FFF2-40B4-BE49-F238E27FC236}">
                <a16:creationId xmlns:a16="http://schemas.microsoft.com/office/drawing/2014/main" id="{A18CA17D-A0A7-47DF-BCD2-B29344D056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66A4226-2F5E-4897-B937-5167B06E2140}" type="slidenum">
              <a:rPr lang="de-DE" altLang="de-DE"/>
              <a:pPr/>
              <a:t>27</a:t>
            </a:fld>
            <a:endParaRPr lang="de-DE" altLang="de-DE"/>
          </a:p>
        </p:txBody>
      </p:sp>
    </p:spTree>
    <p:extLst>
      <p:ext uri="{BB962C8B-B14F-4D97-AF65-F5344CB8AC3E}">
        <p14:creationId xmlns:p14="http://schemas.microsoft.com/office/powerpoint/2010/main" val="2192865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Folienbildplatzhalter 1">
            <a:extLst>
              <a:ext uri="{FF2B5EF4-FFF2-40B4-BE49-F238E27FC236}">
                <a16:creationId xmlns:a16="http://schemas.microsoft.com/office/drawing/2014/main" id="{46F1BEA3-B457-4EC5-8745-D4810C5EB2B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izenplatzhalter 2">
            <a:extLst>
              <a:ext uri="{FF2B5EF4-FFF2-40B4-BE49-F238E27FC236}">
                <a16:creationId xmlns:a16="http://schemas.microsoft.com/office/drawing/2014/main" id="{FD5DF9AD-4C66-4BFC-BC00-659BBD255D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de-DE" dirty="0">
                <a:latin typeface="Nunito Light"/>
              </a:rPr>
              <a:t>Meyerson, D. (1991) Acknowledging and uncovering ambiguities in cultures, In: P. Frost et al. (Eds.) Reframing Organizational Culture, 254-70. Newbury Park, CA: Sage</a:t>
            </a:r>
          </a:p>
          <a:p>
            <a:pPr>
              <a:spcBef>
                <a:spcPct val="0"/>
              </a:spcBef>
            </a:pPr>
            <a:endParaRPr lang="en-GB" altLang="de-DE" dirty="0"/>
          </a:p>
        </p:txBody>
      </p:sp>
      <p:sp>
        <p:nvSpPr>
          <p:cNvPr id="82947" name="Foliennummernplatzhalter 3">
            <a:extLst>
              <a:ext uri="{FF2B5EF4-FFF2-40B4-BE49-F238E27FC236}">
                <a16:creationId xmlns:a16="http://schemas.microsoft.com/office/drawing/2014/main" id="{9E2F85AD-B9D3-41B6-A1A6-44CC4E7AF2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69949EA-5C8A-4BCE-8FF6-05204DB43644}" type="slidenum">
              <a:rPr lang="de-DE" altLang="de-DE"/>
              <a:pPr/>
              <a:t>28</a:t>
            </a:fld>
            <a:endParaRPr lang="de-DE" altLang="de-DE"/>
          </a:p>
        </p:txBody>
      </p:sp>
    </p:spTree>
    <p:extLst>
      <p:ext uri="{BB962C8B-B14F-4D97-AF65-F5344CB8AC3E}">
        <p14:creationId xmlns:p14="http://schemas.microsoft.com/office/powerpoint/2010/main" val="546798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Folienbildplatzhalter 1">
            <a:extLst>
              <a:ext uri="{FF2B5EF4-FFF2-40B4-BE49-F238E27FC236}">
                <a16:creationId xmlns:a16="http://schemas.microsoft.com/office/drawing/2014/main" id="{5CEEE008-6846-47EB-8E89-CAD7F7A4B93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izenplatzhalter 2">
            <a:extLst>
              <a:ext uri="{FF2B5EF4-FFF2-40B4-BE49-F238E27FC236}">
                <a16:creationId xmlns:a16="http://schemas.microsoft.com/office/drawing/2014/main" id="{2A651B30-60A6-4D48-9FB3-AD8FB8EC97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de-DE" dirty="0">
                <a:latin typeface="Nunito Light"/>
              </a:rPr>
              <a:t>We can consider culture from different perspectives. Generally speaking, we consider culture in the context of interactions with others or with our living environment. Here </a:t>
            </a:r>
            <a:r>
              <a:rPr lang="en-GB" altLang="de-DE" dirty="0" err="1">
                <a:latin typeface="Nunito Light"/>
              </a:rPr>
              <a:t>Bolten</a:t>
            </a:r>
            <a:r>
              <a:rPr lang="en-GB" altLang="de-DE" dirty="0">
                <a:latin typeface="Nunito Light"/>
              </a:rPr>
              <a:t> makes a distinction between viewing culture as a closed system (e.g. English speakers, geographical entities), which is relatively stable, </a:t>
            </a:r>
            <a:r>
              <a:rPr lang="en-US" altLang="de-DE" dirty="0">
                <a:latin typeface="Nunito Light"/>
              </a:rPr>
              <a:t>homogeneous</a:t>
            </a:r>
            <a:r>
              <a:rPr lang="en-GB" altLang="de-DE" dirty="0">
                <a:latin typeface="Nunito Light"/>
              </a:rPr>
              <a:t>, coherent, i.e. a </a:t>
            </a:r>
            <a:r>
              <a:rPr lang="en-GB" altLang="en-US" dirty="0">
                <a:latin typeface="Nunito Light"/>
              </a:rPr>
              <a:t>‘</a:t>
            </a:r>
            <a:r>
              <a:rPr lang="en-GB" altLang="de-DE" dirty="0">
                <a:latin typeface="Nunito Light"/>
              </a:rPr>
              <a:t>container</a:t>
            </a:r>
            <a:r>
              <a:rPr lang="en-GB" altLang="en-US" dirty="0">
                <a:latin typeface="Nunito Light"/>
              </a:rPr>
              <a:t>’</a:t>
            </a:r>
            <a:r>
              <a:rPr lang="en-GB" altLang="de-DE" dirty="0">
                <a:latin typeface="Nunito Light"/>
              </a:rPr>
              <a:t>, and viewing it as an open system. The approach to culture as an open, ever-changing system, emphasises its knowledge-based and processual nature. This view is based on the understanding that culture is something which is dynamic, and uses a set of practices to create social reality. Such a </a:t>
            </a:r>
            <a:r>
              <a:rPr lang="en-GB" altLang="en-US" dirty="0">
                <a:latin typeface="Nunito Light"/>
              </a:rPr>
              <a:t>‘</a:t>
            </a:r>
            <a:r>
              <a:rPr lang="en-GB" altLang="de-DE" dirty="0">
                <a:latin typeface="Nunito Light"/>
              </a:rPr>
              <a:t>process</a:t>
            </a:r>
            <a:r>
              <a:rPr lang="en-GB" altLang="en-US" dirty="0">
                <a:latin typeface="Nunito Light"/>
              </a:rPr>
              <a:t>’</a:t>
            </a:r>
            <a:r>
              <a:rPr lang="en-GB" altLang="de-DE" dirty="0">
                <a:latin typeface="Nunito Light"/>
              </a:rPr>
              <a:t> view of culture is linked to the understanding of culture as knowledge.  Through learning we acquire knowledge about the way things are done and thereby gradually gain a sense of familiarity. This process leads to cultural cohesion, and thus culture can be seen as the glue that connects people. The basis of this is common knowledge and shared meaning. This understanding of culture has the advantage that it captures the changes within cultures and their dynamics.</a:t>
            </a:r>
          </a:p>
          <a:p>
            <a:pPr>
              <a:spcBef>
                <a:spcPct val="0"/>
              </a:spcBef>
            </a:pPr>
            <a:endParaRPr lang="en-GB" altLang="de-DE" dirty="0">
              <a:latin typeface="Nunito Light"/>
            </a:endParaRPr>
          </a:p>
          <a:p>
            <a:pPr>
              <a:spcBef>
                <a:spcPct val="0"/>
              </a:spcBef>
            </a:pPr>
            <a:r>
              <a:rPr lang="en-GB" altLang="de-DE" dirty="0">
                <a:latin typeface="Nunito Light"/>
              </a:rPr>
              <a:t>Using an open definition of culture in the context of intercultural interaction requires us to look closer at individuals and their membership of different groups or collectives.</a:t>
            </a:r>
          </a:p>
        </p:txBody>
      </p:sp>
      <p:sp>
        <p:nvSpPr>
          <p:cNvPr id="83971" name="Foliennummernplatzhalter 3">
            <a:extLst>
              <a:ext uri="{FF2B5EF4-FFF2-40B4-BE49-F238E27FC236}">
                <a16:creationId xmlns:a16="http://schemas.microsoft.com/office/drawing/2014/main" id="{69C1F8EE-3E22-4BB0-BA9C-F5034B606C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E94E1B5-C0BC-4B16-9FCD-06DBEE3B4A0E}" type="slidenum">
              <a:rPr lang="de-DE" altLang="de-DE"/>
              <a:pPr/>
              <a:t>29</a:t>
            </a:fld>
            <a:endParaRPr lang="de-DE" altLang="de-DE"/>
          </a:p>
        </p:txBody>
      </p:sp>
    </p:spTree>
    <p:extLst>
      <p:ext uri="{BB962C8B-B14F-4D97-AF65-F5344CB8AC3E}">
        <p14:creationId xmlns:p14="http://schemas.microsoft.com/office/powerpoint/2010/main" val="1620002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Folienbildplatzhalter 1">
            <a:extLst>
              <a:ext uri="{FF2B5EF4-FFF2-40B4-BE49-F238E27FC236}">
                <a16:creationId xmlns:a16="http://schemas.microsoft.com/office/drawing/2014/main" id="{599E720D-9D0F-4C70-9F10-8E53629CB3A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izenplatzhalter 2">
            <a:extLst>
              <a:ext uri="{FF2B5EF4-FFF2-40B4-BE49-F238E27FC236}">
                <a16:creationId xmlns:a16="http://schemas.microsoft.com/office/drawing/2014/main" id="{0B68FF00-2FB7-42F3-A852-002D95D13E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de-DE"/>
          </a:p>
        </p:txBody>
      </p:sp>
      <p:sp>
        <p:nvSpPr>
          <p:cNvPr id="58371" name="Foliennummernplatzhalter 3">
            <a:extLst>
              <a:ext uri="{FF2B5EF4-FFF2-40B4-BE49-F238E27FC236}">
                <a16:creationId xmlns:a16="http://schemas.microsoft.com/office/drawing/2014/main" id="{67858E97-27BC-447D-AA7A-24C1BC055D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531F045-5C40-4610-BF57-3A4D0AA6B41C}" type="slidenum">
              <a:rPr lang="de-DE" altLang="de-DE"/>
              <a:pPr/>
              <a:t>3</a:t>
            </a:fld>
            <a:endParaRPr lang="de-DE" altLang="de-DE"/>
          </a:p>
        </p:txBody>
      </p:sp>
    </p:spTree>
    <p:extLst>
      <p:ext uri="{BB962C8B-B14F-4D97-AF65-F5344CB8AC3E}">
        <p14:creationId xmlns:p14="http://schemas.microsoft.com/office/powerpoint/2010/main" val="658599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Folienbildplatzhalter 1">
            <a:extLst>
              <a:ext uri="{FF2B5EF4-FFF2-40B4-BE49-F238E27FC236}">
                <a16:creationId xmlns:a16="http://schemas.microsoft.com/office/drawing/2014/main" id="{A6640664-9E51-4086-BCF3-20252B45CAD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izenplatzhalter 2">
            <a:extLst>
              <a:ext uri="{FF2B5EF4-FFF2-40B4-BE49-F238E27FC236}">
                <a16:creationId xmlns:a16="http://schemas.microsoft.com/office/drawing/2014/main" id="{E149993A-5582-47F4-9B27-06CDF2A3D0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de-DE" dirty="0">
                <a:latin typeface="Nunito Light"/>
              </a:rPr>
              <a:t>Literature on culture, specifically in the business context, has focused excessively on national cultures and differences between these national cultures. The assumption thereby is that differences in national cultures influence business practices across countries and that business people therefore need to adapt their business practices in order to be successful. The guiding principle thereby is that what works in one country may not work in another. As a consequence, international managers are requested to adjust their management and communication styles, as well as their performance evaluation and recruiting system in order to make it </a:t>
            </a:r>
            <a:r>
              <a:rPr lang="en-GB" altLang="en-US" dirty="0">
                <a:latin typeface="Nunito Light"/>
              </a:rPr>
              <a:t>‘</a:t>
            </a:r>
            <a:r>
              <a:rPr lang="en-GB" altLang="de-DE" dirty="0">
                <a:latin typeface="Nunito Light"/>
              </a:rPr>
              <a:t>fit in</a:t>
            </a:r>
            <a:r>
              <a:rPr lang="en-GB" altLang="en-US" dirty="0">
                <a:latin typeface="Nunito Light"/>
              </a:rPr>
              <a:t>’</a:t>
            </a:r>
            <a:r>
              <a:rPr lang="en-GB" altLang="de-DE" dirty="0">
                <a:latin typeface="Nunito Light"/>
              </a:rPr>
              <a:t>. Of course every country has specific demographic, social and environmental conditions that may make it different from other countries.</a:t>
            </a:r>
          </a:p>
          <a:p>
            <a:pPr>
              <a:spcBef>
                <a:spcPct val="0"/>
              </a:spcBef>
            </a:pPr>
            <a:endParaRPr lang="en-GB" altLang="de-DE" dirty="0">
              <a:latin typeface="Nunito Light"/>
            </a:endParaRPr>
          </a:p>
          <a:p>
            <a:pPr>
              <a:spcBef>
                <a:spcPct val="0"/>
              </a:spcBef>
            </a:pPr>
            <a:r>
              <a:rPr lang="en-GB" altLang="de-DE" dirty="0">
                <a:latin typeface="Nunito Light"/>
              </a:rPr>
              <a:t>However, focusing excessively and exclusively on differences between national cultures is extremely limiting. It prevents us from looking beyond the </a:t>
            </a:r>
            <a:r>
              <a:rPr lang="en-GB" altLang="en-US" dirty="0">
                <a:latin typeface="Nunito Light"/>
              </a:rPr>
              <a:t>‘</a:t>
            </a:r>
            <a:r>
              <a:rPr lang="en-GB" altLang="de-DE" dirty="0">
                <a:latin typeface="Nunito Light"/>
              </a:rPr>
              <a:t>culture=nation= formula</a:t>
            </a:r>
            <a:r>
              <a:rPr lang="en-GB" altLang="en-US" dirty="0">
                <a:latin typeface="Nunito Light"/>
              </a:rPr>
              <a:t>’</a:t>
            </a:r>
            <a:r>
              <a:rPr lang="en-GB" altLang="de-DE" dirty="0">
                <a:latin typeface="Nunito Light"/>
              </a:rPr>
              <a:t> in a context which is characterised by growing diversity, multiple identities, double rootedness and new opportunities to join interest groups and develop specific lifestyles. The culture=nation formula has a tendency to generalise about people and provides us with little ability to predict the behaviour of individuals.</a:t>
            </a:r>
          </a:p>
          <a:p>
            <a:pPr>
              <a:spcBef>
                <a:spcPct val="0"/>
              </a:spcBef>
            </a:pPr>
            <a:endParaRPr lang="en-GB" altLang="de-DE" dirty="0">
              <a:latin typeface="Nunito Light"/>
            </a:endParaRPr>
          </a:p>
          <a:p>
            <a:pPr>
              <a:spcBef>
                <a:spcPct val="0"/>
              </a:spcBef>
            </a:pPr>
            <a:r>
              <a:rPr lang="en-GB" altLang="de-DE" dirty="0">
                <a:latin typeface="Nunito Light"/>
              </a:rPr>
              <a:t>With regard to intercultural interactions, the nation=culture formula prevents us from searching for commonalities which are likely to exist across national boundaries. For example, people sharing the same profession are bound to have a lot in common regardless of their national identity. They may also have more similarities than they experience with other professional groups in their own countries.</a:t>
            </a:r>
          </a:p>
          <a:p>
            <a:pPr>
              <a:spcBef>
                <a:spcPct val="0"/>
              </a:spcBef>
            </a:pPr>
            <a:endParaRPr lang="en-GB" altLang="de-DE" dirty="0">
              <a:latin typeface="Nunito Light"/>
            </a:endParaRPr>
          </a:p>
          <a:p>
            <a:pPr>
              <a:spcBef>
                <a:spcPct val="0"/>
              </a:spcBef>
            </a:pPr>
            <a:endParaRPr lang="en-GB" altLang="de-DE" dirty="0"/>
          </a:p>
        </p:txBody>
      </p:sp>
      <p:sp>
        <p:nvSpPr>
          <p:cNvPr id="84995" name="Foliennummernplatzhalter 3">
            <a:extLst>
              <a:ext uri="{FF2B5EF4-FFF2-40B4-BE49-F238E27FC236}">
                <a16:creationId xmlns:a16="http://schemas.microsoft.com/office/drawing/2014/main" id="{4BF8577A-5181-419A-8A4F-8C6712FFDA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FD69055-F62F-4E57-80F9-2124DCD0B42E}" type="slidenum">
              <a:rPr lang="de-DE" altLang="de-DE"/>
              <a:pPr/>
              <a:t>30</a:t>
            </a:fld>
            <a:endParaRPr lang="de-DE" altLang="de-DE"/>
          </a:p>
        </p:txBody>
      </p:sp>
    </p:spTree>
    <p:extLst>
      <p:ext uri="{BB962C8B-B14F-4D97-AF65-F5344CB8AC3E}">
        <p14:creationId xmlns:p14="http://schemas.microsoft.com/office/powerpoint/2010/main" val="3634709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Folienbildplatzhalter 1">
            <a:extLst>
              <a:ext uri="{FF2B5EF4-FFF2-40B4-BE49-F238E27FC236}">
                <a16:creationId xmlns:a16="http://schemas.microsoft.com/office/drawing/2014/main" id="{1BE682C5-5FEF-41F9-A403-BF66DE3D5C2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izenplatzhalter 2">
            <a:extLst>
              <a:ext uri="{FF2B5EF4-FFF2-40B4-BE49-F238E27FC236}">
                <a16:creationId xmlns:a16="http://schemas.microsoft.com/office/drawing/2014/main" id="{20A75A8B-9CEC-43C3-9B18-AACEE8DEC4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de-DE" dirty="0">
                <a:latin typeface="Nunito Light"/>
              </a:rPr>
              <a:t>We need to develop more complex notions of cultural identities. One way of doing this is by considering multi-</a:t>
            </a:r>
            <a:r>
              <a:rPr lang="en-GB" altLang="de-DE" dirty="0" err="1">
                <a:latin typeface="Nunito Light"/>
              </a:rPr>
              <a:t>collectivity</a:t>
            </a:r>
            <a:r>
              <a:rPr lang="en-GB" altLang="de-DE" dirty="0">
                <a:latin typeface="Nunito Light"/>
              </a:rPr>
              <a:t> and the heterogeneity of cultures, with individuals being members of many different and multi-layered collectives.</a:t>
            </a:r>
          </a:p>
          <a:p>
            <a:pPr>
              <a:spcBef>
                <a:spcPct val="0"/>
              </a:spcBef>
            </a:pPr>
            <a:endParaRPr lang="en-GB" altLang="de-DE" dirty="0">
              <a:latin typeface="Nunito Light"/>
            </a:endParaRPr>
          </a:p>
          <a:p>
            <a:pPr>
              <a:spcBef>
                <a:spcPct val="0"/>
              </a:spcBef>
            </a:pPr>
            <a:r>
              <a:rPr lang="en-GB" altLang="de-DE" dirty="0">
                <a:latin typeface="Nunito Light"/>
              </a:rPr>
              <a:t>The diagram, developed by </a:t>
            </a:r>
            <a:r>
              <a:rPr lang="en-GB" altLang="de-DE" dirty="0" err="1">
                <a:latin typeface="Nunito Light"/>
              </a:rPr>
              <a:t>Bolten</a:t>
            </a:r>
            <a:r>
              <a:rPr lang="en-GB" altLang="de-DE" dirty="0">
                <a:latin typeface="Nunito Light"/>
              </a:rPr>
              <a:t>, illustrates this. Persons A to E are members of different collectives (K1-K10) or communities. These could represent family, groups of friends or teammates in a sporting environment. Because person A is a member of collective 1 and 2, and person B is a member of the collective 2, A and B are linked through the membership of one collective. At the same time there is a reciprocal relationship between the collective and the individual, which means that person A has an influence on the collective and the collective also influences the individual members.</a:t>
            </a:r>
          </a:p>
          <a:p>
            <a:pPr>
              <a:spcBef>
                <a:spcPct val="0"/>
              </a:spcBef>
            </a:pPr>
            <a:endParaRPr lang="en-GB" altLang="de-DE" dirty="0">
              <a:latin typeface="Nunito Light"/>
            </a:endParaRPr>
          </a:p>
          <a:p>
            <a:pPr>
              <a:spcBef>
                <a:spcPct val="0"/>
              </a:spcBef>
            </a:pPr>
            <a:r>
              <a:rPr lang="en-GB" altLang="de-DE" dirty="0" err="1">
                <a:latin typeface="Nunito Light"/>
              </a:rPr>
              <a:t>Bolten</a:t>
            </a:r>
            <a:r>
              <a:rPr lang="en-GB" altLang="de-DE" dirty="0">
                <a:latin typeface="Nunito Light"/>
              </a:rPr>
              <a:t> illustrates the different collectives, their overlaps and delineations in the diagram. For example A and B belong to the same collective K1, but B also belongs to the collective K2,3 etc. The arrows indicate the strength of attachment and identification. By looking from afar we are only able to see membership of a few collectives, but when we look at any one individual, we can identify the many different collectives to which he/she belongs.</a:t>
            </a:r>
          </a:p>
        </p:txBody>
      </p:sp>
      <p:sp>
        <p:nvSpPr>
          <p:cNvPr id="86019" name="Foliennummernplatzhalter 3">
            <a:extLst>
              <a:ext uri="{FF2B5EF4-FFF2-40B4-BE49-F238E27FC236}">
                <a16:creationId xmlns:a16="http://schemas.microsoft.com/office/drawing/2014/main" id="{07DFBA08-E563-47D2-BCC2-EBA2CE9F3B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46BC663-D540-4510-9F1D-856B44820241}" type="slidenum">
              <a:rPr lang="de-DE" altLang="de-DE"/>
              <a:pPr/>
              <a:t>31</a:t>
            </a:fld>
            <a:endParaRPr lang="de-DE" altLang="de-DE"/>
          </a:p>
        </p:txBody>
      </p:sp>
    </p:spTree>
    <p:extLst>
      <p:ext uri="{BB962C8B-B14F-4D97-AF65-F5344CB8AC3E}">
        <p14:creationId xmlns:p14="http://schemas.microsoft.com/office/powerpoint/2010/main" val="16804472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Folienbildplatzhalter 1">
            <a:extLst>
              <a:ext uri="{FF2B5EF4-FFF2-40B4-BE49-F238E27FC236}">
                <a16:creationId xmlns:a16="http://schemas.microsoft.com/office/drawing/2014/main" id="{FB1CC0F4-98B6-4202-BBBB-D2C8E717B9C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izenplatzhalter 2">
            <a:extLst>
              <a:ext uri="{FF2B5EF4-FFF2-40B4-BE49-F238E27FC236}">
                <a16:creationId xmlns:a16="http://schemas.microsoft.com/office/drawing/2014/main" id="{5CAEBD73-DF14-4C86-8D9A-DB2CA61F6A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de-DE" dirty="0">
                <a:latin typeface="Nunito Light"/>
              </a:rPr>
              <a:t>Therefore, culture can be understood both as a process that focuses on people</a:t>
            </a:r>
            <a:r>
              <a:rPr lang="en-GB" altLang="en-US" dirty="0">
                <a:latin typeface="Nunito Light"/>
              </a:rPr>
              <a:t>’</a:t>
            </a:r>
            <a:r>
              <a:rPr lang="en-GB" altLang="de-DE" dirty="0">
                <a:latin typeface="Nunito Light"/>
              </a:rPr>
              <a:t>s relationships with one another as well as a structure that forms a homogeneous whole. Culture can be considered interlinking when it comes to its process-like character, and as a network, when it comes to its structure. Therefore, what we understand by culture, always depends on the context in which we perceive it. </a:t>
            </a:r>
          </a:p>
          <a:p>
            <a:pPr>
              <a:spcBef>
                <a:spcPct val="0"/>
              </a:spcBef>
            </a:pPr>
            <a:endParaRPr lang="en-GB" altLang="de-DE" dirty="0"/>
          </a:p>
        </p:txBody>
      </p:sp>
      <p:sp>
        <p:nvSpPr>
          <p:cNvPr id="87043" name="Foliennummernplatzhalter 3">
            <a:extLst>
              <a:ext uri="{FF2B5EF4-FFF2-40B4-BE49-F238E27FC236}">
                <a16:creationId xmlns:a16="http://schemas.microsoft.com/office/drawing/2014/main" id="{E4F6570F-51EF-43FF-BA22-FFF122EEFE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1EC9586-4C69-4F41-8985-46B567A4D1E0}" type="slidenum">
              <a:rPr lang="de-DE" altLang="de-DE"/>
              <a:pPr/>
              <a:t>32</a:t>
            </a:fld>
            <a:endParaRPr lang="de-DE" altLang="de-DE"/>
          </a:p>
        </p:txBody>
      </p:sp>
    </p:spTree>
    <p:extLst>
      <p:ext uri="{BB962C8B-B14F-4D97-AF65-F5344CB8AC3E}">
        <p14:creationId xmlns:p14="http://schemas.microsoft.com/office/powerpoint/2010/main" val="11830022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Folienbildplatzhalter 1">
            <a:extLst>
              <a:ext uri="{FF2B5EF4-FFF2-40B4-BE49-F238E27FC236}">
                <a16:creationId xmlns:a16="http://schemas.microsoft.com/office/drawing/2014/main" id="{AEDF3588-409E-4B96-AC86-3147B81DA6D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izenplatzhalter 2">
            <a:extLst>
              <a:ext uri="{FF2B5EF4-FFF2-40B4-BE49-F238E27FC236}">
                <a16:creationId xmlns:a16="http://schemas.microsoft.com/office/drawing/2014/main" id="{D975A70C-4E29-43F6-AE25-BA41933D78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de-DE"/>
          </a:p>
        </p:txBody>
      </p:sp>
      <p:sp>
        <p:nvSpPr>
          <p:cNvPr id="88067" name="Foliennummernplatzhalter 3">
            <a:extLst>
              <a:ext uri="{FF2B5EF4-FFF2-40B4-BE49-F238E27FC236}">
                <a16:creationId xmlns:a16="http://schemas.microsoft.com/office/drawing/2014/main" id="{5582363F-F0D9-42DC-97B4-961D740593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AF48778-08B3-4360-BE62-FCE2956314D8}" type="slidenum">
              <a:rPr lang="de-DE" altLang="de-DE"/>
              <a:pPr/>
              <a:t>33</a:t>
            </a:fld>
            <a:endParaRPr lang="de-DE" altLang="de-DE"/>
          </a:p>
        </p:txBody>
      </p:sp>
    </p:spTree>
    <p:extLst>
      <p:ext uri="{BB962C8B-B14F-4D97-AF65-F5344CB8AC3E}">
        <p14:creationId xmlns:p14="http://schemas.microsoft.com/office/powerpoint/2010/main" val="25421392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Folienbildplatzhalter 1">
            <a:extLst>
              <a:ext uri="{FF2B5EF4-FFF2-40B4-BE49-F238E27FC236}">
                <a16:creationId xmlns:a16="http://schemas.microsoft.com/office/drawing/2014/main" id="{4D2A9B5B-E083-40BE-8068-07538B3DB58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izenplatzhalter 2">
            <a:extLst>
              <a:ext uri="{FF2B5EF4-FFF2-40B4-BE49-F238E27FC236}">
                <a16:creationId xmlns:a16="http://schemas.microsoft.com/office/drawing/2014/main" id="{FEAE3E30-28B5-49A4-91F1-551164E808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de-DE" dirty="0">
                <a:latin typeface="Nunito Light"/>
              </a:rPr>
              <a:t>Considering an open definition of culture helps us to see the multitudes of collectives within a society, e.g. communities aiming at following the teaching of Buddha. It also shows us that through exchange, exposure and interactions new thoughts are being conveyed and integrated into the lives of people, e.g. the notion of mindfulness illustrating the changing nature of culture. </a:t>
            </a:r>
          </a:p>
          <a:p>
            <a:pPr>
              <a:spcBef>
                <a:spcPct val="0"/>
              </a:spcBef>
            </a:pPr>
            <a:endParaRPr lang="en-GB" altLang="de-DE" dirty="0">
              <a:latin typeface="Nunito Light"/>
            </a:endParaRPr>
          </a:p>
          <a:p>
            <a:pPr>
              <a:spcBef>
                <a:spcPct val="0"/>
              </a:spcBef>
            </a:pPr>
            <a:r>
              <a:rPr lang="en-GB" altLang="de-DE" dirty="0">
                <a:latin typeface="Nunito Light"/>
              </a:rPr>
              <a:t>It is probably save to say that people across the world share the wish to feel protected for example against illnesses and misery. Many share the wish to wear and have symbols which they hope will do so and although the particular symbols themselves may vary, there are commonalties with regard to their meaning and purpose. It thus indicates that cultural elements are shared across national boundaries. People who migrate bring along their symbols and integrate them into the new environment. Applying an open definition of culture supports the search for commonalities in this case the notion of protection. </a:t>
            </a:r>
          </a:p>
          <a:p>
            <a:pPr>
              <a:spcBef>
                <a:spcPct val="0"/>
              </a:spcBef>
            </a:pPr>
            <a:endParaRPr lang="en-GB" altLang="de-DE" dirty="0">
              <a:latin typeface="Nunito Light"/>
            </a:endParaRPr>
          </a:p>
          <a:p>
            <a:pPr>
              <a:spcBef>
                <a:spcPct val="0"/>
              </a:spcBef>
            </a:pPr>
            <a:r>
              <a:rPr lang="en-GB" altLang="de-DE" dirty="0">
                <a:latin typeface="Nunito Light"/>
              </a:rPr>
              <a:t>Culture is in a flux and is changing and is reacting to influences from the outside. These may be new products which are being introduced, people on the move who for example bring along new ideas and different ways of communicating. This is one reason for considering an open definition of culture. Another reason is that people within a country are members of different reference groups and an open definition of culture enables us to view their membership in different collectives, see commonalities as well as differences among the different actors. </a:t>
            </a:r>
          </a:p>
        </p:txBody>
      </p:sp>
      <p:sp>
        <p:nvSpPr>
          <p:cNvPr id="89091" name="Foliennummernplatzhalter 3">
            <a:extLst>
              <a:ext uri="{FF2B5EF4-FFF2-40B4-BE49-F238E27FC236}">
                <a16:creationId xmlns:a16="http://schemas.microsoft.com/office/drawing/2014/main" id="{88081886-FE03-41C1-A447-46237ABE39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67E5D16-8465-45F0-A347-5E390E0A3B8C}" type="slidenum">
              <a:rPr lang="de-DE" altLang="de-DE"/>
              <a:pPr/>
              <a:t>34</a:t>
            </a:fld>
            <a:endParaRPr lang="de-DE" altLang="de-DE"/>
          </a:p>
        </p:txBody>
      </p:sp>
    </p:spTree>
    <p:extLst>
      <p:ext uri="{BB962C8B-B14F-4D97-AF65-F5344CB8AC3E}">
        <p14:creationId xmlns:p14="http://schemas.microsoft.com/office/powerpoint/2010/main" val="40669480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Folienbildplatzhalter 1">
            <a:extLst>
              <a:ext uri="{FF2B5EF4-FFF2-40B4-BE49-F238E27FC236}">
                <a16:creationId xmlns:a16="http://schemas.microsoft.com/office/drawing/2014/main" id="{D639AE6D-95E5-41BD-99EB-031480C3AEC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izenplatzhalter 2">
            <a:extLst>
              <a:ext uri="{FF2B5EF4-FFF2-40B4-BE49-F238E27FC236}">
                <a16:creationId xmlns:a16="http://schemas.microsoft.com/office/drawing/2014/main" id="{AD90E06F-4F3F-4304-A0CE-703BBFC197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de-DE" dirty="0">
                <a:latin typeface="Nunito Light"/>
              </a:rPr>
              <a:t>Considering an open definition of culture helps us to see the multitudes of collectives within a society, e.g. communities aiming at following the teaching of Buddha. It also shows us that through exchange, exposure and interactions new thoughts are being conveyed and integrated into the lives of people, e.g. the notion of mindfulness illustrating the changing nature of culture. </a:t>
            </a:r>
          </a:p>
          <a:p>
            <a:pPr>
              <a:spcBef>
                <a:spcPct val="0"/>
              </a:spcBef>
            </a:pPr>
            <a:endParaRPr lang="en-GB" altLang="de-DE" dirty="0">
              <a:latin typeface="Nunito Light"/>
            </a:endParaRPr>
          </a:p>
          <a:p>
            <a:pPr>
              <a:spcBef>
                <a:spcPct val="0"/>
              </a:spcBef>
            </a:pPr>
            <a:r>
              <a:rPr lang="en-GB" altLang="de-DE" dirty="0">
                <a:latin typeface="Nunito Light"/>
              </a:rPr>
              <a:t>It is probably save to say that people across the world share the wish to feel protected for example against illnesses and misery. Many share the wish to wear and have symbols which they hope will do so and although the particular symbols themselves may vary, there are commonalties with regard to their meaning and purpose. It thus indicates that cultural elements are shared across national boundaries. People who migrate bring along their symbols and integrate them into the new environment. Applying an open definition of culture supports the search for commonalities in this case the notion of protection. </a:t>
            </a:r>
          </a:p>
          <a:p>
            <a:pPr>
              <a:spcBef>
                <a:spcPct val="0"/>
              </a:spcBef>
            </a:pPr>
            <a:endParaRPr lang="en-GB" altLang="de-DE" dirty="0">
              <a:latin typeface="Nunito Light"/>
            </a:endParaRPr>
          </a:p>
          <a:p>
            <a:pPr>
              <a:spcBef>
                <a:spcPct val="0"/>
              </a:spcBef>
            </a:pPr>
            <a:r>
              <a:rPr lang="en-GB" altLang="de-DE" dirty="0">
                <a:latin typeface="Nunito Light"/>
              </a:rPr>
              <a:t>The U.S. American signpost shows that culture is linked to the establishment of conventions and common knowledge, in this case how to indicate time. The convention of dividing time into two periods, a.m. (Latin ante meridiem) meaning before midday and p.m. (Latin post meridiem) meaning after midday is common in the USA. People not familiar with them need to learn about such conventions when entering the USA in order to be able to follow the rules and expectations linked to these. </a:t>
            </a:r>
          </a:p>
          <a:p>
            <a:pPr>
              <a:spcBef>
                <a:spcPct val="0"/>
              </a:spcBef>
            </a:pPr>
            <a:endParaRPr lang="en-GB" altLang="de-DE" dirty="0">
              <a:latin typeface="Nunito Light"/>
            </a:endParaRPr>
          </a:p>
          <a:p>
            <a:pPr>
              <a:spcBef>
                <a:spcPct val="0"/>
              </a:spcBef>
            </a:pPr>
            <a:r>
              <a:rPr lang="en-GB" altLang="de-DE" dirty="0">
                <a:latin typeface="Nunito Light"/>
              </a:rPr>
              <a:t>Culture is in a flux and is changing and is reacting to influences from the outside. These may be new products which are being introduced, people on the move who for example bring along new ideas and different ways of communicating. This is one reason for considering an open definition of culture. Another reason is that people within a country are members of different reference groups and an open definition of culture enables us to view their membership in different collectives, see commonalities as well as differences among the different actors. </a:t>
            </a:r>
          </a:p>
        </p:txBody>
      </p:sp>
      <p:sp>
        <p:nvSpPr>
          <p:cNvPr id="90115" name="Foliennummernplatzhalter 3">
            <a:extLst>
              <a:ext uri="{FF2B5EF4-FFF2-40B4-BE49-F238E27FC236}">
                <a16:creationId xmlns:a16="http://schemas.microsoft.com/office/drawing/2014/main" id="{3813D059-F49D-4A26-A119-EBB06A1C24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E9AB17A-5DAE-40BC-95B1-D4869F6C0C2A}" type="slidenum">
              <a:rPr lang="de-DE" altLang="de-DE"/>
              <a:pPr/>
              <a:t>35</a:t>
            </a:fld>
            <a:endParaRPr lang="de-DE" altLang="de-DE"/>
          </a:p>
        </p:txBody>
      </p:sp>
    </p:spTree>
    <p:extLst>
      <p:ext uri="{BB962C8B-B14F-4D97-AF65-F5344CB8AC3E}">
        <p14:creationId xmlns:p14="http://schemas.microsoft.com/office/powerpoint/2010/main" val="2482251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Folienbildplatzhalter 1">
            <a:extLst>
              <a:ext uri="{FF2B5EF4-FFF2-40B4-BE49-F238E27FC236}">
                <a16:creationId xmlns:a16="http://schemas.microsoft.com/office/drawing/2014/main" id="{85C6A930-DD63-413E-B935-6F71AC39893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izenplatzhalter 2">
            <a:extLst>
              <a:ext uri="{FF2B5EF4-FFF2-40B4-BE49-F238E27FC236}">
                <a16:creationId xmlns:a16="http://schemas.microsoft.com/office/drawing/2014/main" id="{8ADE90D5-7E15-4533-BCE8-91FD511C58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de-DE" dirty="0">
                <a:latin typeface="Nunito Light"/>
              </a:rPr>
              <a:t>Considering an open definition of culture helps us to see the multitudes of collectives within a society, e.g. communities aiming at following the teaching of Buddha. It also shows us that through exchange, exposure and interactions new thoughts are being conveyed and integrated into the lives of people, e.g. the notion of mindfulness illustrating the changing nature of culture. </a:t>
            </a:r>
          </a:p>
          <a:p>
            <a:pPr>
              <a:spcBef>
                <a:spcPct val="0"/>
              </a:spcBef>
            </a:pPr>
            <a:endParaRPr lang="en-GB" altLang="de-DE" dirty="0">
              <a:latin typeface="Nunito Light"/>
            </a:endParaRPr>
          </a:p>
          <a:p>
            <a:pPr>
              <a:spcBef>
                <a:spcPct val="0"/>
              </a:spcBef>
            </a:pPr>
            <a:r>
              <a:rPr lang="en-GB" altLang="de-DE" dirty="0">
                <a:latin typeface="Nunito Light"/>
              </a:rPr>
              <a:t>It is probably save to say that people across the world share the wish to feel protected for example against illnesses and misery. Many share the wish to wear and have symbols which they hope will do so and although the particular symbols themselves may vary, there are commonalties with regard to their meaning and purpose. It thus indicates that cultural elements are shared across national boundaries. People who migrate bring along their symbols and integrate them into the new environment. Applying an open definition of culture supports the search for commonalities in this case the notion of protection. </a:t>
            </a:r>
          </a:p>
          <a:p>
            <a:pPr>
              <a:spcBef>
                <a:spcPct val="0"/>
              </a:spcBef>
            </a:pPr>
            <a:endParaRPr lang="en-GB" altLang="de-DE" dirty="0">
              <a:latin typeface="Nunito Light"/>
            </a:endParaRPr>
          </a:p>
          <a:p>
            <a:pPr>
              <a:spcBef>
                <a:spcPct val="0"/>
              </a:spcBef>
            </a:pPr>
            <a:r>
              <a:rPr lang="en-GB" altLang="de-DE" dirty="0">
                <a:latin typeface="Nunito Light"/>
              </a:rPr>
              <a:t>The U.S. American signpost shows that culture is linked to the establishment of conventions and common knowledge, in this case how to indicate time. The convention of dividing time into two periods, a.m. (Latin ante meridiem) meaning before midday and p.m. (Latin post meridiem) meaning after midday is common in the USA. People not familiar with them need to learn about such conventions when entering the USA in order to be able to follow the rules and expectations linked to these. </a:t>
            </a:r>
          </a:p>
          <a:p>
            <a:pPr>
              <a:spcBef>
                <a:spcPct val="0"/>
              </a:spcBef>
            </a:pPr>
            <a:endParaRPr lang="en-GB" altLang="de-DE" dirty="0">
              <a:latin typeface="Nunito Light"/>
            </a:endParaRPr>
          </a:p>
          <a:p>
            <a:pPr>
              <a:spcBef>
                <a:spcPct val="0"/>
              </a:spcBef>
            </a:pPr>
            <a:r>
              <a:rPr lang="en-GB" altLang="de-DE" dirty="0">
                <a:latin typeface="Nunito Light"/>
              </a:rPr>
              <a:t>Culture is in a flux and is changing and is reacting to influences from the outside. These may be new products which are being introduced, people on the move who for example bring along new ideas and different ways of communicating. This is one reason for considering an open definition of culture. Another reason is that people within a country are members of different reference groups and an open definition of culture enables us to view their membership in different collectives, see commonalities as well as differences among the different actors. </a:t>
            </a:r>
          </a:p>
        </p:txBody>
      </p:sp>
      <p:sp>
        <p:nvSpPr>
          <p:cNvPr id="91139" name="Foliennummernplatzhalter 3">
            <a:extLst>
              <a:ext uri="{FF2B5EF4-FFF2-40B4-BE49-F238E27FC236}">
                <a16:creationId xmlns:a16="http://schemas.microsoft.com/office/drawing/2014/main" id="{C4A3F704-9884-47E7-BC3E-C5F353ADF5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32058A8-7F1D-4E52-B839-F29B75FAA77C}" type="slidenum">
              <a:rPr lang="de-DE" altLang="de-DE"/>
              <a:pPr/>
              <a:t>36</a:t>
            </a:fld>
            <a:endParaRPr lang="de-DE" altLang="de-DE"/>
          </a:p>
        </p:txBody>
      </p:sp>
    </p:spTree>
    <p:extLst>
      <p:ext uri="{BB962C8B-B14F-4D97-AF65-F5344CB8AC3E}">
        <p14:creationId xmlns:p14="http://schemas.microsoft.com/office/powerpoint/2010/main" val="11311586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Folienbildplatzhalter 1">
            <a:extLst>
              <a:ext uri="{FF2B5EF4-FFF2-40B4-BE49-F238E27FC236}">
                <a16:creationId xmlns:a16="http://schemas.microsoft.com/office/drawing/2014/main" id="{38DAF60A-BAC1-46C6-B195-3CE14177653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izenplatzhalter 2">
            <a:extLst>
              <a:ext uri="{FF2B5EF4-FFF2-40B4-BE49-F238E27FC236}">
                <a16:creationId xmlns:a16="http://schemas.microsoft.com/office/drawing/2014/main" id="{3216C552-B455-463D-A40C-080F0FD4B1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de-DE"/>
          </a:p>
        </p:txBody>
      </p:sp>
      <p:sp>
        <p:nvSpPr>
          <p:cNvPr id="92163" name="Foliennummernplatzhalter 3">
            <a:extLst>
              <a:ext uri="{FF2B5EF4-FFF2-40B4-BE49-F238E27FC236}">
                <a16:creationId xmlns:a16="http://schemas.microsoft.com/office/drawing/2014/main" id="{6A390F08-45F7-44CB-B9BB-BBE608D960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27714D2-ABB3-4547-8CD1-25DD3A2EB3FD}" type="slidenum">
              <a:rPr lang="de-DE" altLang="de-DE"/>
              <a:pPr/>
              <a:t>37</a:t>
            </a:fld>
            <a:endParaRPr lang="de-DE" altLang="de-DE"/>
          </a:p>
        </p:txBody>
      </p:sp>
    </p:spTree>
    <p:extLst>
      <p:ext uri="{BB962C8B-B14F-4D97-AF65-F5344CB8AC3E}">
        <p14:creationId xmlns:p14="http://schemas.microsoft.com/office/powerpoint/2010/main" val="42055899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Folienbildplatzhalter 1">
            <a:extLst>
              <a:ext uri="{FF2B5EF4-FFF2-40B4-BE49-F238E27FC236}">
                <a16:creationId xmlns:a16="http://schemas.microsoft.com/office/drawing/2014/main" id="{1A8D5001-8075-4D67-8189-9F6F20AFC89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izenplatzhalter 2">
            <a:extLst>
              <a:ext uri="{FF2B5EF4-FFF2-40B4-BE49-F238E27FC236}">
                <a16:creationId xmlns:a16="http://schemas.microsoft.com/office/drawing/2014/main" id="{8BEE6FCF-C364-4501-BFDF-2D974F2672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de-DE"/>
          </a:p>
        </p:txBody>
      </p:sp>
      <p:sp>
        <p:nvSpPr>
          <p:cNvPr id="93187" name="Foliennummernplatzhalter 3">
            <a:extLst>
              <a:ext uri="{FF2B5EF4-FFF2-40B4-BE49-F238E27FC236}">
                <a16:creationId xmlns:a16="http://schemas.microsoft.com/office/drawing/2014/main" id="{08E9D54A-0B89-4F6B-B7B1-9102BCB425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7141A93-7CB8-4F5B-B047-E49A5FB6C2D8}" type="slidenum">
              <a:rPr lang="de-DE" altLang="de-DE"/>
              <a:pPr/>
              <a:t>38</a:t>
            </a:fld>
            <a:endParaRPr lang="de-DE" altLang="de-DE"/>
          </a:p>
        </p:txBody>
      </p:sp>
    </p:spTree>
    <p:extLst>
      <p:ext uri="{BB962C8B-B14F-4D97-AF65-F5344CB8AC3E}">
        <p14:creationId xmlns:p14="http://schemas.microsoft.com/office/powerpoint/2010/main" val="29346509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Folienbildplatzhalter 1">
            <a:extLst>
              <a:ext uri="{FF2B5EF4-FFF2-40B4-BE49-F238E27FC236}">
                <a16:creationId xmlns:a16="http://schemas.microsoft.com/office/drawing/2014/main" id="{3DE981A2-9C45-45BF-BAAA-A692781D553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Notizenplatzhalter 2">
            <a:extLst>
              <a:ext uri="{FF2B5EF4-FFF2-40B4-BE49-F238E27FC236}">
                <a16:creationId xmlns:a16="http://schemas.microsoft.com/office/drawing/2014/main" id="{ADA6953B-E944-4E9D-A93C-2042410EE8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de-DE"/>
          </a:p>
        </p:txBody>
      </p:sp>
      <p:sp>
        <p:nvSpPr>
          <p:cNvPr id="94211" name="Foliennummernplatzhalter 3">
            <a:extLst>
              <a:ext uri="{FF2B5EF4-FFF2-40B4-BE49-F238E27FC236}">
                <a16:creationId xmlns:a16="http://schemas.microsoft.com/office/drawing/2014/main" id="{C0057EC9-C71E-49D9-BC10-A6D339E3D1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9DB34CA-4929-416B-A005-791027E6F730}" type="slidenum">
              <a:rPr lang="de-DE" altLang="de-DE"/>
              <a:pPr/>
              <a:t>39</a:t>
            </a:fld>
            <a:endParaRPr lang="de-DE" altLang="de-DE"/>
          </a:p>
        </p:txBody>
      </p:sp>
    </p:spTree>
    <p:extLst>
      <p:ext uri="{BB962C8B-B14F-4D97-AF65-F5344CB8AC3E}">
        <p14:creationId xmlns:p14="http://schemas.microsoft.com/office/powerpoint/2010/main" val="1555151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Folienbildplatzhalter 1">
            <a:extLst>
              <a:ext uri="{FF2B5EF4-FFF2-40B4-BE49-F238E27FC236}">
                <a16:creationId xmlns:a16="http://schemas.microsoft.com/office/drawing/2014/main" id="{2CDF2E3A-B320-43B3-9D09-81FB4666930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izenplatzhalter 2">
            <a:extLst>
              <a:ext uri="{FF2B5EF4-FFF2-40B4-BE49-F238E27FC236}">
                <a16:creationId xmlns:a16="http://schemas.microsoft.com/office/drawing/2014/main" id="{BEF38892-04DC-4EE6-8943-E76CA0D40A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de-DE"/>
          </a:p>
        </p:txBody>
      </p:sp>
      <p:sp>
        <p:nvSpPr>
          <p:cNvPr id="59395" name="Foliennummernplatzhalter 3">
            <a:extLst>
              <a:ext uri="{FF2B5EF4-FFF2-40B4-BE49-F238E27FC236}">
                <a16:creationId xmlns:a16="http://schemas.microsoft.com/office/drawing/2014/main" id="{3DB1E3C8-E1D1-41FA-AA63-6E0C99C9EA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7A86494-09C8-4620-8E82-AE57D9873446}" type="slidenum">
              <a:rPr lang="de-DE" altLang="de-DE"/>
              <a:pPr/>
              <a:t>4</a:t>
            </a:fld>
            <a:endParaRPr lang="de-DE" altLang="de-DE"/>
          </a:p>
        </p:txBody>
      </p:sp>
    </p:spTree>
    <p:extLst>
      <p:ext uri="{BB962C8B-B14F-4D97-AF65-F5344CB8AC3E}">
        <p14:creationId xmlns:p14="http://schemas.microsoft.com/office/powerpoint/2010/main" val="23687046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Folienbildplatzhalter 1">
            <a:extLst>
              <a:ext uri="{FF2B5EF4-FFF2-40B4-BE49-F238E27FC236}">
                <a16:creationId xmlns:a16="http://schemas.microsoft.com/office/drawing/2014/main" id="{EE8956F6-D382-443C-89A8-B76AAB55FDF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izenplatzhalter 2">
            <a:extLst>
              <a:ext uri="{FF2B5EF4-FFF2-40B4-BE49-F238E27FC236}">
                <a16:creationId xmlns:a16="http://schemas.microsoft.com/office/drawing/2014/main" id="{DF65282E-E8B9-4CB9-91A5-2EDC01426C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de-DE" dirty="0">
              <a:latin typeface="Nunito Light"/>
            </a:endParaRPr>
          </a:p>
        </p:txBody>
      </p:sp>
      <p:sp>
        <p:nvSpPr>
          <p:cNvPr id="95235" name="Foliennummernplatzhalter 3">
            <a:extLst>
              <a:ext uri="{FF2B5EF4-FFF2-40B4-BE49-F238E27FC236}">
                <a16:creationId xmlns:a16="http://schemas.microsoft.com/office/drawing/2014/main" id="{B7C2BAA3-6695-4257-9A6D-86E5AED909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8FDC173-3B9A-4FAE-8087-D048446FE972}" type="slidenum">
              <a:rPr lang="de-DE" altLang="de-DE"/>
              <a:pPr/>
              <a:t>40</a:t>
            </a:fld>
            <a:endParaRPr lang="de-DE" altLang="de-DE"/>
          </a:p>
        </p:txBody>
      </p:sp>
    </p:spTree>
    <p:extLst>
      <p:ext uri="{BB962C8B-B14F-4D97-AF65-F5344CB8AC3E}">
        <p14:creationId xmlns:p14="http://schemas.microsoft.com/office/powerpoint/2010/main" val="20108692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Folienbildplatzhalter 1">
            <a:extLst>
              <a:ext uri="{FF2B5EF4-FFF2-40B4-BE49-F238E27FC236}">
                <a16:creationId xmlns:a16="http://schemas.microsoft.com/office/drawing/2014/main" id="{79261ECB-8463-4438-A500-4A6767BC2CF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izenplatzhalter 2">
            <a:extLst>
              <a:ext uri="{FF2B5EF4-FFF2-40B4-BE49-F238E27FC236}">
                <a16:creationId xmlns:a16="http://schemas.microsoft.com/office/drawing/2014/main" id="{87455105-35D1-4E43-A6D6-D13D1074AE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de-DE"/>
          </a:p>
        </p:txBody>
      </p:sp>
      <p:sp>
        <p:nvSpPr>
          <p:cNvPr id="96259" name="Foliennummernplatzhalter 3">
            <a:extLst>
              <a:ext uri="{FF2B5EF4-FFF2-40B4-BE49-F238E27FC236}">
                <a16:creationId xmlns:a16="http://schemas.microsoft.com/office/drawing/2014/main" id="{58E4E512-AB5C-4DCB-9DFE-B78B8D9B39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7C8E7B2-8D97-43F2-A0EF-B554AB34A7B0}" type="slidenum">
              <a:rPr lang="de-DE" altLang="de-DE"/>
              <a:pPr/>
              <a:t>41</a:t>
            </a:fld>
            <a:endParaRPr lang="de-DE" altLang="de-DE"/>
          </a:p>
        </p:txBody>
      </p:sp>
    </p:spTree>
    <p:extLst>
      <p:ext uri="{BB962C8B-B14F-4D97-AF65-F5344CB8AC3E}">
        <p14:creationId xmlns:p14="http://schemas.microsoft.com/office/powerpoint/2010/main" val="3852316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Folienbildplatzhalter 1">
            <a:extLst>
              <a:ext uri="{FF2B5EF4-FFF2-40B4-BE49-F238E27FC236}">
                <a16:creationId xmlns:a16="http://schemas.microsoft.com/office/drawing/2014/main" id="{60FC3CA0-9003-4EE4-AE3C-CE5BB1ECB18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izenplatzhalter 2">
            <a:extLst>
              <a:ext uri="{FF2B5EF4-FFF2-40B4-BE49-F238E27FC236}">
                <a16:creationId xmlns:a16="http://schemas.microsoft.com/office/drawing/2014/main" id="{241ED12F-2883-4CA5-A9E4-E649EC31D2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de-DE"/>
          </a:p>
        </p:txBody>
      </p:sp>
      <p:sp>
        <p:nvSpPr>
          <p:cNvPr id="60419" name="Foliennummernplatzhalter 3">
            <a:extLst>
              <a:ext uri="{FF2B5EF4-FFF2-40B4-BE49-F238E27FC236}">
                <a16:creationId xmlns:a16="http://schemas.microsoft.com/office/drawing/2014/main" id="{AE7926A0-FAB8-4785-BDDC-544464893B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8330BA3-69A6-48B1-987F-1AFA61F5E379}" type="slidenum">
              <a:rPr lang="de-DE" altLang="de-DE"/>
              <a:pPr/>
              <a:t>5</a:t>
            </a:fld>
            <a:endParaRPr lang="de-DE" altLang="de-DE"/>
          </a:p>
        </p:txBody>
      </p:sp>
    </p:spTree>
    <p:extLst>
      <p:ext uri="{BB962C8B-B14F-4D97-AF65-F5344CB8AC3E}">
        <p14:creationId xmlns:p14="http://schemas.microsoft.com/office/powerpoint/2010/main" val="160509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3DAB76CE-AA20-43E8-9E0D-DD38CC260DB0}" type="slidenum">
              <a:rPr lang="de-DE" smtClean="0"/>
              <a:pPr/>
              <a:t>6</a:t>
            </a:fld>
            <a:endParaRPr lang="de-DE"/>
          </a:p>
        </p:txBody>
      </p:sp>
    </p:spTree>
    <p:extLst>
      <p:ext uri="{BB962C8B-B14F-4D97-AF65-F5344CB8AC3E}">
        <p14:creationId xmlns:p14="http://schemas.microsoft.com/office/powerpoint/2010/main" val="2814485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Folienbildplatzhalter 1">
            <a:extLst>
              <a:ext uri="{FF2B5EF4-FFF2-40B4-BE49-F238E27FC236}">
                <a16:creationId xmlns:a16="http://schemas.microsoft.com/office/drawing/2014/main" id="{5D587322-ECAB-4914-9CCB-44E9BE343CF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izenplatzhalter 2">
            <a:extLst>
              <a:ext uri="{FF2B5EF4-FFF2-40B4-BE49-F238E27FC236}">
                <a16:creationId xmlns:a16="http://schemas.microsoft.com/office/drawing/2014/main" id="{A613D98D-9979-4997-930F-0C31C147DE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de-DE"/>
          </a:p>
        </p:txBody>
      </p:sp>
      <p:sp>
        <p:nvSpPr>
          <p:cNvPr id="61443" name="Foliennummernplatzhalter 3">
            <a:extLst>
              <a:ext uri="{FF2B5EF4-FFF2-40B4-BE49-F238E27FC236}">
                <a16:creationId xmlns:a16="http://schemas.microsoft.com/office/drawing/2014/main" id="{7175EB6C-6680-43D2-8C37-3BC3BF244F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980AF0E-0449-432F-ACA9-60C346BC1F49}" type="slidenum">
              <a:rPr lang="de-DE" altLang="de-DE"/>
              <a:pPr/>
              <a:t>7</a:t>
            </a:fld>
            <a:endParaRPr lang="de-DE" altLang="de-DE"/>
          </a:p>
        </p:txBody>
      </p:sp>
    </p:spTree>
    <p:extLst>
      <p:ext uri="{BB962C8B-B14F-4D97-AF65-F5344CB8AC3E}">
        <p14:creationId xmlns:p14="http://schemas.microsoft.com/office/powerpoint/2010/main" val="459658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Folienbildplatzhalter 1">
            <a:extLst>
              <a:ext uri="{FF2B5EF4-FFF2-40B4-BE49-F238E27FC236}">
                <a16:creationId xmlns:a16="http://schemas.microsoft.com/office/drawing/2014/main" id="{297CADE2-DD21-468B-A4D8-76131708498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izenplatzhalter 2">
            <a:extLst>
              <a:ext uri="{FF2B5EF4-FFF2-40B4-BE49-F238E27FC236}">
                <a16:creationId xmlns:a16="http://schemas.microsoft.com/office/drawing/2014/main" id="{FB237FD0-FA87-4270-981D-5399986A75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de-DE"/>
          </a:p>
        </p:txBody>
      </p:sp>
      <p:sp>
        <p:nvSpPr>
          <p:cNvPr id="62467" name="Foliennummernplatzhalter 3">
            <a:extLst>
              <a:ext uri="{FF2B5EF4-FFF2-40B4-BE49-F238E27FC236}">
                <a16:creationId xmlns:a16="http://schemas.microsoft.com/office/drawing/2014/main" id="{75080B59-A86A-4D48-A3BB-7D72BFD5FF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BBB9AA7-64C4-4EE5-A5A0-6E3282A1E600}" type="slidenum">
              <a:rPr lang="de-DE" altLang="de-DE"/>
              <a:pPr/>
              <a:t>8</a:t>
            </a:fld>
            <a:endParaRPr lang="de-DE" altLang="de-DE"/>
          </a:p>
        </p:txBody>
      </p:sp>
    </p:spTree>
    <p:extLst>
      <p:ext uri="{BB962C8B-B14F-4D97-AF65-F5344CB8AC3E}">
        <p14:creationId xmlns:p14="http://schemas.microsoft.com/office/powerpoint/2010/main" val="2140742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Folienbildplatzhalter 1">
            <a:extLst>
              <a:ext uri="{FF2B5EF4-FFF2-40B4-BE49-F238E27FC236}">
                <a16:creationId xmlns:a16="http://schemas.microsoft.com/office/drawing/2014/main" id="{288F174C-37ED-4A37-BF1E-E064586609B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izenplatzhalter 2">
            <a:extLst>
              <a:ext uri="{FF2B5EF4-FFF2-40B4-BE49-F238E27FC236}">
                <a16:creationId xmlns:a16="http://schemas.microsoft.com/office/drawing/2014/main" id="{5732EBD9-ACB7-4FC2-86B7-212FAACD2D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de-DE"/>
          </a:p>
        </p:txBody>
      </p:sp>
      <p:sp>
        <p:nvSpPr>
          <p:cNvPr id="63491" name="Foliennummernplatzhalter 3">
            <a:extLst>
              <a:ext uri="{FF2B5EF4-FFF2-40B4-BE49-F238E27FC236}">
                <a16:creationId xmlns:a16="http://schemas.microsoft.com/office/drawing/2014/main" id="{83B31342-7DAB-4289-8FF4-D0EF5AD423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E57B06C-5C3E-4EEA-B0DE-BB5B607FC583}" type="slidenum">
              <a:rPr lang="de-DE" altLang="de-DE"/>
              <a:pPr/>
              <a:t>9</a:t>
            </a:fld>
            <a:endParaRPr lang="de-DE" altLang="de-DE"/>
          </a:p>
        </p:txBody>
      </p:sp>
    </p:spTree>
    <p:extLst>
      <p:ext uri="{BB962C8B-B14F-4D97-AF65-F5344CB8AC3E}">
        <p14:creationId xmlns:p14="http://schemas.microsoft.com/office/powerpoint/2010/main" val="28685083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12" descr="H:\buero\schlichting\logos\haw\aktuell\HAW_Logos\05_HAW_Logos\05_HAW_Logo_P_rgb.tif">
            <a:extLst>
              <a:ext uri="{FF2B5EF4-FFF2-40B4-BE49-F238E27FC236}">
                <a16:creationId xmlns:a16="http://schemas.microsoft.com/office/drawing/2014/main" id="{37207D42-C6FD-4708-892A-6A0D8F8209B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6308725"/>
            <a:ext cx="3587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a:extLst>
              <a:ext uri="{FF2B5EF4-FFF2-40B4-BE49-F238E27FC236}">
                <a16:creationId xmlns:a16="http://schemas.microsoft.com/office/drawing/2014/main" id="{365A0A4A-81E3-4D98-A8CA-6FD4488ECFE7}"/>
              </a:ext>
            </a:extLst>
          </p:cNvPr>
          <p:cNvSpPr txBox="1">
            <a:spLocks noChangeArrowheads="1"/>
          </p:cNvSpPr>
          <p:nvPr userDrawn="1"/>
        </p:nvSpPr>
        <p:spPr bwMode="auto">
          <a:xfrm>
            <a:off x="1187450" y="6542088"/>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1600">
                <a:solidFill>
                  <a:srgbClr val="002364"/>
                </a:solidFill>
                <a:latin typeface="FrutigerNext LT Medium" charset="0"/>
                <a:cs typeface="Arial" panose="020B0604020202020204" pitchFamily="34" charset="0"/>
              </a:rPr>
              <a:t>HAW Hamburg: Wissen fürs Leben</a:t>
            </a:r>
          </a:p>
          <a:p>
            <a:endParaRPr lang="de-DE" altLang="de-DE" sz="1600">
              <a:latin typeface="HAW Frutiger Next Regular" charset="0"/>
              <a:cs typeface="Arial" panose="020B0604020202020204" pitchFamily="34" charset="0"/>
            </a:endParaRPr>
          </a:p>
        </p:txBody>
      </p:sp>
      <p:sp>
        <p:nvSpPr>
          <p:cNvPr id="6" name="Textfeld 5">
            <a:extLst>
              <a:ext uri="{FF2B5EF4-FFF2-40B4-BE49-F238E27FC236}">
                <a16:creationId xmlns:a16="http://schemas.microsoft.com/office/drawing/2014/main" id="{CFC82B54-2398-414F-965E-5E4072803179}"/>
              </a:ext>
            </a:extLst>
          </p:cNvPr>
          <p:cNvSpPr txBox="1">
            <a:spLocks noChangeArrowheads="1"/>
          </p:cNvSpPr>
          <p:nvPr userDrawn="1"/>
        </p:nvSpPr>
        <p:spPr bwMode="auto">
          <a:xfrm>
            <a:off x="6588125" y="6524625"/>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HAW Frutiger Next Regular" charset="0"/>
                <a:cs typeface="Arial" charset="0"/>
              </a:defRPr>
            </a:lvl1pPr>
            <a:lvl2pPr marL="742950" indent="-285750" eaLnBrk="0" hangingPunct="0">
              <a:defRPr sz="2400">
                <a:solidFill>
                  <a:schemeClr val="tx1"/>
                </a:solidFill>
                <a:latin typeface="HAW Frutiger Next Regular" charset="0"/>
                <a:cs typeface="Arial" charset="0"/>
              </a:defRPr>
            </a:lvl2pPr>
            <a:lvl3pPr marL="1143000" indent="-228600" eaLnBrk="0" hangingPunct="0">
              <a:defRPr sz="2400">
                <a:solidFill>
                  <a:schemeClr val="tx1"/>
                </a:solidFill>
                <a:latin typeface="HAW Frutiger Next Regular" charset="0"/>
                <a:cs typeface="Arial" charset="0"/>
              </a:defRPr>
            </a:lvl3pPr>
            <a:lvl4pPr marL="1600200" indent="-228600" eaLnBrk="0" hangingPunct="0">
              <a:defRPr sz="2400">
                <a:solidFill>
                  <a:schemeClr val="tx1"/>
                </a:solidFill>
                <a:latin typeface="HAW Frutiger Next Regular" charset="0"/>
                <a:cs typeface="Arial" charset="0"/>
              </a:defRPr>
            </a:lvl4pPr>
            <a:lvl5pPr marL="2057400" indent="-228600" eaLnBrk="0" hangingPunct="0">
              <a:defRPr sz="2400">
                <a:solidFill>
                  <a:schemeClr val="tx1"/>
                </a:solidFill>
                <a:latin typeface="HAW Frutiger Next Regular" charset="0"/>
                <a:cs typeface="Arial" charset="0"/>
              </a:defRPr>
            </a:lvl5pPr>
            <a:lvl6pPr marL="2514600" indent="-228600" eaLnBrk="0" fontAlgn="base" hangingPunct="0">
              <a:spcBef>
                <a:spcPct val="0"/>
              </a:spcBef>
              <a:spcAft>
                <a:spcPct val="0"/>
              </a:spcAft>
              <a:defRPr sz="2400">
                <a:solidFill>
                  <a:schemeClr val="tx1"/>
                </a:solidFill>
                <a:latin typeface="HAW Frutiger Next Regular" charset="0"/>
                <a:cs typeface="Arial" charset="0"/>
              </a:defRPr>
            </a:lvl6pPr>
            <a:lvl7pPr marL="2971800" indent="-228600" eaLnBrk="0" fontAlgn="base" hangingPunct="0">
              <a:spcBef>
                <a:spcPct val="0"/>
              </a:spcBef>
              <a:spcAft>
                <a:spcPct val="0"/>
              </a:spcAft>
              <a:defRPr sz="2400">
                <a:solidFill>
                  <a:schemeClr val="tx1"/>
                </a:solidFill>
                <a:latin typeface="HAW Frutiger Next Regular" charset="0"/>
                <a:cs typeface="Arial" charset="0"/>
              </a:defRPr>
            </a:lvl7pPr>
            <a:lvl8pPr marL="3429000" indent="-228600" eaLnBrk="0" fontAlgn="base" hangingPunct="0">
              <a:spcBef>
                <a:spcPct val="0"/>
              </a:spcBef>
              <a:spcAft>
                <a:spcPct val="0"/>
              </a:spcAft>
              <a:defRPr sz="2400">
                <a:solidFill>
                  <a:schemeClr val="tx1"/>
                </a:solidFill>
                <a:latin typeface="HAW Frutiger Next Regular" charset="0"/>
                <a:cs typeface="Arial" charset="0"/>
              </a:defRPr>
            </a:lvl8pPr>
            <a:lvl9pPr marL="3886200" indent="-228600" eaLnBrk="0" fontAlgn="base" hangingPunct="0">
              <a:spcBef>
                <a:spcPct val="0"/>
              </a:spcBef>
              <a:spcAft>
                <a:spcPct val="0"/>
              </a:spcAft>
              <a:defRPr sz="2400">
                <a:solidFill>
                  <a:schemeClr val="tx1"/>
                </a:solidFill>
                <a:latin typeface="HAW Frutiger Next Regular" charset="0"/>
                <a:cs typeface="Arial" charset="0"/>
              </a:defRPr>
            </a:lvl9pPr>
          </a:lstStyle>
          <a:p>
            <a:pPr algn="r" eaLnBrk="1" fontAlgn="auto" hangingPunct="1">
              <a:spcBef>
                <a:spcPts val="0"/>
              </a:spcBef>
              <a:spcAft>
                <a:spcPts val="0"/>
              </a:spcAft>
              <a:defRPr/>
            </a:pPr>
            <a:r>
              <a:rPr lang="de-DE" altLang="de-DE" sz="1600" dirty="0">
                <a:solidFill>
                  <a:srgbClr val="002364"/>
                </a:solidFill>
                <a:latin typeface="FrutigerNext LT Medium" panose="02000603050000020004" pitchFamily="2" charset="0"/>
                <a:ea typeface="+mn-ea"/>
              </a:rPr>
              <a:t>Prof. Dr. Adelheid Iken</a:t>
            </a:r>
            <a:endParaRPr lang="de-DE" altLang="de-DE" sz="1600" dirty="0">
              <a:ea typeface="+mn-ea"/>
            </a:endParaRPr>
          </a:p>
        </p:txBody>
      </p:sp>
      <p:sp>
        <p:nvSpPr>
          <p:cNvPr id="2" name="Titel 1"/>
          <p:cNvSpPr>
            <a:spLocks noGrp="1"/>
          </p:cNvSpPr>
          <p:nvPr>
            <p:ph type="ctrTitle"/>
          </p:nvPr>
        </p:nvSpPr>
        <p:spPr>
          <a:xfrm>
            <a:off x="685800" y="2130425"/>
            <a:ext cx="7772400" cy="1470025"/>
          </a:xfrm>
        </p:spPr>
        <p:txBody>
          <a:bodyPr/>
          <a:lstStyle>
            <a:lvl1pPr>
              <a:defRPr sz="4400"/>
            </a:lvl1pPr>
          </a:lstStyle>
          <a:p>
            <a:r>
              <a:rPr lang="en-US"/>
              <a:t>Click to edit Master title style</a:t>
            </a:r>
            <a:endParaRPr lang="en-GB" noProof="0" dirty="0"/>
          </a:p>
        </p:txBody>
      </p:sp>
      <p:sp>
        <p:nvSpPr>
          <p:cNvPr id="3" name="Untertitel 2"/>
          <p:cNvSpPr>
            <a:spLocks noGrp="1"/>
          </p:cNvSpPr>
          <p:nvPr>
            <p:ph type="subTitle" idx="1"/>
          </p:nvPr>
        </p:nvSpPr>
        <p:spPr>
          <a:xfrm>
            <a:off x="714348"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7" name="Fußzeilenplatzhalter 4">
            <a:extLst>
              <a:ext uri="{FF2B5EF4-FFF2-40B4-BE49-F238E27FC236}">
                <a16:creationId xmlns:a16="http://schemas.microsoft.com/office/drawing/2014/main" id="{81CF6519-90EC-4933-8AAB-EA9E056D5131}"/>
              </a:ext>
            </a:extLst>
          </p:cNvPr>
          <p:cNvSpPr>
            <a:spLocks noGrp="1"/>
          </p:cNvSpPr>
          <p:nvPr>
            <p:ph type="ftr" sz="quarter" idx="10"/>
          </p:nvPr>
        </p:nvSpPr>
        <p:spPr/>
        <p:txBody>
          <a:bodyPr/>
          <a:lstStyle>
            <a:lvl1pPr>
              <a:defRPr/>
            </a:lvl1pPr>
          </a:lstStyle>
          <a:p>
            <a:pPr>
              <a:defRPr/>
            </a:pPr>
            <a:endParaRPr lang="en-GB"/>
          </a:p>
        </p:txBody>
      </p:sp>
      <p:sp>
        <p:nvSpPr>
          <p:cNvPr id="8" name="Foliennummernplatzhalter 5">
            <a:extLst>
              <a:ext uri="{FF2B5EF4-FFF2-40B4-BE49-F238E27FC236}">
                <a16:creationId xmlns:a16="http://schemas.microsoft.com/office/drawing/2014/main" id="{CC6059D7-9508-4398-A308-F056842DBE48}"/>
              </a:ext>
            </a:extLst>
          </p:cNvPr>
          <p:cNvSpPr>
            <a:spLocks noGrp="1"/>
          </p:cNvSpPr>
          <p:nvPr>
            <p:ph type="sldNum" sz="quarter" idx="11"/>
          </p:nvPr>
        </p:nvSpPr>
        <p:spPr>
          <a:xfrm>
            <a:off x="3924300" y="6308725"/>
            <a:ext cx="2133600" cy="365125"/>
          </a:xfrm>
        </p:spPr>
        <p:txBody>
          <a:bodyPr/>
          <a:lstStyle>
            <a:lvl1pPr>
              <a:defRPr/>
            </a:lvl1pPr>
          </a:lstStyle>
          <a:p>
            <a:endParaRPr lang="en-GB" altLang="de-DE"/>
          </a:p>
          <a:p>
            <a:fld id="{DB3BDAEB-99E0-40AA-B8E5-545D8C449A9C}" type="slidenum">
              <a:rPr lang="en-GB" altLang="de-DE"/>
              <a:pPr/>
              <a:t>‹#›</a:t>
            </a:fld>
            <a:endParaRPr lang="en-GB" altLang="de-DE"/>
          </a:p>
        </p:txBody>
      </p:sp>
    </p:spTree>
    <p:extLst>
      <p:ext uri="{BB962C8B-B14F-4D97-AF65-F5344CB8AC3E}">
        <p14:creationId xmlns:p14="http://schemas.microsoft.com/office/powerpoint/2010/main" val="3119381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 und vertikaler Text">
    <p:spTree>
      <p:nvGrpSpPr>
        <p:cNvPr id="1" name=""/>
        <p:cNvGrpSpPr/>
        <p:nvPr/>
      </p:nvGrpSpPr>
      <p:grpSpPr>
        <a:xfrm>
          <a:off x="0" y="0"/>
          <a:ext cx="0" cy="0"/>
          <a:chOff x="0" y="0"/>
          <a:chExt cx="0" cy="0"/>
        </a:xfrm>
      </p:grpSpPr>
      <p:pic>
        <p:nvPicPr>
          <p:cNvPr id="5" name="Picture 12" descr="H:\buero\schlichting\logos\haw\aktuell\HAW_Logos\05_HAW_Logos\05_HAW_Logo_P_rgb.tif">
            <a:extLst>
              <a:ext uri="{FF2B5EF4-FFF2-40B4-BE49-F238E27FC236}">
                <a16:creationId xmlns:a16="http://schemas.microsoft.com/office/drawing/2014/main" id="{CFD60424-2E04-4229-8589-F60F1FE6DF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6308725"/>
            <a:ext cx="3587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a:extLst>
              <a:ext uri="{FF2B5EF4-FFF2-40B4-BE49-F238E27FC236}">
                <a16:creationId xmlns:a16="http://schemas.microsoft.com/office/drawing/2014/main" id="{138C572A-EF8C-4F26-B240-C0FD5D9FFA91}"/>
              </a:ext>
            </a:extLst>
          </p:cNvPr>
          <p:cNvSpPr txBox="1">
            <a:spLocks noChangeArrowheads="1"/>
          </p:cNvSpPr>
          <p:nvPr userDrawn="1"/>
        </p:nvSpPr>
        <p:spPr bwMode="auto">
          <a:xfrm>
            <a:off x="1187450" y="6542088"/>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1600">
                <a:solidFill>
                  <a:srgbClr val="002364"/>
                </a:solidFill>
                <a:latin typeface="FrutigerNext LT Medium" charset="0"/>
                <a:cs typeface="Arial" panose="020B0604020202020204" pitchFamily="34" charset="0"/>
              </a:rPr>
              <a:t>HAW Hamburg: Wissen fürs Leben</a:t>
            </a:r>
          </a:p>
          <a:p>
            <a:endParaRPr lang="de-DE" altLang="de-DE" sz="1600">
              <a:latin typeface="HAW Frutiger Next Regular" charset="0"/>
              <a:cs typeface="Arial" panose="020B0604020202020204" pitchFamily="34" charset="0"/>
            </a:endParaRPr>
          </a:p>
        </p:txBody>
      </p:sp>
      <p:sp>
        <p:nvSpPr>
          <p:cNvPr id="7" name="Textfeld 6">
            <a:extLst>
              <a:ext uri="{FF2B5EF4-FFF2-40B4-BE49-F238E27FC236}">
                <a16:creationId xmlns:a16="http://schemas.microsoft.com/office/drawing/2014/main" id="{B64DE1A1-09C4-468C-9BA5-A7A40C9248B0}"/>
              </a:ext>
            </a:extLst>
          </p:cNvPr>
          <p:cNvSpPr txBox="1">
            <a:spLocks noChangeArrowheads="1"/>
          </p:cNvSpPr>
          <p:nvPr userDrawn="1"/>
        </p:nvSpPr>
        <p:spPr bwMode="auto">
          <a:xfrm>
            <a:off x="6588125" y="6524625"/>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HAW Frutiger Next Regular" charset="0"/>
                <a:cs typeface="Arial" charset="0"/>
              </a:defRPr>
            </a:lvl1pPr>
            <a:lvl2pPr marL="742950" indent="-285750" eaLnBrk="0" hangingPunct="0">
              <a:defRPr sz="2400">
                <a:solidFill>
                  <a:schemeClr val="tx1"/>
                </a:solidFill>
                <a:latin typeface="HAW Frutiger Next Regular" charset="0"/>
                <a:cs typeface="Arial" charset="0"/>
              </a:defRPr>
            </a:lvl2pPr>
            <a:lvl3pPr marL="1143000" indent="-228600" eaLnBrk="0" hangingPunct="0">
              <a:defRPr sz="2400">
                <a:solidFill>
                  <a:schemeClr val="tx1"/>
                </a:solidFill>
                <a:latin typeface="HAW Frutiger Next Regular" charset="0"/>
                <a:cs typeface="Arial" charset="0"/>
              </a:defRPr>
            </a:lvl3pPr>
            <a:lvl4pPr marL="1600200" indent="-228600" eaLnBrk="0" hangingPunct="0">
              <a:defRPr sz="2400">
                <a:solidFill>
                  <a:schemeClr val="tx1"/>
                </a:solidFill>
                <a:latin typeface="HAW Frutiger Next Regular" charset="0"/>
                <a:cs typeface="Arial" charset="0"/>
              </a:defRPr>
            </a:lvl4pPr>
            <a:lvl5pPr marL="2057400" indent="-228600" eaLnBrk="0" hangingPunct="0">
              <a:defRPr sz="2400">
                <a:solidFill>
                  <a:schemeClr val="tx1"/>
                </a:solidFill>
                <a:latin typeface="HAW Frutiger Next Regular" charset="0"/>
                <a:cs typeface="Arial" charset="0"/>
              </a:defRPr>
            </a:lvl5pPr>
            <a:lvl6pPr marL="2514600" indent="-228600" eaLnBrk="0" fontAlgn="base" hangingPunct="0">
              <a:spcBef>
                <a:spcPct val="0"/>
              </a:spcBef>
              <a:spcAft>
                <a:spcPct val="0"/>
              </a:spcAft>
              <a:defRPr sz="2400">
                <a:solidFill>
                  <a:schemeClr val="tx1"/>
                </a:solidFill>
                <a:latin typeface="HAW Frutiger Next Regular" charset="0"/>
                <a:cs typeface="Arial" charset="0"/>
              </a:defRPr>
            </a:lvl6pPr>
            <a:lvl7pPr marL="2971800" indent="-228600" eaLnBrk="0" fontAlgn="base" hangingPunct="0">
              <a:spcBef>
                <a:spcPct val="0"/>
              </a:spcBef>
              <a:spcAft>
                <a:spcPct val="0"/>
              </a:spcAft>
              <a:defRPr sz="2400">
                <a:solidFill>
                  <a:schemeClr val="tx1"/>
                </a:solidFill>
                <a:latin typeface="HAW Frutiger Next Regular" charset="0"/>
                <a:cs typeface="Arial" charset="0"/>
              </a:defRPr>
            </a:lvl7pPr>
            <a:lvl8pPr marL="3429000" indent="-228600" eaLnBrk="0" fontAlgn="base" hangingPunct="0">
              <a:spcBef>
                <a:spcPct val="0"/>
              </a:spcBef>
              <a:spcAft>
                <a:spcPct val="0"/>
              </a:spcAft>
              <a:defRPr sz="2400">
                <a:solidFill>
                  <a:schemeClr val="tx1"/>
                </a:solidFill>
                <a:latin typeface="HAW Frutiger Next Regular" charset="0"/>
                <a:cs typeface="Arial" charset="0"/>
              </a:defRPr>
            </a:lvl8pPr>
            <a:lvl9pPr marL="3886200" indent="-228600" eaLnBrk="0" fontAlgn="base" hangingPunct="0">
              <a:spcBef>
                <a:spcPct val="0"/>
              </a:spcBef>
              <a:spcAft>
                <a:spcPct val="0"/>
              </a:spcAft>
              <a:defRPr sz="2400">
                <a:solidFill>
                  <a:schemeClr val="tx1"/>
                </a:solidFill>
                <a:latin typeface="HAW Frutiger Next Regular" charset="0"/>
                <a:cs typeface="Arial" charset="0"/>
              </a:defRPr>
            </a:lvl9pPr>
          </a:lstStyle>
          <a:p>
            <a:pPr algn="r" eaLnBrk="1" fontAlgn="auto" hangingPunct="1">
              <a:spcBef>
                <a:spcPts val="0"/>
              </a:spcBef>
              <a:spcAft>
                <a:spcPts val="0"/>
              </a:spcAft>
              <a:defRPr/>
            </a:pPr>
            <a:r>
              <a:rPr lang="de-DE" altLang="de-DE" sz="1600" dirty="0">
                <a:solidFill>
                  <a:srgbClr val="002364"/>
                </a:solidFill>
                <a:latin typeface="FrutigerNext LT Medium" panose="02000603050000020004" pitchFamily="2" charset="0"/>
                <a:ea typeface="+mn-ea"/>
              </a:rPr>
              <a:t>Prof. Dr. Adelheid Iken</a:t>
            </a:r>
            <a:endParaRPr lang="de-DE" altLang="de-DE" sz="1600" dirty="0">
              <a:ea typeface="+mn-ea"/>
            </a:endParaRPr>
          </a:p>
        </p:txBody>
      </p:sp>
      <p:cxnSp>
        <p:nvCxnSpPr>
          <p:cNvPr id="8" name="Gerade Verbindung 9">
            <a:extLst>
              <a:ext uri="{FF2B5EF4-FFF2-40B4-BE49-F238E27FC236}">
                <a16:creationId xmlns:a16="http://schemas.microsoft.com/office/drawing/2014/main" id="{176BBFC1-DC31-40B8-8B4A-17D82FED4EFB}"/>
              </a:ext>
            </a:extLst>
          </p:cNvPr>
          <p:cNvCxnSpPr/>
          <p:nvPr userDrawn="1"/>
        </p:nvCxnSpPr>
        <p:spPr>
          <a:xfrm>
            <a:off x="358775" y="6237288"/>
            <a:ext cx="84264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Gerade Verbindung 12">
            <a:extLst>
              <a:ext uri="{FF2B5EF4-FFF2-40B4-BE49-F238E27FC236}">
                <a16:creationId xmlns:a16="http://schemas.microsoft.com/office/drawing/2014/main" id="{CCF99CD9-DF45-4313-9FEF-753785ED876C}"/>
              </a:ext>
            </a:extLst>
          </p:cNvPr>
          <p:cNvCxnSpPr/>
          <p:nvPr userDrawn="1"/>
        </p:nvCxnSpPr>
        <p:spPr>
          <a:xfrm>
            <a:off x="358775" y="1412875"/>
            <a:ext cx="842645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Vertikaler Textplatzhalter 2"/>
          <p:cNvSpPr>
            <a:spLocks noGrp="1"/>
          </p:cNvSpPr>
          <p:nvPr>
            <p:ph type="body" orient="vert" idx="1"/>
          </p:nvPr>
        </p:nvSpPr>
        <p:spPr/>
        <p:txBody>
          <a:bodyPr vert="eaVert"/>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14" name="Titel 1"/>
          <p:cNvSpPr>
            <a:spLocks noGrp="1"/>
          </p:cNvSpPr>
          <p:nvPr>
            <p:ph type="title"/>
          </p:nvPr>
        </p:nvSpPr>
        <p:spPr>
          <a:xfrm>
            <a:off x="395535" y="116632"/>
            <a:ext cx="5940000" cy="432048"/>
          </a:xfrm>
        </p:spPr>
        <p:txBody>
          <a:bodyPr>
            <a:noAutofit/>
          </a:bodyPr>
          <a:lstStyle>
            <a:lvl1pPr>
              <a:defRPr sz="2400"/>
            </a:lvl1pPr>
          </a:lstStyle>
          <a:p>
            <a:r>
              <a:rPr lang="en-US" noProof="0"/>
              <a:t>Click to edit Master title style</a:t>
            </a:r>
            <a:endParaRPr lang="en-GB" noProof="0"/>
          </a:p>
        </p:txBody>
      </p:sp>
      <p:sp>
        <p:nvSpPr>
          <p:cNvPr id="15" name="Textplatzhalter 8"/>
          <p:cNvSpPr>
            <a:spLocks noGrp="1"/>
          </p:cNvSpPr>
          <p:nvPr>
            <p:ph type="body" sz="quarter" idx="13"/>
          </p:nvPr>
        </p:nvSpPr>
        <p:spPr>
          <a:xfrm>
            <a:off x="395535" y="620688"/>
            <a:ext cx="5940000" cy="720080"/>
          </a:xfrm>
        </p:spPr>
        <p:txBody>
          <a:bodyPr anchor="ctr">
            <a:normAutofit/>
          </a:bodyPr>
          <a:lstStyle>
            <a:lvl1pPr marL="0" indent="0">
              <a:buNone/>
              <a:defRPr sz="4000">
                <a:solidFill>
                  <a:schemeClr val="accent3">
                    <a:lumMod val="75000"/>
                  </a:schemeClr>
                </a:solidFill>
              </a:defRPr>
            </a:lvl1pPr>
          </a:lstStyle>
          <a:p>
            <a:pPr lvl="0"/>
            <a:r>
              <a:rPr lang="en-US" noProof="0"/>
              <a:t>Click to edit Master text styles</a:t>
            </a:r>
          </a:p>
        </p:txBody>
      </p:sp>
      <p:sp>
        <p:nvSpPr>
          <p:cNvPr id="10" name="Fußzeilenplatzhalter 4">
            <a:extLst>
              <a:ext uri="{FF2B5EF4-FFF2-40B4-BE49-F238E27FC236}">
                <a16:creationId xmlns:a16="http://schemas.microsoft.com/office/drawing/2014/main" id="{F4B0D4D6-D61F-4988-BC82-F231DE41FBC5}"/>
              </a:ext>
            </a:extLst>
          </p:cNvPr>
          <p:cNvSpPr>
            <a:spLocks noGrp="1"/>
          </p:cNvSpPr>
          <p:nvPr>
            <p:ph type="ftr" sz="quarter" idx="14"/>
          </p:nvPr>
        </p:nvSpPr>
        <p:spPr/>
        <p:txBody>
          <a:bodyPr/>
          <a:lstStyle>
            <a:lvl1pPr>
              <a:defRPr/>
            </a:lvl1pPr>
          </a:lstStyle>
          <a:p>
            <a:pPr>
              <a:defRPr/>
            </a:pPr>
            <a:endParaRPr lang="en-GB"/>
          </a:p>
        </p:txBody>
      </p:sp>
      <p:sp>
        <p:nvSpPr>
          <p:cNvPr id="11" name="Foliennummernplatzhalter 5">
            <a:extLst>
              <a:ext uri="{FF2B5EF4-FFF2-40B4-BE49-F238E27FC236}">
                <a16:creationId xmlns:a16="http://schemas.microsoft.com/office/drawing/2014/main" id="{93827A74-C8D2-48FA-BB0D-9541CC019373}"/>
              </a:ext>
            </a:extLst>
          </p:cNvPr>
          <p:cNvSpPr>
            <a:spLocks noGrp="1"/>
          </p:cNvSpPr>
          <p:nvPr>
            <p:ph type="sldNum" sz="quarter" idx="15"/>
          </p:nvPr>
        </p:nvSpPr>
        <p:spPr/>
        <p:txBody>
          <a:bodyPr/>
          <a:lstStyle>
            <a:lvl1pPr>
              <a:defRPr/>
            </a:lvl1pPr>
          </a:lstStyle>
          <a:p>
            <a:fld id="{6BF929D4-E6CD-4BCE-8F38-084BD2B0BD9B}" type="slidenum">
              <a:rPr lang="en-GB" altLang="de-DE"/>
              <a:pPr/>
              <a:t>‹#›</a:t>
            </a:fld>
            <a:endParaRPr lang="en-GB" altLang="de-DE"/>
          </a:p>
        </p:txBody>
      </p:sp>
    </p:spTree>
    <p:extLst>
      <p:ext uri="{BB962C8B-B14F-4D97-AF65-F5344CB8AC3E}">
        <p14:creationId xmlns:p14="http://schemas.microsoft.com/office/powerpoint/2010/main" val="2752179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pic>
        <p:nvPicPr>
          <p:cNvPr id="4" name="Picture 12" descr="H:\buero\schlichting\logos\haw\aktuell\HAW_Logos\05_HAW_Logos\05_HAW_Logo_P_rgb.tif">
            <a:extLst>
              <a:ext uri="{FF2B5EF4-FFF2-40B4-BE49-F238E27FC236}">
                <a16:creationId xmlns:a16="http://schemas.microsoft.com/office/drawing/2014/main" id="{B667A8C1-D450-4094-82C5-14C6039F7FE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6308725"/>
            <a:ext cx="3587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a:extLst>
              <a:ext uri="{FF2B5EF4-FFF2-40B4-BE49-F238E27FC236}">
                <a16:creationId xmlns:a16="http://schemas.microsoft.com/office/drawing/2014/main" id="{FAF88571-2938-48E1-80D4-CCD18132A2A2}"/>
              </a:ext>
            </a:extLst>
          </p:cNvPr>
          <p:cNvSpPr txBox="1">
            <a:spLocks noChangeArrowheads="1"/>
          </p:cNvSpPr>
          <p:nvPr userDrawn="1"/>
        </p:nvSpPr>
        <p:spPr bwMode="auto">
          <a:xfrm>
            <a:off x="1187450" y="6542088"/>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1600">
                <a:solidFill>
                  <a:srgbClr val="002364"/>
                </a:solidFill>
                <a:latin typeface="FrutigerNext LT Medium" charset="0"/>
                <a:cs typeface="Arial" panose="020B0604020202020204" pitchFamily="34" charset="0"/>
              </a:rPr>
              <a:t>HAW Hamburg: Wissen fürs Leben</a:t>
            </a:r>
          </a:p>
          <a:p>
            <a:endParaRPr lang="de-DE" altLang="de-DE" sz="1600">
              <a:latin typeface="HAW Frutiger Next Regular" charset="0"/>
              <a:cs typeface="Arial" panose="020B0604020202020204" pitchFamily="34" charset="0"/>
            </a:endParaRPr>
          </a:p>
        </p:txBody>
      </p:sp>
      <p:sp>
        <p:nvSpPr>
          <p:cNvPr id="6" name="Textfeld 5">
            <a:extLst>
              <a:ext uri="{FF2B5EF4-FFF2-40B4-BE49-F238E27FC236}">
                <a16:creationId xmlns:a16="http://schemas.microsoft.com/office/drawing/2014/main" id="{4AC97D98-97C4-4E54-A32B-3CA1C42D48B5}"/>
              </a:ext>
            </a:extLst>
          </p:cNvPr>
          <p:cNvSpPr txBox="1">
            <a:spLocks noChangeArrowheads="1"/>
          </p:cNvSpPr>
          <p:nvPr userDrawn="1"/>
        </p:nvSpPr>
        <p:spPr bwMode="auto">
          <a:xfrm>
            <a:off x="6588125" y="6524625"/>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HAW Frutiger Next Regular" charset="0"/>
                <a:cs typeface="Arial" charset="0"/>
              </a:defRPr>
            </a:lvl1pPr>
            <a:lvl2pPr marL="742950" indent="-285750" eaLnBrk="0" hangingPunct="0">
              <a:defRPr sz="2400">
                <a:solidFill>
                  <a:schemeClr val="tx1"/>
                </a:solidFill>
                <a:latin typeface="HAW Frutiger Next Regular" charset="0"/>
                <a:cs typeface="Arial" charset="0"/>
              </a:defRPr>
            </a:lvl2pPr>
            <a:lvl3pPr marL="1143000" indent="-228600" eaLnBrk="0" hangingPunct="0">
              <a:defRPr sz="2400">
                <a:solidFill>
                  <a:schemeClr val="tx1"/>
                </a:solidFill>
                <a:latin typeface="HAW Frutiger Next Regular" charset="0"/>
                <a:cs typeface="Arial" charset="0"/>
              </a:defRPr>
            </a:lvl3pPr>
            <a:lvl4pPr marL="1600200" indent="-228600" eaLnBrk="0" hangingPunct="0">
              <a:defRPr sz="2400">
                <a:solidFill>
                  <a:schemeClr val="tx1"/>
                </a:solidFill>
                <a:latin typeface="HAW Frutiger Next Regular" charset="0"/>
                <a:cs typeface="Arial" charset="0"/>
              </a:defRPr>
            </a:lvl4pPr>
            <a:lvl5pPr marL="2057400" indent="-228600" eaLnBrk="0" hangingPunct="0">
              <a:defRPr sz="2400">
                <a:solidFill>
                  <a:schemeClr val="tx1"/>
                </a:solidFill>
                <a:latin typeface="HAW Frutiger Next Regular" charset="0"/>
                <a:cs typeface="Arial" charset="0"/>
              </a:defRPr>
            </a:lvl5pPr>
            <a:lvl6pPr marL="2514600" indent="-228600" eaLnBrk="0" fontAlgn="base" hangingPunct="0">
              <a:spcBef>
                <a:spcPct val="0"/>
              </a:spcBef>
              <a:spcAft>
                <a:spcPct val="0"/>
              </a:spcAft>
              <a:defRPr sz="2400">
                <a:solidFill>
                  <a:schemeClr val="tx1"/>
                </a:solidFill>
                <a:latin typeface="HAW Frutiger Next Regular" charset="0"/>
                <a:cs typeface="Arial" charset="0"/>
              </a:defRPr>
            </a:lvl6pPr>
            <a:lvl7pPr marL="2971800" indent="-228600" eaLnBrk="0" fontAlgn="base" hangingPunct="0">
              <a:spcBef>
                <a:spcPct val="0"/>
              </a:spcBef>
              <a:spcAft>
                <a:spcPct val="0"/>
              </a:spcAft>
              <a:defRPr sz="2400">
                <a:solidFill>
                  <a:schemeClr val="tx1"/>
                </a:solidFill>
                <a:latin typeface="HAW Frutiger Next Regular" charset="0"/>
                <a:cs typeface="Arial" charset="0"/>
              </a:defRPr>
            </a:lvl7pPr>
            <a:lvl8pPr marL="3429000" indent="-228600" eaLnBrk="0" fontAlgn="base" hangingPunct="0">
              <a:spcBef>
                <a:spcPct val="0"/>
              </a:spcBef>
              <a:spcAft>
                <a:spcPct val="0"/>
              </a:spcAft>
              <a:defRPr sz="2400">
                <a:solidFill>
                  <a:schemeClr val="tx1"/>
                </a:solidFill>
                <a:latin typeface="HAW Frutiger Next Regular" charset="0"/>
                <a:cs typeface="Arial" charset="0"/>
              </a:defRPr>
            </a:lvl8pPr>
            <a:lvl9pPr marL="3886200" indent="-228600" eaLnBrk="0" fontAlgn="base" hangingPunct="0">
              <a:spcBef>
                <a:spcPct val="0"/>
              </a:spcBef>
              <a:spcAft>
                <a:spcPct val="0"/>
              </a:spcAft>
              <a:defRPr sz="2400">
                <a:solidFill>
                  <a:schemeClr val="tx1"/>
                </a:solidFill>
                <a:latin typeface="HAW Frutiger Next Regular" charset="0"/>
                <a:cs typeface="Arial" charset="0"/>
              </a:defRPr>
            </a:lvl9pPr>
          </a:lstStyle>
          <a:p>
            <a:pPr algn="r" eaLnBrk="1" fontAlgn="auto" hangingPunct="1">
              <a:spcBef>
                <a:spcPts val="0"/>
              </a:spcBef>
              <a:spcAft>
                <a:spcPts val="0"/>
              </a:spcAft>
              <a:defRPr/>
            </a:pPr>
            <a:r>
              <a:rPr lang="de-DE" altLang="de-DE" sz="1600" dirty="0">
                <a:solidFill>
                  <a:srgbClr val="002364"/>
                </a:solidFill>
                <a:latin typeface="FrutigerNext LT Medium" panose="02000603050000020004" pitchFamily="2" charset="0"/>
                <a:ea typeface="+mn-ea"/>
              </a:rPr>
              <a:t>Prof. Dr. Adelheid Iken</a:t>
            </a:r>
            <a:endParaRPr lang="de-DE" altLang="de-DE" sz="1600" dirty="0">
              <a:ea typeface="+mn-ea"/>
            </a:endParaRPr>
          </a:p>
        </p:txBody>
      </p:sp>
      <p:cxnSp>
        <p:nvCxnSpPr>
          <p:cNvPr id="7" name="Gerade Verbindung 6">
            <a:extLst>
              <a:ext uri="{FF2B5EF4-FFF2-40B4-BE49-F238E27FC236}">
                <a16:creationId xmlns:a16="http://schemas.microsoft.com/office/drawing/2014/main" id="{DA76F307-92E8-4A3B-B077-783F3D0A84A1}"/>
              </a:ext>
            </a:extLst>
          </p:cNvPr>
          <p:cNvCxnSpPr/>
          <p:nvPr userDrawn="1"/>
        </p:nvCxnSpPr>
        <p:spPr>
          <a:xfrm>
            <a:off x="358775" y="6237288"/>
            <a:ext cx="842645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Vertikaler Titel 1"/>
          <p:cNvSpPr>
            <a:spLocks noGrp="1"/>
          </p:cNvSpPr>
          <p:nvPr>
            <p:ph type="title" orient="vert"/>
          </p:nvPr>
        </p:nvSpPr>
        <p:spPr>
          <a:xfrm>
            <a:off x="6629400" y="274638"/>
            <a:ext cx="2057400" cy="5851525"/>
          </a:xfrm>
        </p:spPr>
        <p:txBody>
          <a:bodyPr vert="eaVert"/>
          <a:lstStyle/>
          <a:p>
            <a:r>
              <a:rPr lang="de-DE" noProof="0" dirty="0"/>
              <a:t>Titelmasterformat durch Klicken bearbeiten</a:t>
            </a:r>
            <a:endParaRPr lang="en-GB" noProof="0" dirty="0"/>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8" name="Fußzeilenplatzhalter 4">
            <a:extLst>
              <a:ext uri="{FF2B5EF4-FFF2-40B4-BE49-F238E27FC236}">
                <a16:creationId xmlns:a16="http://schemas.microsoft.com/office/drawing/2014/main" id="{DE355F2B-A537-4FB2-8B2E-6C3DF4FA7D04}"/>
              </a:ext>
            </a:extLst>
          </p:cNvPr>
          <p:cNvSpPr>
            <a:spLocks noGrp="1"/>
          </p:cNvSpPr>
          <p:nvPr>
            <p:ph type="ftr" sz="quarter" idx="10"/>
          </p:nvPr>
        </p:nvSpPr>
        <p:spPr/>
        <p:txBody>
          <a:bodyPr/>
          <a:lstStyle>
            <a:lvl1pPr>
              <a:defRPr/>
            </a:lvl1pPr>
          </a:lstStyle>
          <a:p>
            <a:pPr>
              <a:defRPr/>
            </a:pPr>
            <a:endParaRPr lang="en-GB"/>
          </a:p>
        </p:txBody>
      </p:sp>
      <p:sp>
        <p:nvSpPr>
          <p:cNvPr id="9" name="Foliennummernplatzhalter 5">
            <a:extLst>
              <a:ext uri="{FF2B5EF4-FFF2-40B4-BE49-F238E27FC236}">
                <a16:creationId xmlns:a16="http://schemas.microsoft.com/office/drawing/2014/main" id="{9B8F7328-0816-4349-AEB8-265CD54B67C2}"/>
              </a:ext>
            </a:extLst>
          </p:cNvPr>
          <p:cNvSpPr>
            <a:spLocks noGrp="1"/>
          </p:cNvSpPr>
          <p:nvPr>
            <p:ph type="sldNum" sz="quarter" idx="11"/>
          </p:nvPr>
        </p:nvSpPr>
        <p:spPr/>
        <p:txBody>
          <a:bodyPr/>
          <a:lstStyle>
            <a:lvl1pPr>
              <a:defRPr/>
            </a:lvl1pPr>
          </a:lstStyle>
          <a:p>
            <a:fld id="{1CE5D184-9285-4F0D-9727-4065D03699BF}" type="slidenum">
              <a:rPr lang="en-GB" altLang="de-DE"/>
              <a:pPr/>
              <a:t>‹#›</a:t>
            </a:fld>
            <a:endParaRPr lang="en-GB" altLang="de-DE"/>
          </a:p>
        </p:txBody>
      </p:sp>
    </p:spTree>
    <p:extLst>
      <p:ext uri="{BB962C8B-B14F-4D97-AF65-F5344CB8AC3E}">
        <p14:creationId xmlns:p14="http://schemas.microsoft.com/office/powerpoint/2010/main" val="1279310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cxnSp>
        <p:nvCxnSpPr>
          <p:cNvPr id="5" name="Gerade Verbindung 10">
            <a:extLst>
              <a:ext uri="{FF2B5EF4-FFF2-40B4-BE49-F238E27FC236}">
                <a16:creationId xmlns:a16="http://schemas.microsoft.com/office/drawing/2014/main" id="{AD74F267-42C9-4DF9-9D77-7EBFD2455FB7}"/>
              </a:ext>
            </a:extLst>
          </p:cNvPr>
          <p:cNvCxnSpPr/>
          <p:nvPr userDrawn="1"/>
        </p:nvCxnSpPr>
        <p:spPr>
          <a:xfrm>
            <a:off x="358775" y="6237288"/>
            <a:ext cx="84264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Gerade Verbindung 12">
            <a:extLst>
              <a:ext uri="{FF2B5EF4-FFF2-40B4-BE49-F238E27FC236}">
                <a16:creationId xmlns:a16="http://schemas.microsoft.com/office/drawing/2014/main" id="{39727371-1A9A-4465-A4B2-B39961DA4497}"/>
              </a:ext>
            </a:extLst>
          </p:cNvPr>
          <p:cNvCxnSpPr/>
          <p:nvPr userDrawn="1"/>
        </p:nvCxnSpPr>
        <p:spPr>
          <a:xfrm>
            <a:off x="358775" y="1412875"/>
            <a:ext cx="842645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Grafik 3">
            <a:extLst>
              <a:ext uri="{FF2B5EF4-FFF2-40B4-BE49-F238E27FC236}">
                <a16:creationId xmlns:a16="http://schemas.microsoft.com/office/drawing/2014/main" id="{1591F345-F037-4A84-8DF8-015BFF1CC7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01013" y="6270625"/>
            <a:ext cx="6572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95535" y="259508"/>
            <a:ext cx="5940000" cy="669162"/>
          </a:xfrm>
        </p:spPr>
        <p:txBody>
          <a:bodyPr>
            <a:noAutofit/>
          </a:bodyPr>
          <a:lstStyle>
            <a:lvl1pPr>
              <a:defRPr sz="4000"/>
            </a:lvl1pPr>
          </a:lstStyle>
          <a:p>
            <a:r>
              <a:rPr lang="en-US" noProof="0"/>
              <a:t>Click to edit Master title style</a:t>
            </a:r>
            <a:endParaRPr lang="en-GB" noProof="0" dirty="0"/>
          </a:p>
        </p:txBody>
      </p:sp>
      <p:sp>
        <p:nvSpPr>
          <p:cNvPr id="3" name="Inhaltsplatzhalter 2"/>
          <p:cNvSpPr>
            <a:spLocks noGrp="1"/>
          </p:cNvSpPr>
          <p:nvPr>
            <p:ph idx="1"/>
          </p:nvPr>
        </p:nvSpPr>
        <p:spPr>
          <a:xfrm>
            <a:off x="457200" y="1556792"/>
            <a:ext cx="8229600" cy="4569371"/>
          </a:xfrm>
        </p:spPr>
        <p:txBody>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9" name="Textplatzhalter 8"/>
          <p:cNvSpPr>
            <a:spLocks noGrp="1"/>
          </p:cNvSpPr>
          <p:nvPr>
            <p:ph type="body" sz="quarter" idx="13"/>
          </p:nvPr>
        </p:nvSpPr>
        <p:spPr>
          <a:xfrm>
            <a:off x="395535" y="780094"/>
            <a:ext cx="5940000" cy="720080"/>
          </a:xfrm>
        </p:spPr>
        <p:txBody>
          <a:bodyPr anchor="ctr">
            <a:normAutofit/>
          </a:bodyPr>
          <a:lstStyle>
            <a:lvl1pPr marL="0" indent="0">
              <a:buNone/>
              <a:defRPr sz="3600">
                <a:solidFill>
                  <a:schemeClr val="accent3">
                    <a:lumMod val="75000"/>
                  </a:schemeClr>
                </a:solidFill>
              </a:defRPr>
            </a:lvl1pPr>
          </a:lstStyle>
          <a:p>
            <a:pPr lvl="0"/>
            <a:r>
              <a:rPr lang="en-US" noProof="0"/>
              <a:t>Click to edit Master text styles</a:t>
            </a:r>
          </a:p>
        </p:txBody>
      </p:sp>
      <p:sp>
        <p:nvSpPr>
          <p:cNvPr id="8" name="Foliennummernplatzhalter 5">
            <a:extLst>
              <a:ext uri="{FF2B5EF4-FFF2-40B4-BE49-F238E27FC236}">
                <a16:creationId xmlns:a16="http://schemas.microsoft.com/office/drawing/2014/main" id="{AC5E2CB0-C42A-491A-A2DF-713C2AF5BDEF}"/>
              </a:ext>
            </a:extLst>
          </p:cNvPr>
          <p:cNvSpPr>
            <a:spLocks noGrp="1"/>
          </p:cNvSpPr>
          <p:nvPr>
            <p:ph type="sldNum" sz="quarter" idx="14"/>
          </p:nvPr>
        </p:nvSpPr>
        <p:spPr>
          <a:xfrm>
            <a:off x="3924300" y="6376988"/>
            <a:ext cx="2133600" cy="365125"/>
          </a:xfrm>
        </p:spPr>
        <p:txBody>
          <a:bodyPr/>
          <a:lstStyle>
            <a:lvl1pPr>
              <a:defRPr/>
            </a:lvl1pPr>
          </a:lstStyle>
          <a:p>
            <a:endParaRPr lang="en-GB" altLang="de-DE"/>
          </a:p>
          <a:p>
            <a:fld id="{15BDB0A3-9C5A-49A8-8925-1BA426DAAE2E}" type="slidenum">
              <a:rPr lang="en-GB" altLang="de-DE"/>
              <a:pPr/>
              <a:t>‹#›</a:t>
            </a:fld>
            <a:endParaRPr lang="en-GB" altLang="de-DE"/>
          </a:p>
        </p:txBody>
      </p:sp>
    </p:spTree>
    <p:extLst>
      <p:ext uri="{BB962C8B-B14F-4D97-AF65-F5344CB8AC3E}">
        <p14:creationId xmlns:p14="http://schemas.microsoft.com/office/powerpoint/2010/main" val="2019575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pic>
        <p:nvPicPr>
          <p:cNvPr id="4" name="Picture 12" descr="H:\buero\schlichting\logos\haw\aktuell\HAW_Logos\05_HAW_Logos\05_HAW_Logo_P_rgb.tif">
            <a:extLst>
              <a:ext uri="{FF2B5EF4-FFF2-40B4-BE49-F238E27FC236}">
                <a16:creationId xmlns:a16="http://schemas.microsoft.com/office/drawing/2014/main" id="{9D93E218-D719-4FC0-A575-F44B097A93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6308725"/>
            <a:ext cx="3587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a:extLst>
              <a:ext uri="{FF2B5EF4-FFF2-40B4-BE49-F238E27FC236}">
                <a16:creationId xmlns:a16="http://schemas.microsoft.com/office/drawing/2014/main" id="{68DFC779-1EA8-4E9A-8261-4AA30C5B99D5}"/>
              </a:ext>
            </a:extLst>
          </p:cNvPr>
          <p:cNvSpPr txBox="1">
            <a:spLocks noChangeArrowheads="1"/>
          </p:cNvSpPr>
          <p:nvPr userDrawn="1"/>
        </p:nvSpPr>
        <p:spPr bwMode="auto">
          <a:xfrm>
            <a:off x="1187450" y="6542088"/>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1600">
                <a:solidFill>
                  <a:srgbClr val="002364"/>
                </a:solidFill>
                <a:latin typeface="FrutigerNext LT Medium" charset="0"/>
                <a:cs typeface="Arial" panose="020B0604020202020204" pitchFamily="34" charset="0"/>
              </a:rPr>
              <a:t>HAW Hamburg: Wissen fürs Leben</a:t>
            </a:r>
          </a:p>
          <a:p>
            <a:endParaRPr lang="de-DE" altLang="de-DE" sz="1600">
              <a:latin typeface="HAW Frutiger Next Regular" charset="0"/>
              <a:cs typeface="Arial" panose="020B0604020202020204" pitchFamily="34" charset="0"/>
            </a:endParaRPr>
          </a:p>
        </p:txBody>
      </p:sp>
      <p:sp>
        <p:nvSpPr>
          <p:cNvPr id="6" name="Textfeld 5">
            <a:extLst>
              <a:ext uri="{FF2B5EF4-FFF2-40B4-BE49-F238E27FC236}">
                <a16:creationId xmlns:a16="http://schemas.microsoft.com/office/drawing/2014/main" id="{4AF9225A-08D3-41B9-B22B-BCD63ADB9031}"/>
              </a:ext>
            </a:extLst>
          </p:cNvPr>
          <p:cNvSpPr txBox="1">
            <a:spLocks noChangeArrowheads="1"/>
          </p:cNvSpPr>
          <p:nvPr userDrawn="1"/>
        </p:nvSpPr>
        <p:spPr bwMode="auto">
          <a:xfrm>
            <a:off x="6588125" y="6524625"/>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HAW Frutiger Next Regular" charset="0"/>
                <a:cs typeface="Arial" charset="0"/>
              </a:defRPr>
            </a:lvl1pPr>
            <a:lvl2pPr marL="742950" indent="-285750" eaLnBrk="0" hangingPunct="0">
              <a:defRPr sz="2400">
                <a:solidFill>
                  <a:schemeClr val="tx1"/>
                </a:solidFill>
                <a:latin typeface="HAW Frutiger Next Regular" charset="0"/>
                <a:cs typeface="Arial" charset="0"/>
              </a:defRPr>
            </a:lvl2pPr>
            <a:lvl3pPr marL="1143000" indent="-228600" eaLnBrk="0" hangingPunct="0">
              <a:defRPr sz="2400">
                <a:solidFill>
                  <a:schemeClr val="tx1"/>
                </a:solidFill>
                <a:latin typeface="HAW Frutiger Next Regular" charset="0"/>
                <a:cs typeface="Arial" charset="0"/>
              </a:defRPr>
            </a:lvl3pPr>
            <a:lvl4pPr marL="1600200" indent="-228600" eaLnBrk="0" hangingPunct="0">
              <a:defRPr sz="2400">
                <a:solidFill>
                  <a:schemeClr val="tx1"/>
                </a:solidFill>
                <a:latin typeface="HAW Frutiger Next Regular" charset="0"/>
                <a:cs typeface="Arial" charset="0"/>
              </a:defRPr>
            </a:lvl4pPr>
            <a:lvl5pPr marL="2057400" indent="-228600" eaLnBrk="0" hangingPunct="0">
              <a:defRPr sz="2400">
                <a:solidFill>
                  <a:schemeClr val="tx1"/>
                </a:solidFill>
                <a:latin typeface="HAW Frutiger Next Regular" charset="0"/>
                <a:cs typeface="Arial" charset="0"/>
              </a:defRPr>
            </a:lvl5pPr>
            <a:lvl6pPr marL="2514600" indent="-228600" eaLnBrk="0" fontAlgn="base" hangingPunct="0">
              <a:spcBef>
                <a:spcPct val="0"/>
              </a:spcBef>
              <a:spcAft>
                <a:spcPct val="0"/>
              </a:spcAft>
              <a:defRPr sz="2400">
                <a:solidFill>
                  <a:schemeClr val="tx1"/>
                </a:solidFill>
                <a:latin typeface="HAW Frutiger Next Regular" charset="0"/>
                <a:cs typeface="Arial" charset="0"/>
              </a:defRPr>
            </a:lvl6pPr>
            <a:lvl7pPr marL="2971800" indent="-228600" eaLnBrk="0" fontAlgn="base" hangingPunct="0">
              <a:spcBef>
                <a:spcPct val="0"/>
              </a:spcBef>
              <a:spcAft>
                <a:spcPct val="0"/>
              </a:spcAft>
              <a:defRPr sz="2400">
                <a:solidFill>
                  <a:schemeClr val="tx1"/>
                </a:solidFill>
                <a:latin typeface="HAW Frutiger Next Regular" charset="0"/>
                <a:cs typeface="Arial" charset="0"/>
              </a:defRPr>
            </a:lvl7pPr>
            <a:lvl8pPr marL="3429000" indent="-228600" eaLnBrk="0" fontAlgn="base" hangingPunct="0">
              <a:spcBef>
                <a:spcPct val="0"/>
              </a:spcBef>
              <a:spcAft>
                <a:spcPct val="0"/>
              </a:spcAft>
              <a:defRPr sz="2400">
                <a:solidFill>
                  <a:schemeClr val="tx1"/>
                </a:solidFill>
                <a:latin typeface="HAW Frutiger Next Regular" charset="0"/>
                <a:cs typeface="Arial" charset="0"/>
              </a:defRPr>
            </a:lvl8pPr>
            <a:lvl9pPr marL="3886200" indent="-228600" eaLnBrk="0" fontAlgn="base" hangingPunct="0">
              <a:spcBef>
                <a:spcPct val="0"/>
              </a:spcBef>
              <a:spcAft>
                <a:spcPct val="0"/>
              </a:spcAft>
              <a:defRPr sz="2400">
                <a:solidFill>
                  <a:schemeClr val="tx1"/>
                </a:solidFill>
                <a:latin typeface="HAW Frutiger Next Regular" charset="0"/>
                <a:cs typeface="Arial" charset="0"/>
              </a:defRPr>
            </a:lvl9pPr>
          </a:lstStyle>
          <a:p>
            <a:pPr algn="r" eaLnBrk="1" fontAlgn="auto" hangingPunct="1">
              <a:spcBef>
                <a:spcPts val="0"/>
              </a:spcBef>
              <a:spcAft>
                <a:spcPts val="0"/>
              </a:spcAft>
              <a:defRPr/>
            </a:pPr>
            <a:r>
              <a:rPr lang="de-DE" altLang="de-DE" sz="1600" dirty="0">
                <a:solidFill>
                  <a:srgbClr val="002364"/>
                </a:solidFill>
                <a:latin typeface="FrutigerNext LT Medium" panose="02000603050000020004" pitchFamily="2" charset="0"/>
                <a:ea typeface="+mn-ea"/>
              </a:rPr>
              <a:t>Prof. Dr. Adelheid Iken</a:t>
            </a:r>
            <a:endParaRPr lang="de-DE" altLang="de-DE" sz="1600" dirty="0">
              <a:ea typeface="+mn-ea"/>
            </a:endParaRPr>
          </a:p>
        </p:txBody>
      </p:sp>
      <p:cxnSp>
        <p:nvCxnSpPr>
          <p:cNvPr id="7" name="Gerade Verbindung 6">
            <a:extLst>
              <a:ext uri="{FF2B5EF4-FFF2-40B4-BE49-F238E27FC236}">
                <a16:creationId xmlns:a16="http://schemas.microsoft.com/office/drawing/2014/main" id="{BA3667D3-9328-4B42-AA77-DDA7554FD8BE}"/>
              </a:ext>
            </a:extLst>
          </p:cNvPr>
          <p:cNvCxnSpPr/>
          <p:nvPr userDrawn="1"/>
        </p:nvCxnSpPr>
        <p:spPr>
          <a:xfrm>
            <a:off x="358775" y="6237288"/>
            <a:ext cx="84264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E7C805A4-F695-4A9D-8F28-935CDB6BC862}"/>
              </a:ext>
            </a:extLst>
          </p:cNvPr>
          <p:cNvCxnSpPr/>
          <p:nvPr userDrawn="1"/>
        </p:nvCxnSpPr>
        <p:spPr>
          <a:xfrm>
            <a:off x="358775" y="1412875"/>
            <a:ext cx="842645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722313" y="4406900"/>
            <a:ext cx="7772400" cy="1362075"/>
          </a:xfrm>
        </p:spPr>
        <p:txBody>
          <a:bodyPr anchor="t"/>
          <a:lstStyle>
            <a:lvl1pPr algn="l">
              <a:defRPr sz="4000" b="1" cap="none" baseline="0"/>
            </a:lvl1pPr>
          </a:lstStyle>
          <a:p>
            <a:r>
              <a:rPr lang="de-DE" noProof="0"/>
              <a:t>Titelmasterformat durch Klicken bearbeiten</a:t>
            </a:r>
            <a:endParaRPr lang="en-GB" noProof="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noProof="0"/>
              <a:t>Textmasterformate durch Klicken bearbeiten</a:t>
            </a:r>
          </a:p>
        </p:txBody>
      </p:sp>
      <p:sp>
        <p:nvSpPr>
          <p:cNvPr id="9" name="Foliennummernplatzhalter 5">
            <a:extLst>
              <a:ext uri="{FF2B5EF4-FFF2-40B4-BE49-F238E27FC236}">
                <a16:creationId xmlns:a16="http://schemas.microsoft.com/office/drawing/2014/main" id="{4700D929-6411-41D2-A123-C2CEA157CCEC}"/>
              </a:ext>
            </a:extLst>
          </p:cNvPr>
          <p:cNvSpPr>
            <a:spLocks noGrp="1"/>
          </p:cNvSpPr>
          <p:nvPr>
            <p:ph type="sldNum" sz="quarter" idx="10"/>
          </p:nvPr>
        </p:nvSpPr>
        <p:spPr/>
        <p:txBody>
          <a:bodyPr/>
          <a:lstStyle>
            <a:lvl1pPr>
              <a:defRPr/>
            </a:lvl1pPr>
          </a:lstStyle>
          <a:p>
            <a:endParaRPr lang="en-GB" altLang="de-DE"/>
          </a:p>
          <a:p>
            <a:fld id="{E6740EB2-E5C7-4C12-B970-A8D836C0FEBD}" type="slidenum">
              <a:rPr lang="en-GB" altLang="de-DE"/>
              <a:pPr/>
              <a:t>‹#›</a:t>
            </a:fld>
            <a:endParaRPr lang="en-GB" altLang="de-DE"/>
          </a:p>
        </p:txBody>
      </p:sp>
    </p:spTree>
    <p:extLst>
      <p:ext uri="{BB962C8B-B14F-4D97-AF65-F5344CB8AC3E}">
        <p14:creationId xmlns:p14="http://schemas.microsoft.com/office/powerpoint/2010/main" val="238615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Zwei Inhalte">
    <p:spTree>
      <p:nvGrpSpPr>
        <p:cNvPr id="1" name=""/>
        <p:cNvGrpSpPr/>
        <p:nvPr/>
      </p:nvGrpSpPr>
      <p:grpSpPr>
        <a:xfrm>
          <a:off x="0" y="0"/>
          <a:ext cx="0" cy="0"/>
          <a:chOff x="0" y="0"/>
          <a:chExt cx="0" cy="0"/>
        </a:xfrm>
      </p:grpSpPr>
      <p:pic>
        <p:nvPicPr>
          <p:cNvPr id="6" name="Picture 12" descr="H:\buero\schlichting\logos\haw\aktuell\HAW_Logos\05_HAW_Logos\05_HAW_Logo_P_rgb.tif">
            <a:extLst>
              <a:ext uri="{FF2B5EF4-FFF2-40B4-BE49-F238E27FC236}">
                <a16:creationId xmlns:a16="http://schemas.microsoft.com/office/drawing/2014/main" id="{FA96A51F-9E8F-4690-9FA7-AD76A0C9E34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6308725"/>
            <a:ext cx="3587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a:extLst>
              <a:ext uri="{FF2B5EF4-FFF2-40B4-BE49-F238E27FC236}">
                <a16:creationId xmlns:a16="http://schemas.microsoft.com/office/drawing/2014/main" id="{86CE1D49-2E8A-441C-8A2F-08BB295D98F7}"/>
              </a:ext>
            </a:extLst>
          </p:cNvPr>
          <p:cNvSpPr txBox="1">
            <a:spLocks noChangeArrowheads="1"/>
          </p:cNvSpPr>
          <p:nvPr userDrawn="1"/>
        </p:nvSpPr>
        <p:spPr bwMode="auto">
          <a:xfrm>
            <a:off x="1187450" y="6542088"/>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1600">
                <a:solidFill>
                  <a:srgbClr val="002364"/>
                </a:solidFill>
                <a:latin typeface="FrutigerNext LT Medium" charset="0"/>
                <a:cs typeface="Arial" panose="020B0604020202020204" pitchFamily="34" charset="0"/>
              </a:rPr>
              <a:t>HAW Hamburg: Wissen fürs Leben</a:t>
            </a:r>
          </a:p>
          <a:p>
            <a:endParaRPr lang="de-DE" altLang="de-DE" sz="1600">
              <a:latin typeface="HAW Frutiger Next Regular" charset="0"/>
              <a:cs typeface="Arial" panose="020B0604020202020204" pitchFamily="34" charset="0"/>
            </a:endParaRPr>
          </a:p>
        </p:txBody>
      </p:sp>
      <p:sp>
        <p:nvSpPr>
          <p:cNvPr id="8" name="Textfeld 7">
            <a:extLst>
              <a:ext uri="{FF2B5EF4-FFF2-40B4-BE49-F238E27FC236}">
                <a16:creationId xmlns:a16="http://schemas.microsoft.com/office/drawing/2014/main" id="{EA0AC3A3-35DF-4A82-824E-47CE659FA67F}"/>
              </a:ext>
            </a:extLst>
          </p:cNvPr>
          <p:cNvSpPr txBox="1">
            <a:spLocks noChangeArrowheads="1"/>
          </p:cNvSpPr>
          <p:nvPr userDrawn="1"/>
        </p:nvSpPr>
        <p:spPr bwMode="auto">
          <a:xfrm>
            <a:off x="6588125" y="6524625"/>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HAW Frutiger Next Regular" charset="0"/>
                <a:cs typeface="Arial" charset="0"/>
              </a:defRPr>
            </a:lvl1pPr>
            <a:lvl2pPr marL="742950" indent="-285750" eaLnBrk="0" hangingPunct="0">
              <a:defRPr sz="2400">
                <a:solidFill>
                  <a:schemeClr val="tx1"/>
                </a:solidFill>
                <a:latin typeface="HAW Frutiger Next Regular" charset="0"/>
                <a:cs typeface="Arial" charset="0"/>
              </a:defRPr>
            </a:lvl2pPr>
            <a:lvl3pPr marL="1143000" indent="-228600" eaLnBrk="0" hangingPunct="0">
              <a:defRPr sz="2400">
                <a:solidFill>
                  <a:schemeClr val="tx1"/>
                </a:solidFill>
                <a:latin typeface="HAW Frutiger Next Regular" charset="0"/>
                <a:cs typeface="Arial" charset="0"/>
              </a:defRPr>
            </a:lvl3pPr>
            <a:lvl4pPr marL="1600200" indent="-228600" eaLnBrk="0" hangingPunct="0">
              <a:defRPr sz="2400">
                <a:solidFill>
                  <a:schemeClr val="tx1"/>
                </a:solidFill>
                <a:latin typeface="HAW Frutiger Next Regular" charset="0"/>
                <a:cs typeface="Arial" charset="0"/>
              </a:defRPr>
            </a:lvl4pPr>
            <a:lvl5pPr marL="2057400" indent="-228600" eaLnBrk="0" hangingPunct="0">
              <a:defRPr sz="2400">
                <a:solidFill>
                  <a:schemeClr val="tx1"/>
                </a:solidFill>
                <a:latin typeface="HAW Frutiger Next Regular" charset="0"/>
                <a:cs typeface="Arial" charset="0"/>
              </a:defRPr>
            </a:lvl5pPr>
            <a:lvl6pPr marL="2514600" indent="-228600" eaLnBrk="0" fontAlgn="base" hangingPunct="0">
              <a:spcBef>
                <a:spcPct val="0"/>
              </a:spcBef>
              <a:spcAft>
                <a:spcPct val="0"/>
              </a:spcAft>
              <a:defRPr sz="2400">
                <a:solidFill>
                  <a:schemeClr val="tx1"/>
                </a:solidFill>
                <a:latin typeface="HAW Frutiger Next Regular" charset="0"/>
                <a:cs typeface="Arial" charset="0"/>
              </a:defRPr>
            </a:lvl6pPr>
            <a:lvl7pPr marL="2971800" indent="-228600" eaLnBrk="0" fontAlgn="base" hangingPunct="0">
              <a:spcBef>
                <a:spcPct val="0"/>
              </a:spcBef>
              <a:spcAft>
                <a:spcPct val="0"/>
              </a:spcAft>
              <a:defRPr sz="2400">
                <a:solidFill>
                  <a:schemeClr val="tx1"/>
                </a:solidFill>
                <a:latin typeface="HAW Frutiger Next Regular" charset="0"/>
                <a:cs typeface="Arial" charset="0"/>
              </a:defRPr>
            </a:lvl7pPr>
            <a:lvl8pPr marL="3429000" indent="-228600" eaLnBrk="0" fontAlgn="base" hangingPunct="0">
              <a:spcBef>
                <a:spcPct val="0"/>
              </a:spcBef>
              <a:spcAft>
                <a:spcPct val="0"/>
              </a:spcAft>
              <a:defRPr sz="2400">
                <a:solidFill>
                  <a:schemeClr val="tx1"/>
                </a:solidFill>
                <a:latin typeface="HAW Frutiger Next Regular" charset="0"/>
                <a:cs typeface="Arial" charset="0"/>
              </a:defRPr>
            </a:lvl8pPr>
            <a:lvl9pPr marL="3886200" indent="-228600" eaLnBrk="0" fontAlgn="base" hangingPunct="0">
              <a:spcBef>
                <a:spcPct val="0"/>
              </a:spcBef>
              <a:spcAft>
                <a:spcPct val="0"/>
              </a:spcAft>
              <a:defRPr sz="2400">
                <a:solidFill>
                  <a:schemeClr val="tx1"/>
                </a:solidFill>
                <a:latin typeface="HAW Frutiger Next Regular" charset="0"/>
                <a:cs typeface="Arial" charset="0"/>
              </a:defRPr>
            </a:lvl9pPr>
          </a:lstStyle>
          <a:p>
            <a:pPr algn="r" eaLnBrk="1" fontAlgn="auto" hangingPunct="1">
              <a:spcBef>
                <a:spcPts val="0"/>
              </a:spcBef>
              <a:spcAft>
                <a:spcPts val="0"/>
              </a:spcAft>
              <a:defRPr/>
            </a:pPr>
            <a:r>
              <a:rPr lang="de-DE" altLang="de-DE" sz="1600" dirty="0">
                <a:solidFill>
                  <a:srgbClr val="002364"/>
                </a:solidFill>
                <a:latin typeface="FrutigerNext LT Medium" panose="02000603050000020004" pitchFamily="2" charset="0"/>
                <a:ea typeface="+mn-ea"/>
              </a:rPr>
              <a:t>Prof. Dr. Adelheid Iken</a:t>
            </a:r>
            <a:endParaRPr lang="de-DE" altLang="de-DE" sz="1600" dirty="0">
              <a:ea typeface="+mn-ea"/>
            </a:endParaRPr>
          </a:p>
        </p:txBody>
      </p:sp>
      <p:cxnSp>
        <p:nvCxnSpPr>
          <p:cNvPr id="9" name="Gerade Verbindung 10">
            <a:extLst>
              <a:ext uri="{FF2B5EF4-FFF2-40B4-BE49-F238E27FC236}">
                <a16:creationId xmlns:a16="http://schemas.microsoft.com/office/drawing/2014/main" id="{8CA921F4-57D8-4B56-8ED8-BE13BCC373F9}"/>
              </a:ext>
            </a:extLst>
          </p:cNvPr>
          <p:cNvCxnSpPr/>
          <p:nvPr userDrawn="1"/>
        </p:nvCxnSpPr>
        <p:spPr>
          <a:xfrm>
            <a:off x="358775" y="6237288"/>
            <a:ext cx="84264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Gerade Verbindung 13">
            <a:extLst>
              <a:ext uri="{FF2B5EF4-FFF2-40B4-BE49-F238E27FC236}">
                <a16:creationId xmlns:a16="http://schemas.microsoft.com/office/drawing/2014/main" id="{C4451F20-03BB-4D3C-9D09-77029E9077E7}"/>
              </a:ext>
            </a:extLst>
          </p:cNvPr>
          <p:cNvCxnSpPr/>
          <p:nvPr userDrawn="1"/>
        </p:nvCxnSpPr>
        <p:spPr>
          <a:xfrm>
            <a:off x="358775" y="1412875"/>
            <a:ext cx="842645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17" name="Titel 1"/>
          <p:cNvSpPr>
            <a:spLocks noGrp="1"/>
          </p:cNvSpPr>
          <p:nvPr>
            <p:ph type="title"/>
          </p:nvPr>
        </p:nvSpPr>
        <p:spPr>
          <a:xfrm>
            <a:off x="395535" y="353746"/>
            <a:ext cx="5940000" cy="432048"/>
          </a:xfrm>
        </p:spPr>
        <p:txBody>
          <a:bodyPr>
            <a:noAutofit/>
          </a:bodyPr>
          <a:lstStyle>
            <a:lvl1pPr>
              <a:defRPr sz="4000"/>
            </a:lvl1pPr>
          </a:lstStyle>
          <a:p>
            <a:r>
              <a:rPr lang="en-US" noProof="0"/>
              <a:t>Click to edit Master title style</a:t>
            </a:r>
            <a:endParaRPr lang="en-GB" noProof="0" dirty="0"/>
          </a:p>
        </p:txBody>
      </p:sp>
      <p:sp>
        <p:nvSpPr>
          <p:cNvPr id="18" name="Textplatzhalter 8"/>
          <p:cNvSpPr>
            <a:spLocks noGrp="1"/>
          </p:cNvSpPr>
          <p:nvPr>
            <p:ph type="body" sz="quarter" idx="13"/>
          </p:nvPr>
        </p:nvSpPr>
        <p:spPr>
          <a:xfrm>
            <a:off x="395535" y="780094"/>
            <a:ext cx="5940000" cy="720080"/>
          </a:xfrm>
        </p:spPr>
        <p:txBody>
          <a:bodyPr anchor="ctr">
            <a:normAutofit/>
          </a:bodyPr>
          <a:lstStyle>
            <a:lvl1pPr marL="0" indent="0">
              <a:buNone/>
              <a:defRPr sz="3600">
                <a:solidFill>
                  <a:schemeClr val="accent3">
                    <a:lumMod val="75000"/>
                  </a:schemeClr>
                </a:solidFill>
              </a:defRPr>
            </a:lvl1pPr>
          </a:lstStyle>
          <a:p>
            <a:pPr lvl="0"/>
            <a:r>
              <a:rPr lang="en-US" noProof="0"/>
              <a:t>Click to edit Master text styles</a:t>
            </a:r>
          </a:p>
        </p:txBody>
      </p:sp>
      <p:sp>
        <p:nvSpPr>
          <p:cNvPr id="11" name="Foliennummernplatzhalter 6">
            <a:extLst>
              <a:ext uri="{FF2B5EF4-FFF2-40B4-BE49-F238E27FC236}">
                <a16:creationId xmlns:a16="http://schemas.microsoft.com/office/drawing/2014/main" id="{1D0959B9-F8F7-4C2B-A639-ED707547F20E}"/>
              </a:ext>
            </a:extLst>
          </p:cNvPr>
          <p:cNvSpPr>
            <a:spLocks noGrp="1"/>
          </p:cNvSpPr>
          <p:nvPr>
            <p:ph type="sldNum" sz="quarter" idx="14"/>
          </p:nvPr>
        </p:nvSpPr>
        <p:spPr/>
        <p:txBody>
          <a:bodyPr/>
          <a:lstStyle>
            <a:lvl1pPr>
              <a:defRPr/>
            </a:lvl1pPr>
          </a:lstStyle>
          <a:p>
            <a:endParaRPr lang="en-GB" altLang="de-DE"/>
          </a:p>
          <a:p>
            <a:fld id="{09BC7FC8-E0FB-4F12-A5F4-B08AD87FD915}" type="slidenum">
              <a:rPr lang="en-GB" altLang="de-DE"/>
              <a:pPr/>
              <a:t>‹#›</a:t>
            </a:fld>
            <a:endParaRPr lang="en-GB" altLang="de-DE"/>
          </a:p>
        </p:txBody>
      </p:sp>
    </p:spTree>
    <p:extLst>
      <p:ext uri="{BB962C8B-B14F-4D97-AF65-F5344CB8AC3E}">
        <p14:creationId xmlns:p14="http://schemas.microsoft.com/office/powerpoint/2010/main" val="384877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pic>
        <p:nvPicPr>
          <p:cNvPr id="8" name="Picture 12" descr="H:\buero\schlichting\logos\haw\aktuell\HAW_Logos\05_HAW_Logos\05_HAW_Logo_P_rgb.tif">
            <a:extLst>
              <a:ext uri="{FF2B5EF4-FFF2-40B4-BE49-F238E27FC236}">
                <a16:creationId xmlns:a16="http://schemas.microsoft.com/office/drawing/2014/main" id="{92F8EB49-090A-4BBF-A308-72D8D46127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6308725"/>
            <a:ext cx="3587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8">
            <a:extLst>
              <a:ext uri="{FF2B5EF4-FFF2-40B4-BE49-F238E27FC236}">
                <a16:creationId xmlns:a16="http://schemas.microsoft.com/office/drawing/2014/main" id="{8E587D83-C1E1-4C74-9457-219EC187A3AA}"/>
              </a:ext>
            </a:extLst>
          </p:cNvPr>
          <p:cNvSpPr txBox="1">
            <a:spLocks noChangeArrowheads="1"/>
          </p:cNvSpPr>
          <p:nvPr userDrawn="1"/>
        </p:nvSpPr>
        <p:spPr bwMode="auto">
          <a:xfrm>
            <a:off x="1187450" y="6542088"/>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1600">
                <a:solidFill>
                  <a:srgbClr val="002364"/>
                </a:solidFill>
                <a:latin typeface="FrutigerNext LT Medium" charset="0"/>
                <a:cs typeface="Arial" panose="020B0604020202020204" pitchFamily="34" charset="0"/>
              </a:rPr>
              <a:t>HAW Hamburg: Wissen fürs Leben</a:t>
            </a:r>
          </a:p>
          <a:p>
            <a:endParaRPr lang="de-DE" altLang="de-DE" sz="1600">
              <a:latin typeface="HAW Frutiger Next Regular" charset="0"/>
              <a:cs typeface="Arial" panose="020B0604020202020204" pitchFamily="34" charset="0"/>
            </a:endParaRPr>
          </a:p>
        </p:txBody>
      </p:sp>
      <p:sp>
        <p:nvSpPr>
          <p:cNvPr id="10" name="Textfeld 9">
            <a:extLst>
              <a:ext uri="{FF2B5EF4-FFF2-40B4-BE49-F238E27FC236}">
                <a16:creationId xmlns:a16="http://schemas.microsoft.com/office/drawing/2014/main" id="{38885E58-3628-4654-B2EB-34616FF9E8F3}"/>
              </a:ext>
            </a:extLst>
          </p:cNvPr>
          <p:cNvSpPr txBox="1">
            <a:spLocks noChangeArrowheads="1"/>
          </p:cNvSpPr>
          <p:nvPr userDrawn="1"/>
        </p:nvSpPr>
        <p:spPr bwMode="auto">
          <a:xfrm>
            <a:off x="6588125" y="6524625"/>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HAW Frutiger Next Regular" charset="0"/>
                <a:cs typeface="Arial" charset="0"/>
              </a:defRPr>
            </a:lvl1pPr>
            <a:lvl2pPr marL="742950" indent="-285750" eaLnBrk="0" hangingPunct="0">
              <a:defRPr sz="2400">
                <a:solidFill>
                  <a:schemeClr val="tx1"/>
                </a:solidFill>
                <a:latin typeface="HAW Frutiger Next Regular" charset="0"/>
                <a:cs typeface="Arial" charset="0"/>
              </a:defRPr>
            </a:lvl2pPr>
            <a:lvl3pPr marL="1143000" indent="-228600" eaLnBrk="0" hangingPunct="0">
              <a:defRPr sz="2400">
                <a:solidFill>
                  <a:schemeClr val="tx1"/>
                </a:solidFill>
                <a:latin typeface="HAW Frutiger Next Regular" charset="0"/>
                <a:cs typeface="Arial" charset="0"/>
              </a:defRPr>
            </a:lvl3pPr>
            <a:lvl4pPr marL="1600200" indent="-228600" eaLnBrk="0" hangingPunct="0">
              <a:defRPr sz="2400">
                <a:solidFill>
                  <a:schemeClr val="tx1"/>
                </a:solidFill>
                <a:latin typeface="HAW Frutiger Next Regular" charset="0"/>
                <a:cs typeface="Arial" charset="0"/>
              </a:defRPr>
            </a:lvl4pPr>
            <a:lvl5pPr marL="2057400" indent="-228600" eaLnBrk="0" hangingPunct="0">
              <a:defRPr sz="2400">
                <a:solidFill>
                  <a:schemeClr val="tx1"/>
                </a:solidFill>
                <a:latin typeface="HAW Frutiger Next Regular" charset="0"/>
                <a:cs typeface="Arial" charset="0"/>
              </a:defRPr>
            </a:lvl5pPr>
            <a:lvl6pPr marL="2514600" indent="-228600" eaLnBrk="0" fontAlgn="base" hangingPunct="0">
              <a:spcBef>
                <a:spcPct val="0"/>
              </a:spcBef>
              <a:spcAft>
                <a:spcPct val="0"/>
              </a:spcAft>
              <a:defRPr sz="2400">
                <a:solidFill>
                  <a:schemeClr val="tx1"/>
                </a:solidFill>
                <a:latin typeface="HAW Frutiger Next Regular" charset="0"/>
                <a:cs typeface="Arial" charset="0"/>
              </a:defRPr>
            </a:lvl6pPr>
            <a:lvl7pPr marL="2971800" indent="-228600" eaLnBrk="0" fontAlgn="base" hangingPunct="0">
              <a:spcBef>
                <a:spcPct val="0"/>
              </a:spcBef>
              <a:spcAft>
                <a:spcPct val="0"/>
              </a:spcAft>
              <a:defRPr sz="2400">
                <a:solidFill>
                  <a:schemeClr val="tx1"/>
                </a:solidFill>
                <a:latin typeface="HAW Frutiger Next Regular" charset="0"/>
                <a:cs typeface="Arial" charset="0"/>
              </a:defRPr>
            </a:lvl7pPr>
            <a:lvl8pPr marL="3429000" indent="-228600" eaLnBrk="0" fontAlgn="base" hangingPunct="0">
              <a:spcBef>
                <a:spcPct val="0"/>
              </a:spcBef>
              <a:spcAft>
                <a:spcPct val="0"/>
              </a:spcAft>
              <a:defRPr sz="2400">
                <a:solidFill>
                  <a:schemeClr val="tx1"/>
                </a:solidFill>
                <a:latin typeface="HAW Frutiger Next Regular" charset="0"/>
                <a:cs typeface="Arial" charset="0"/>
              </a:defRPr>
            </a:lvl8pPr>
            <a:lvl9pPr marL="3886200" indent="-228600" eaLnBrk="0" fontAlgn="base" hangingPunct="0">
              <a:spcBef>
                <a:spcPct val="0"/>
              </a:spcBef>
              <a:spcAft>
                <a:spcPct val="0"/>
              </a:spcAft>
              <a:defRPr sz="2400">
                <a:solidFill>
                  <a:schemeClr val="tx1"/>
                </a:solidFill>
                <a:latin typeface="HAW Frutiger Next Regular" charset="0"/>
                <a:cs typeface="Arial" charset="0"/>
              </a:defRPr>
            </a:lvl9pPr>
          </a:lstStyle>
          <a:p>
            <a:pPr algn="r" eaLnBrk="1" fontAlgn="auto" hangingPunct="1">
              <a:spcBef>
                <a:spcPts val="0"/>
              </a:spcBef>
              <a:spcAft>
                <a:spcPts val="0"/>
              </a:spcAft>
              <a:defRPr/>
            </a:pPr>
            <a:r>
              <a:rPr lang="de-DE" altLang="de-DE" sz="1600" dirty="0">
                <a:solidFill>
                  <a:srgbClr val="002364"/>
                </a:solidFill>
                <a:latin typeface="FrutigerNext LT Medium" panose="02000603050000020004" pitchFamily="2" charset="0"/>
                <a:ea typeface="+mn-ea"/>
              </a:rPr>
              <a:t>Prof. Dr. Adelheid Iken</a:t>
            </a:r>
            <a:endParaRPr lang="de-DE" altLang="de-DE" sz="1600" dirty="0">
              <a:ea typeface="+mn-ea"/>
            </a:endParaRPr>
          </a:p>
        </p:txBody>
      </p:sp>
      <p:cxnSp>
        <p:nvCxnSpPr>
          <p:cNvPr id="11" name="Gerade Verbindung 13">
            <a:extLst>
              <a:ext uri="{FF2B5EF4-FFF2-40B4-BE49-F238E27FC236}">
                <a16:creationId xmlns:a16="http://schemas.microsoft.com/office/drawing/2014/main" id="{01BA63A0-1BD3-4EB8-8B14-4DF99D194A98}"/>
              </a:ext>
            </a:extLst>
          </p:cNvPr>
          <p:cNvCxnSpPr/>
          <p:nvPr userDrawn="1"/>
        </p:nvCxnSpPr>
        <p:spPr>
          <a:xfrm>
            <a:off x="358775" y="6237288"/>
            <a:ext cx="84264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Gerade Verbindung 16">
            <a:extLst>
              <a:ext uri="{FF2B5EF4-FFF2-40B4-BE49-F238E27FC236}">
                <a16:creationId xmlns:a16="http://schemas.microsoft.com/office/drawing/2014/main" id="{311D52E8-AA60-419A-BF5F-D00D04989998}"/>
              </a:ext>
            </a:extLst>
          </p:cNvPr>
          <p:cNvCxnSpPr/>
          <p:nvPr userDrawn="1"/>
        </p:nvCxnSpPr>
        <p:spPr>
          <a:xfrm>
            <a:off x="358775" y="1412875"/>
            <a:ext cx="842645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18" name="Titel 1"/>
          <p:cNvSpPr>
            <a:spLocks noGrp="1"/>
          </p:cNvSpPr>
          <p:nvPr>
            <p:ph type="title"/>
          </p:nvPr>
        </p:nvSpPr>
        <p:spPr>
          <a:xfrm>
            <a:off x="395535" y="210870"/>
            <a:ext cx="5940000" cy="574924"/>
          </a:xfrm>
        </p:spPr>
        <p:txBody>
          <a:bodyPr>
            <a:noAutofit/>
          </a:bodyPr>
          <a:lstStyle>
            <a:lvl1pPr>
              <a:defRPr sz="4000"/>
            </a:lvl1pPr>
          </a:lstStyle>
          <a:p>
            <a:r>
              <a:rPr lang="en-US" noProof="0"/>
              <a:t>Click to edit Master title style</a:t>
            </a:r>
            <a:endParaRPr lang="en-GB" noProof="0" dirty="0"/>
          </a:p>
        </p:txBody>
      </p:sp>
      <p:sp>
        <p:nvSpPr>
          <p:cNvPr id="19" name="Textplatzhalter 8"/>
          <p:cNvSpPr>
            <a:spLocks noGrp="1"/>
          </p:cNvSpPr>
          <p:nvPr>
            <p:ph type="body" sz="quarter" idx="13"/>
          </p:nvPr>
        </p:nvSpPr>
        <p:spPr>
          <a:xfrm>
            <a:off x="395535" y="708656"/>
            <a:ext cx="5940000" cy="720080"/>
          </a:xfrm>
        </p:spPr>
        <p:txBody>
          <a:bodyPr anchor="ctr">
            <a:normAutofit/>
          </a:bodyPr>
          <a:lstStyle>
            <a:lvl1pPr marL="0" indent="0">
              <a:buNone/>
              <a:defRPr sz="3600">
                <a:solidFill>
                  <a:schemeClr val="accent3">
                    <a:lumMod val="75000"/>
                  </a:schemeClr>
                </a:solidFill>
              </a:defRPr>
            </a:lvl1pPr>
          </a:lstStyle>
          <a:p>
            <a:pPr lvl="0"/>
            <a:r>
              <a:rPr lang="en-US" noProof="0"/>
              <a:t>Click to edit Master text styles</a:t>
            </a:r>
          </a:p>
        </p:txBody>
      </p:sp>
      <p:sp>
        <p:nvSpPr>
          <p:cNvPr id="13" name="Fußzeilenplatzhalter 7">
            <a:extLst>
              <a:ext uri="{FF2B5EF4-FFF2-40B4-BE49-F238E27FC236}">
                <a16:creationId xmlns:a16="http://schemas.microsoft.com/office/drawing/2014/main" id="{354D49CA-4CBE-4DC5-8870-A672EDE2E752}"/>
              </a:ext>
            </a:extLst>
          </p:cNvPr>
          <p:cNvSpPr>
            <a:spLocks noGrp="1"/>
          </p:cNvSpPr>
          <p:nvPr>
            <p:ph type="ftr" sz="quarter" idx="14"/>
          </p:nvPr>
        </p:nvSpPr>
        <p:spPr/>
        <p:txBody>
          <a:bodyPr/>
          <a:lstStyle>
            <a:lvl1pPr>
              <a:defRPr/>
            </a:lvl1pPr>
          </a:lstStyle>
          <a:p>
            <a:pPr>
              <a:defRPr/>
            </a:pPr>
            <a:endParaRPr lang="en-GB"/>
          </a:p>
        </p:txBody>
      </p:sp>
      <p:sp>
        <p:nvSpPr>
          <p:cNvPr id="14" name="Foliennummernplatzhalter 8">
            <a:extLst>
              <a:ext uri="{FF2B5EF4-FFF2-40B4-BE49-F238E27FC236}">
                <a16:creationId xmlns:a16="http://schemas.microsoft.com/office/drawing/2014/main" id="{610D9B0E-0C2B-4B7C-BC3E-6FF2EF9A8011}"/>
              </a:ext>
            </a:extLst>
          </p:cNvPr>
          <p:cNvSpPr>
            <a:spLocks noGrp="1"/>
          </p:cNvSpPr>
          <p:nvPr>
            <p:ph type="sldNum" sz="quarter" idx="15"/>
          </p:nvPr>
        </p:nvSpPr>
        <p:spPr/>
        <p:txBody>
          <a:bodyPr/>
          <a:lstStyle>
            <a:lvl1pPr>
              <a:defRPr/>
            </a:lvl1pPr>
          </a:lstStyle>
          <a:p>
            <a:fld id="{B3020176-5131-41CF-B32B-920268D80180}" type="slidenum">
              <a:rPr lang="en-GB" altLang="de-DE"/>
              <a:pPr/>
              <a:t>‹#›</a:t>
            </a:fld>
            <a:endParaRPr lang="en-GB" altLang="de-DE"/>
          </a:p>
        </p:txBody>
      </p:sp>
    </p:spTree>
    <p:extLst>
      <p:ext uri="{BB962C8B-B14F-4D97-AF65-F5344CB8AC3E}">
        <p14:creationId xmlns:p14="http://schemas.microsoft.com/office/powerpoint/2010/main" val="782151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ur Titel">
    <p:spTree>
      <p:nvGrpSpPr>
        <p:cNvPr id="1" name=""/>
        <p:cNvGrpSpPr/>
        <p:nvPr/>
      </p:nvGrpSpPr>
      <p:grpSpPr>
        <a:xfrm>
          <a:off x="0" y="0"/>
          <a:ext cx="0" cy="0"/>
          <a:chOff x="0" y="0"/>
          <a:chExt cx="0" cy="0"/>
        </a:xfrm>
      </p:grpSpPr>
      <p:cxnSp>
        <p:nvCxnSpPr>
          <p:cNvPr id="4" name="Gerade Verbindung 9">
            <a:extLst>
              <a:ext uri="{FF2B5EF4-FFF2-40B4-BE49-F238E27FC236}">
                <a16:creationId xmlns:a16="http://schemas.microsoft.com/office/drawing/2014/main" id="{5839AED3-AB10-497B-A36A-278DCB1DD2B9}"/>
              </a:ext>
            </a:extLst>
          </p:cNvPr>
          <p:cNvCxnSpPr/>
          <p:nvPr userDrawn="1"/>
        </p:nvCxnSpPr>
        <p:spPr>
          <a:xfrm>
            <a:off x="358775" y="6237288"/>
            <a:ext cx="84264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Gerade Verbindung 12">
            <a:extLst>
              <a:ext uri="{FF2B5EF4-FFF2-40B4-BE49-F238E27FC236}">
                <a16:creationId xmlns:a16="http://schemas.microsoft.com/office/drawing/2014/main" id="{08E78FEC-EEBC-4841-8314-26E620E9469D}"/>
              </a:ext>
            </a:extLst>
          </p:cNvPr>
          <p:cNvCxnSpPr/>
          <p:nvPr userDrawn="1"/>
        </p:nvCxnSpPr>
        <p:spPr>
          <a:xfrm>
            <a:off x="358775" y="1412875"/>
            <a:ext cx="842645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itel 1"/>
          <p:cNvSpPr>
            <a:spLocks noGrp="1"/>
          </p:cNvSpPr>
          <p:nvPr>
            <p:ph type="title"/>
          </p:nvPr>
        </p:nvSpPr>
        <p:spPr>
          <a:xfrm>
            <a:off x="395535" y="210870"/>
            <a:ext cx="5940000" cy="432048"/>
          </a:xfrm>
        </p:spPr>
        <p:txBody>
          <a:bodyPr>
            <a:noAutofit/>
          </a:bodyPr>
          <a:lstStyle>
            <a:lvl1pPr>
              <a:defRPr sz="4000"/>
            </a:lvl1pPr>
          </a:lstStyle>
          <a:p>
            <a:r>
              <a:rPr lang="en-US" noProof="0"/>
              <a:t>Click to edit Master title style</a:t>
            </a:r>
            <a:endParaRPr lang="en-GB" noProof="0" dirty="0"/>
          </a:p>
        </p:txBody>
      </p:sp>
      <p:sp>
        <p:nvSpPr>
          <p:cNvPr id="15" name="Textplatzhalter 8"/>
          <p:cNvSpPr>
            <a:spLocks noGrp="1"/>
          </p:cNvSpPr>
          <p:nvPr>
            <p:ph type="body" sz="quarter" idx="13"/>
          </p:nvPr>
        </p:nvSpPr>
        <p:spPr>
          <a:xfrm>
            <a:off x="395535" y="620688"/>
            <a:ext cx="5940000" cy="720080"/>
          </a:xfrm>
        </p:spPr>
        <p:txBody>
          <a:bodyPr anchor="ctr">
            <a:normAutofit/>
          </a:bodyPr>
          <a:lstStyle>
            <a:lvl1pPr marL="0" indent="0">
              <a:buNone/>
              <a:defRPr sz="3600">
                <a:solidFill>
                  <a:schemeClr val="accent3">
                    <a:lumMod val="75000"/>
                  </a:schemeClr>
                </a:solidFill>
              </a:defRPr>
            </a:lvl1pPr>
          </a:lstStyle>
          <a:p>
            <a:pPr lvl="0"/>
            <a:r>
              <a:rPr lang="en-US" noProof="0"/>
              <a:t>Click to edit Master text styles</a:t>
            </a:r>
          </a:p>
        </p:txBody>
      </p:sp>
      <p:sp>
        <p:nvSpPr>
          <p:cNvPr id="6" name="Foliennummernplatzhalter 4">
            <a:extLst>
              <a:ext uri="{FF2B5EF4-FFF2-40B4-BE49-F238E27FC236}">
                <a16:creationId xmlns:a16="http://schemas.microsoft.com/office/drawing/2014/main" id="{179729FE-DD82-4898-8580-4E3CC4EB1F25}"/>
              </a:ext>
            </a:extLst>
          </p:cNvPr>
          <p:cNvSpPr>
            <a:spLocks noGrp="1"/>
          </p:cNvSpPr>
          <p:nvPr>
            <p:ph type="sldNum" sz="quarter" idx="14"/>
          </p:nvPr>
        </p:nvSpPr>
        <p:spPr/>
        <p:txBody>
          <a:bodyPr/>
          <a:lstStyle>
            <a:lvl1pPr>
              <a:defRPr/>
            </a:lvl1pPr>
          </a:lstStyle>
          <a:p>
            <a:fld id="{2EA906A2-2F8D-4A33-87D2-4548251101F8}" type="slidenum">
              <a:rPr lang="en-GB" altLang="de-DE"/>
              <a:pPr/>
              <a:t>‹#›</a:t>
            </a:fld>
            <a:endParaRPr lang="en-GB" altLang="de-DE"/>
          </a:p>
        </p:txBody>
      </p:sp>
    </p:spTree>
    <p:extLst>
      <p:ext uri="{BB962C8B-B14F-4D97-AF65-F5344CB8AC3E}">
        <p14:creationId xmlns:p14="http://schemas.microsoft.com/office/powerpoint/2010/main" val="391885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pic>
        <p:nvPicPr>
          <p:cNvPr id="2" name="Picture 12" descr="H:\buero\schlichting\logos\haw\aktuell\HAW_Logos\05_HAW_Logos\05_HAW_Logo_P_rgb.tif">
            <a:extLst>
              <a:ext uri="{FF2B5EF4-FFF2-40B4-BE49-F238E27FC236}">
                <a16:creationId xmlns:a16="http://schemas.microsoft.com/office/drawing/2014/main" id="{A6C7EF3D-C83B-4EF0-996A-93B3B2ADAC1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6308725"/>
            <a:ext cx="3587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a:extLst>
              <a:ext uri="{FF2B5EF4-FFF2-40B4-BE49-F238E27FC236}">
                <a16:creationId xmlns:a16="http://schemas.microsoft.com/office/drawing/2014/main" id="{1C87B872-BFB0-4450-90D3-AFE4498E93D3}"/>
              </a:ext>
            </a:extLst>
          </p:cNvPr>
          <p:cNvSpPr txBox="1">
            <a:spLocks noChangeArrowheads="1"/>
          </p:cNvSpPr>
          <p:nvPr userDrawn="1"/>
        </p:nvSpPr>
        <p:spPr bwMode="auto">
          <a:xfrm>
            <a:off x="1187450" y="6542088"/>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1600">
                <a:solidFill>
                  <a:srgbClr val="002364"/>
                </a:solidFill>
                <a:latin typeface="FrutigerNext LT Medium" charset="0"/>
                <a:cs typeface="Arial" panose="020B0604020202020204" pitchFamily="34" charset="0"/>
              </a:rPr>
              <a:t>HAW Hamburg: Wissen fürs Leben</a:t>
            </a:r>
          </a:p>
          <a:p>
            <a:endParaRPr lang="de-DE" altLang="de-DE" sz="1600">
              <a:latin typeface="HAW Frutiger Next Regular" charset="0"/>
              <a:cs typeface="Arial" panose="020B0604020202020204" pitchFamily="34" charset="0"/>
            </a:endParaRPr>
          </a:p>
        </p:txBody>
      </p:sp>
      <p:sp>
        <p:nvSpPr>
          <p:cNvPr id="4" name="Textfeld 3">
            <a:extLst>
              <a:ext uri="{FF2B5EF4-FFF2-40B4-BE49-F238E27FC236}">
                <a16:creationId xmlns:a16="http://schemas.microsoft.com/office/drawing/2014/main" id="{684847A9-8C07-4CA2-9005-D8A137B4D337}"/>
              </a:ext>
            </a:extLst>
          </p:cNvPr>
          <p:cNvSpPr txBox="1">
            <a:spLocks noChangeArrowheads="1"/>
          </p:cNvSpPr>
          <p:nvPr userDrawn="1"/>
        </p:nvSpPr>
        <p:spPr bwMode="auto">
          <a:xfrm>
            <a:off x="6588125" y="6524625"/>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HAW Frutiger Next Regular" charset="0"/>
                <a:cs typeface="Arial" charset="0"/>
              </a:defRPr>
            </a:lvl1pPr>
            <a:lvl2pPr marL="742950" indent="-285750" eaLnBrk="0" hangingPunct="0">
              <a:defRPr sz="2400">
                <a:solidFill>
                  <a:schemeClr val="tx1"/>
                </a:solidFill>
                <a:latin typeface="HAW Frutiger Next Regular" charset="0"/>
                <a:cs typeface="Arial" charset="0"/>
              </a:defRPr>
            </a:lvl2pPr>
            <a:lvl3pPr marL="1143000" indent="-228600" eaLnBrk="0" hangingPunct="0">
              <a:defRPr sz="2400">
                <a:solidFill>
                  <a:schemeClr val="tx1"/>
                </a:solidFill>
                <a:latin typeface="HAW Frutiger Next Regular" charset="0"/>
                <a:cs typeface="Arial" charset="0"/>
              </a:defRPr>
            </a:lvl3pPr>
            <a:lvl4pPr marL="1600200" indent="-228600" eaLnBrk="0" hangingPunct="0">
              <a:defRPr sz="2400">
                <a:solidFill>
                  <a:schemeClr val="tx1"/>
                </a:solidFill>
                <a:latin typeface="HAW Frutiger Next Regular" charset="0"/>
                <a:cs typeface="Arial" charset="0"/>
              </a:defRPr>
            </a:lvl4pPr>
            <a:lvl5pPr marL="2057400" indent="-228600" eaLnBrk="0" hangingPunct="0">
              <a:defRPr sz="2400">
                <a:solidFill>
                  <a:schemeClr val="tx1"/>
                </a:solidFill>
                <a:latin typeface="HAW Frutiger Next Regular" charset="0"/>
                <a:cs typeface="Arial" charset="0"/>
              </a:defRPr>
            </a:lvl5pPr>
            <a:lvl6pPr marL="2514600" indent="-228600" eaLnBrk="0" fontAlgn="base" hangingPunct="0">
              <a:spcBef>
                <a:spcPct val="0"/>
              </a:spcBef>
              <a:spcAft>
                <a:spcPct val="0"/>
              </a:spcAft>
              <a:defRPr sz="2400">
                <a:solidFill>
                  <a:schemeClr val="tx1"/>
                </a:solidFill>
                <a:latin typeface="HAW Frutiger Next Regular" charset="0"/>
                <a:cs typeface="Arial" charset="0"/>
              </a:defRPr>
            </a:lvl6pPr>
            <a:lvl7pPr marL="2971800" indent="-228600" eaLnBrk="0" fontAlgn="base" hangingPunct="0">
              <a:spcBef>
                <a:spcPct val="0"/>
              </a:spcBef>
              <a:spcAft>
                <a:spcPct val="0"/>
              </a:spcAft>
              <a:defRPr sz="2400">
                <a:solidFill>
                  <a:schemeClr val="tx1"/>
                </a:solidFill>
                <a:latin typeface="HAW Frutiger Next Regular" charset="0"/>
                <a:cs typeface="Arial" charset="0"/>
              </a:defRPr>
            </a:lvl7pPr>
            <a:lvl8pPr marL="3429000" indent="-228600" eaLnBrk="0" fontAlgn="base" hangingPunct="0">
              <a:spcBef>
                <a:spcPct val="0"/>
              </a:spcBef>
              <a:spcAft>
                <a:spcPct val="0"/>
              </a:spcAft>
              <a:defRPr sz="2400">
                <a:solidFill>
                  <a:schemeClr val="tx1"/>
                </a:solidFill>
                <a:latin typeface="HAW Frutiger Next Regular" charset="0"/>
                <a:cs typeface="Arial" charset="0"/>
              </a:defRPr>
            </a:lvl8pPr>
            <a:lvl9pPr marL="3886200" indent="-228600" eaLnBrk="0" fontAlgn="base" hangingPunct="0">
              <a:spcBef>
                <a:spcPct val="0"/>
              </a:spcBef>
              <a:spcAft>
                <a:spcPct val="0"/>
              </a:spcAft>
              <a:defRPr sz="2400">
                <a:solidFill>
                  <a:schemeClr val="tx1"/>
                </a:solidFill>
                <a:latin typeface="HAW Frutiger Next Regular" charset="0"/>
                <a:cs typeface="Arial" charset="0"/>
              </a:defRPr>
            </a:lvl9pPr>
          </a:lstStyle>
          <a:p>
            <a:pPr algn="r" eaLnBrk="1" fontAlgn="auto" hangingPunct="1">
              <a:spcBef>
                <a:spcPts val="0"/>
              </a:spcBef>
              <a:spcAft>
                <a:spcPts val="0"/>
              </a:spcAft>
              <a:defRPr/>
            </a:pPr>
            <a:r>
              <a:rPr lang="de-DE" altLang="de-DE" sz="1600" dirty="0">
                <a:solidFill>
                  <a:srgbClr val="002364"/>
                </a:solidFill>
                <a:latin typeface="FrutigerNext LT Medium" panose="02000603050000020004" pitchFamily="2" charset="0"/>
                <a:ea typeface="+mn-ea"/>
              </a:rPr>
              <a:t>Prof. Dr. Adelheid Iken</a:t>
            </a:r>
            <a:endParaRPr lang="de-DE" altLang="de-DE" sz="1600" dirty="0">
              <a:ea typeface="+mn-ea"/>
            </a:endParaRPr>
          </a:p>
        </p:txBody>
      </p:sp>
      <p:cxnSp>
        <p:nvCxnSpPr>
          <p:cNvPr id="5" name="Gerade Verbindung 5">
            <a:extLst>
              <a:ext uri="{FF2B5EF4-FFF2-40B4-BE49-F238E27FC236}">
                <a16:creationId xmlns:a16="http://schemas.microsoft.com/office/drawing/2014/main" id="{5CE32E1E-2398-48BC-B276-3BC5AF0D37E4}"/>
              </a:ext>
            </a:extLst>
          </p:cNvPr>
          <p:cNvCxnSpPr/>
          <p:nvPr userDrawn="1"/>
        </p:nvCxnSpPr>
        <p:spPr>
          <a:xfrm>
            <a:off x="358775" y="6237288"/>
            <a:ext cx="84264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Gerade Verbindung 6">
            <a:extLst>
              <a:ext uri="{FF2B5EF4-FFF2-40B4-BE49-F238E27FC236}">
                <a16:creationId xmlns:a16="http://schemas.microsoft.com/office/drawing/2014/main" id="{5B73806A-8690-4B13-A25D-C23436F6E604}"/>
              </a:ext>
            </a:extLst>
          </p:cNvPr>
          <p:cNvCxnSpPr/>
          <p:nvPr userDrawn="1"/>
        </p:nvCxnSpPr>
        <p:spPr>
          <a:xfrm>
            <a:off x="358775" y="1412875"/>
            <a:ext cx="842645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Fußzeilenplatzhalter 2">
            <a:extLst>
              <a:ext uri="{FF2B5EF4-FFF2-40B4-BE49-F238E27FC236}">
                <a16:creationId xmlns:a16="http://schemas.microsoft.com/office/drawing/2014/main" id="{8DC731A7-BE94-43A3-ABC1-7ECE995E20D2}"/>
              </a:ext>
            </a:extLst>
          </p:cNvPr>
          <p:cNvSpPr>
            <a:spLocks noGrp="1"/>
          </p:cNvSpPr>
          <p:nvPr>
            <p:ph type="ftr" sz="quarter" idx="10"/>
          </p:nvPr>
        </p:nvSpPr>
        <p:spPr/>
        <p:txBody>
          <a:bodyPr/>
          <a:lstStyle>
            <a:lvl1pPr>
              <a:defRPr/>
            </a:lvl1pPr>
          </a:lstStyle>
          <a:p>
            <a:pPr>
              <a:defRPr/>
            </a:pPr>
            <a:endParaRPr lang="en-GB"/>
          </a:p>
        </p:txBody>
      </p:sp>
      <p:sp>
        <p:nvSpPr>
          <p:cNvPr id="8" name="Foliennummernplatzhalter 3">
            <a:extLst>
              <a:ext uri="{FF2B5EF4-FFF2-40B4-BE49-F238E27FC236}">
                <a16:creationId xmlns:a16="http://schemas.microsoft.com/office/drawing/2014/main" id="{7EEF2F6B-9060-4A41-A15B-BFD96ED61A7A}"/>
              </a:ext>
            </a:extLst>
          </p:cNvPr>
          <p:cNvSpPr>
            <a:spLocks noGrp="1"/>
          </p:cNvSpPr>
          <p:nvPr>
            <p:ph type="sldNum" sz="quarter" idx="11"/>
          </p:nvPr>
        </p:nvSpPr>
        <p:spPr/>
        <p:txBody>
          <a:bodyPr/>
          <a:lstStyle>
            <a:lvl1pPr>
              <a:defRPr/>
            </a:lvl1pPr>
          </a:lstStyle>
          <a:p>
            <a:fld id="{D9563BFD-FA80-41A6-99C9-0C254DDE49C6}" type="slidenum">
              <a:rPr lang="en-GB" altLang="de-DE"/>
              <a:pPr/>
              <a:t>‹#›</a:t>
            </a:fld>
            <a:endParaRPr lang="en-GB" altLang="de-DE"/>
          </a:p>
        </p:txBody>
      </p:sp>
    </p:spTree>
    <p:extLst>
      <p:ext uri="{BB962C8B-B14F-4D97-AF65-F5344CB8AC3E}">
        <p14:creationId xmlns:p14="http://schemas.microsoft.com/office/powerpoint/2010/main" val="406712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pic>
        <p:nvPicPr>
          <p:cNvPr id="5" name="Picture 12" descr="H:\buero\schlichting\logos\haw\aktuell\HAW_Logos\05_HAW_Logos\05_HAW_Logo_P_rgb.tif">
            <a:extLst>
              <a:ext uri="{FF2B5EF4-FFF2-40B4-BE49-F238E27FC236}">
                <a16:creationId xmlns:a16="http://schemas.microsoft.com/office/drawing/2014/main" id="{227B0773-028B-4A64-9BE3-5D9D5394D28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6308725"/>
            <a:ext cx="3587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a:extLst>
              <a:ext uri="{FF2B5EF4-FFF2-40B4-BE49-F238E27FC236}">
                <a16:creationId xmlns:a16="http://schemas.microsoft.com/office/drawing/2014/main" id="{8B0A8B81-73E1-40BF-ADB1-6C83A8FEB495}"/>
              </a:ext>
            </a:extLst>
          </p:cNvPr>
          <p:cNvSpPr txBox="1">
            <a:spLocks noChangeArrowheads="1"/>
          </p:cNvSpPr>
          <p:nvPr userDrawn="1"/>
        </p:nvSpPr>
        <p:spPr bwMode="auto">
          <a:xfrm>
            <a:off x="1187450" y="6542088"/>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1600">
                <a:solidFill>
                  <a:srgbClr val="002364"/>
                </a:solidFill>
                <a:latin typeface="FrutigerNext LT Medium" charset="0"/>
                <a:cs typeface="Arial" panose="020B0604020202020204" pitchFamily="34" charset="0"/>
              </a:rPr>
              <a:t>HAW Hamburg: Wissen fürs Leben</a:t>
            </a:r>
          </a:p>
          <a:p>
            <a:endParaRPr lang="de-DE" altLang="de-DE" sz="1600">
              <a:latin typeface="HAW Frutiger Next Regular" charset="0"/>
              <a:cs typeface="Arial" panose="020B0604020202020204" pitchFamily="34" charset="0"/>
            </a:endParaRPr>
          </a:p>
        </p:txBody>
      </p:sp>
      <p:sp>
        <p:nvSpPr>
          <p:cNvPr id="7" name="Textfeld 6">
            <a:extLst>
              <a:ext uri="{FF2B5EF4-FFF2-40B4-BE49-F238E27FC236}">
                <a16:creationId xmlns:a16="http://schemas.microsoft.com/office/drawing/2014/main" id="{27B2154A-69C6-41E5-A707-82F1ED730D7C}"/>
              </a:ext>
            </a:extLst>
          </p:cNvPr>
          <p:cNvSpPr txBox="1">
            <a:spLocks noChangeArrowheads="1"/>
          </p:cNvSpPr>
          <p:nvPr userDrawn="1"/>
        </p:nvSpPr>
        <p:spPr bwMode="auto">
          <a:xfrm>
            <a:off x="6588125" y="6524625"/>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HAW Frutiger Next Regular" charset="0"/>
                <a:cs typeface="Arial" charset="0"/>
              </a:defRPr>
            </a:lvl1pPr>
            <a:lvl2pPr marL="742950" indent="-285750" eaLnBrk="0" hangingPunct="0">
              <a:defRPr sz="2400">
                <a:solidFill>
                  <a:schemeClr val="tx1"/>
                </a:solidFill>
                <a:latin typeface="HAW Frutiger Next Regular" charset="0"/>
                <a:cs typeface="Arial" charset="0"/>
              </a:defRPr>
            </a:lvl2pPr>
            <a:lvl3pPr marL="1143000" indent="-228600" eaLnBrk="0" hangingPunct="0">
              <a:defRPr sz="2400">
                <a:solidFill>
                  <a:schemeClr val="tx1"/>
                </a:solidFill>
                <a:latin typeface="HAW Frutiger Next Regular" charset="0"/>
                <a:cs typeface="Arial" charset="0"/>
              </a:defRPr>
            </a:lvl3pPr>
            <a:lvl4pPr marL="1600200" indent="-228600" eaLnBrk="0" hangingPunct="0">
              <a:defRPr sz="2400">
                <a:solidFill>
                  <a:schemeClr val="tx1"/>
                </a:solidFill>
                <a:latin typeface="HAW Frutiger Next Regular" charset="0"/>
                <a:cs typeface="Arial" charset="0"/>
              </a:defRPr>
            </a:lvl4pPr>
            <a:lvl5pPr marL="2057400" indent="-228600" eaLnBrk="0" hangingPunct="0">
              <a:defRPr sz="2400">
                <a:solidFill>
                  <a:schemeClr val="tx1"/>
                </a:solidFill>
                <a:latin typeface="HAW Frutiger Next Regular" charset="0"/>
                <a:cs typeface="Arial" charset="0"/>
              </a:defRPr>
            </a:lvl5pPr>
            <a:lvl6pPr marL="2514600" indent="-228600" eaLnBrk="0" fontAlgn="base" hangingPunct="0">
              <a:spcBef>
                <a:spcPct val="0"/>
              </a:spcBef>
              <a:spcAft>
                <a:spcPct val="0"/>
              </a:spcAft>
              <a:defRPr sz="2400">
                <a:solidFill>
                  <a:schemeClr val="tx1"/>
                </a:solidFill>
                <a:latin typeface="HAW Frutiger Next Regular" charset="0"/>
                <a:cs typeface="Arial" charset="0"/>
              </a:defRPr>
            </a:lvl6pPr>
            <a:lvl7pPr marL="2971800" indent="-228600" eaLnBrk="0" fontAlgn="base" hangingPunct="0">
              <a:spcBef>
                <a:spcPct val="0"/>
              </a:spcBef>
              <a:spcAft>
                <a:spcPct val="0"/>
              </a:spcAft>
              <a:defRPr sz="2400">
                <a:solidFill>
                  <a:schemeClr val="tx1"/>
                </a:solidFill>
                <a:latin typeface="HAW Frutiger Next Regular" charset="0"/>
                <a:cs typeface="Arial" charset="0"/>
              </a:defRPr>
            </a:lvl7pPr>
            <a:lvl8pPr marL="3429000" indent="-228600" eaLnBrk="0" fontAlgn="base" hangingPunct="0">
              <a:spcBef>
                <a:spcPct val="0"/>
              </a:spcBef>
              <a:spcAft>
                <a:spcPct val="0"/>
              </a:spcAft>
              <a:defRPr sz="2400">
                <a:solidFill>
                  <a:schemeClr val="tx1"/>
                </a:solidFill>
                <a:latin typeface="HAW Frutiger Next Regular" charset="0"/>
                <a:cs typeface="Arial" charset="0"/>
              </a:defRPr>
            </a:lvl8pPr>
            <a:lvl9pPr marL="3886200" indent="-228600" eaLnBrk="0" fontAlgn="base" hangingPunct="0">
              <a:spcBef>
                <a:spcPct val="0"/>
              </a:spcBef>
              <a:spcAft>
                <a:spcPct val="0"/>
              </a:spcAft>
              <a:defRPr sz="2400">
                <a:solidFill>
                  <a:schemeClr val="tx1"/>
                </a:solidFill>
                <a:latin typeface="HAW Frutiger Next Regular" charset="0"/>
                <a:cs typeface="Arial" charset="0"/>
              </a:defRPr>
            </a:lvl9pPr>
          </a:lstStyle>
          <a:p>
            <a:pPr algn="r" eaLnBrk="1" fontAlgn="auto" hangingPunct="1">
              <a:spcBef>
                <a:spcPts val="0"/>
              </a:spcBef>
              <a:spcAft>
                <a:spcPts val="0"/>
              </a:spcAft>
              <a:defRPr/>
            </a:pPr>
            <a:r>
              <a:rPr lang="de-DE" altLang="de-DE" sz="1600" dirty="0">
                <a:solidFill>
                  <a:srgbClr val="002364"/>
                </a:solidFill>
                <a:latin typeface="FrutigerNext LT Medium" panose="02000603050000020004" pitchFamily="2" charset="0"/>
                <a:ea typeface="+mn-ea"/>
              </a:rPr>
              <a:t>Prof. Dr. Adelheid Iken</a:t>
            </a:r>
            <a:endParaRPr lang="de-DE" altLang="de-DE" sz="1600" dirty="0">
              <a:ea typeface="+mn-ea"/>
            </a:endParaRPr>
          </a:p>
        </p:txBody>
      </p:sp>
      <p:cxnSp>
        <p:nvCxnSpPr>
          <p:cNvPr id="8" name="Gerade Verbindung 7">
            <a:extLst>
              <a:ext uri="{FF2B5EF4-FFF2-40B4-BE49-F238E27FC236}">
                <a16:creationId xmlns:a16="http://schemas.microsoft.com/office/drawing/2014/main" id="{ECC5FF1B-89BC-4210-BE8A-4BE039BE2E59}"/>
              </a:ext>
            </a:extLst>
          </p:cNvPr>
          <p:cNvCxnSpPr/>
          <p:nvPr userDrawn="1"/>
        </p:nvCxnSpPr>
        <p:spPr>
          <a:xfrm>
            <a:off x="358775" y="6237288"/>
            <a:ext cx="842645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noProof="0"/>
              <a:t>Titelmasterformat durch Klicken bearbeiten</a:t>
            </a:r>
            <a:endParaRPr lang="en-GB" noProof="0"/>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a:t>Textmasterformate durch Klicken bearbeiten</a:t>
            </a:r>
          </a:p>
        </p:txBody>
      </p:sp>
      <p:sp>
        <p:nvSpPr>
          <p:cNvPr id="9" name="Fußzeilenplatzhalter 5">
            <a:extLst>
              <a:ext uri="{FF2B5EF4-FFF2-40B4-BE49-F238E27FC236}">
                <a16:creationId xmlns:a16="http://schemas.microsoft.com/office/drawing/2014/main" id="{6ED7B356-5DE9-41D6-9F9F-3F095D1304A5}"/>
              </a:ext>
            </a:extLst>
          </p:cNvPr>
          <p:cNvSpPr>
            <a:spLocks noGrp="1"/>
          </p:cNvSpPr>
          <p:nvPr>
            <p:ph type="ftr" sz="quarter" idx="10"/>
          </p:nvPr>
        </p:nvSpPr>
        <p:spPr/>
        <p:txBody>
          <a:bodyPr/>
          <a:lstStyle>
            <a:lvl1pPr>
              <a:defRPr/>
            </a:lvl1pPr>
          </a:lstStyle>
          <a:p>
            <a:pPr>
              <a:defRPr/>
            </a:pPr>
            <a:endParaRPr lang="en-GB"/>
          </a:p>
        </p:txBody>
      </p:sp>
      <p:sp>
        <p:nvSpPr>
          <p:cNvPr id="10" name="Foliennummernplatzhalter 6">
            <a:extLst>
              <a:ext uri="{FF2B5EF4-FFF2-40B4-BE49-F238E27FC236}">
                <a16:creationId xmlns:a16="http://schemas.microsoft.com/office/drawing/2014/main" id="{4280C3FD-8028-42F9-8F16-C5044789E16D}"/>
              </a:ext>
            </a:extLst>
          </p:cNvPr>
          <p:cNvSpPr>
            <a:spLocks noGrp="1"/>
          </p:cNvSpPr>
          <p:nvPr>
            <p:ph type="sldNum" sz="quarter" idx="11"/>
          </p:nvPr>
        </p:nvSpPr>
        <p:spPr/>
        <p:txBody>
          <a:bodyPr/>
          <a:lstStyle>
            <a:lvl1pPr>
              <a:defRPr/>
            </a:lvl1pPr>
          </a:lstStyle>
          <a:p>
            <a:fld id="{84C427F4-0393-44E8-9627-11FE6F3A6B8F}" type="slidenum">
              <a:rPr lang="en-GB" altLang="de-DE"/>
              <a:pPr/>
              <a:t>‹#›</a:t>
            </a:fld>
            <a:endParaRPr lang="en-GB" altLang="de-DE"/>
          </a:p>
        </p:txBody>
      </p:sp>
    </p:spTree>
    <p:extLst>
      <p:ext uri="{BB962C8B-B14F-4D97-AF65-F5344CB8AC3E}">
        <p14:creationId xmlns:p14="http://schemas.microsoft.com/office/powerpoint/2010/main" val="27335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mit Überschrift">
    <p:spTree>
      <p:nvGrpSpPr>
        <p:cNvPr id="1" name=""/>
        <p:cNvGrpSpPr/>
        <p:nvPr/>
      </p:nvGrpSpPr>
      <p:grpSpPr>
        <a:xfrm>
          <a:off x="0" y="0"/>
          <a:ext cx="0" cy="0"/>
          <a:chOff x="0" y="0"/>
          <a:chExt cx="0" cy="0"/>
        </a:xfrm>
      </p:grpSpPr>
      <p:pic>
        <p:nvPicPr>
          <p:cNvPr id="5" name="Picture 12" descr="H:\buero\schlichting\logos\haw\aktuell\HAW_Logos\05_HAW_Logos\05_HAW_Logo_P_rgb.tif">
            <a:extLst>
              <a:ext uri="{FF2B5EF4-FFF2-40B4-BE49-F238E27FC236}">
                <a16:creationId xmlns:a16="http://schemas.microsoft.com/office/drawing/2014/main" id="{3A1B5AB9-5C1F-4834-AC2F-8D64D4B30F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6308725"/>
            <a:ext cx="3587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a:extLst>
              <a:ext uri="{FF2B5EF4-FFF2-40B4-BE49-F238E27FC236}">
                <a16:creationId xmlns:a16="http://schemas.microsoft.com/office/drawing/2014/main" id="{D2781970-6434-4537-B6D3-CD459C1AFE62}"/>
              </a:ext>
            </a:extLst>
          </p:cNvPr>
          <p:cNvSpPr txBox="1">
            <a:spLocks noChangeArrowheads="1"/>
          </p:cNvSpPr>
          <p:nvPr userDrawn="1"/>
        </p:nvSpPr>
        <p:spPr bwMode="auto">
          <a:xfrm>
            <a:off x="1187450" y="6542088"/>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1600">
                <a:solidFill>
                  <a:srgbClr val="002364"/>
                </a:solidFill>
                <a:latin typeface="FrutigerNext LT Medium" charset="0"/>
                <a:cs typeface="Arial" panose="020B0604020202020204" pitchFamily="34" charset="0"/>
              </a:rPr>
              <a:t>HAW Hamburg: Wissen fürs Leben</a:t>
            </a:r>
          </a:p>
          <a:p>
            <a:endParaRPr lang="de-DE" altLang="de-DE" sz="1600">
              <a:latin typeface="HAW Frutiger Next Regular" charset="0"/>
              <a:cs typeface="Arial" panose="020B0604020202020204" pitchFamily="34" charset="0"/>
            </a:endParaRPr>
          </a:p>
        </p:txBody>
      </p:sp>
      <p:sp>
        <p:nvSpPr>
          <p:cNvPr id="7" name="Textfeld 6">
            <a:extLst>
              <a:ext uri="{FF2B5EF4-FFF2-40B4-BE49-F238E27FC236}">
                <a16:creationId xmlns:a16="http://schemas.microsoft.com/office/drawing/2014/main" id="{1405B259-3539-4163-A48B-DDA4F494C37A}"/>
              </a:ext>
            </a:extLst>
          </p:cNvPr>
          <p:cNvSpPr txBox="1">
            <a:spLocks noChangeArrowheads="1"/>
          </p:cNvSpPr>
          <p:nvPr userDrawn="1"/>
        </p:nvSpPr>
        <p:spPr bwMode="auto">
          <a:xfrm>
            <a:off x="6588125" y="6524625"/>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HAW Frutiger Next Regular" charset="0"/>
                <a:cs typeface="Arial" charset="0"/>
              </a:defRPr>
            </a:lvl1pPr>
            <a:lvl2pPr marL="742950" indent="-285750" eaLnBrk="0" hangingPunct="0">
              <a:defRPr sz="2400">
                <a:solidFill>
                  <a:schemeClr val="tx1"/>
                </a:solidFill>
                <a:latin typeface="HAW Frutiger Next Regular" charset="0"/>
                <a:cs typeface="Arial" charset="0"/>
              </a:defRPr>
            </a:lvl2pPr>
            <a:lvl3pPr marL="1143000" indent="-228600" eaLnBrk="0" hangingPunct="0">
              <a:defRPr sz="2400">
                <a:solidFill>
                  <a:schemeClr val="tx1"/>
                </a:solidFill>
                <a:latin typeface="HAW Frutiger Next Regular" charset="0"/>
                <a:cs typeface="Arial" charset="0"/>
              </a:defRPr>
            </a:lvl3pPr>
            <a:lvl4pPr marL="1600200" indent="-228600" eaLnBrk="0" hangingPunct="0">
              <a:defRPr sz="2400">
                <a:solidFill>
                  <a:schemeClr val="tx1"/>
                </a:solidFill>
                <a:latin typeface="HAW Frutiger Next Regular" charset="0"/>
                <a:cs typeface="Arial" charset="0"/>
              </a:defRPr>
            </a:lvl4pPr>
            <a:lvl5pPr marL="2057400" indent="-228600" eaLnBrk="0" hangingPunct="0">
              <a:defRPr sz="2400">
                <a:solidFill>
                  <a:schemeClr val="tx1"/>
                </a:solidFill>
                <a:latin typeface="HAW Frutiger Next Regular" charset="0"/>
                <a:cs typeface="Arial" charset="0"/>
              </a:defRPr>
            </a:lvl5pPr>
            <a:lvl6pPr marL="2514600" indent="-228600" eaLnBrk="0" fontAlgn="base" hangingPunct="0">
              <a:spcBef>
                <a:spcPct val="0"/>
              </a:spcBef>
              <a:spcAft>
                <a:spcPct val="0"/>
              </a:spcAft>
              <a:defRPr sz="2400">
                <a:solidFill>
                  <a:schemeClr val="tx1"/>
                </a:solidFill>
                <a:latin typeface="HAW Frutiger Next Regular" charset="0"/>
                <a:cs typeface="Arial" charset="0"/>
              </a:defRPr>
            </a:lvl6pPr>
            <a:lvl7pPr marL="2971800" indent="-228600" eaLnBrk="0" fontAlgn="base" hangingPunct="0">
              <a:spcBef>
                <a:spcPct val="0"/>
              </a:spcBef>
              <a:spcAft>
                <a:spcPct val="0"/>
              </a:spcAft>
              <a:defRPr sz="2400">
                <a:solidFill>
                  <a:schemeClr val="tx1"/>
                </a:solidFill>
                <a:latin typeface="HAW Frutiger Next Regular" charset="0"/>
                <a:cs typeface="Arial" charset="0"/>
              </a:defRPr>
            </a:lvl7pPr>
            <a:lvl8pPr marL="3429000" indent="-228600" eaLnBrk="0" fontAlgn="base" hangingPunct="0">
              <a:spcBef>
                <a:spcPct val="0"/>
              </a:spcBef>
              <a:spcAft>
                <a:spcPct val="0"/>
              </a:spcAft>
              <a:defRPr sz="2400">
                <a:solidFill>
                  <a:schemeClr val="tx1"/>
                </a:solidFill>
                <a:latin typeface="HAW Frutiger Next Regular" charset="0"/>
                <a:cs typeface="Arial" charset="0"/>
              </a:defRPr>
            </a:lvl8pPr>
            <a:lvl9pPr marL="3886200" indent="-228600" eaLnBrk="0" fontAlgn="base" hangingPunct="0">
              <a:spcBef>
                <a:spcPct val="0"/>
              </a:spcBef>
              <a:spcAft>
                <a:spcPct val="0"/>
              </a:spcAft>
              <a:defRPr sz="2400">
                <a:solidFill>
                  <a:schemeClr val="tx1"/>
                </a:solidFill>
                <a:latin typeface="HAW Frutiger Next Regular" charset="0"/>
                <a:cs typeface="Arial" charset="0"/>
              </a:defRPr>
            </a:lvl9pPr>
          </a:lstStyle>
          <a:p>
            <a:pPr algn="r" eaLnBrk="1" fontAlgn="auto" hangingPunct="1">
              <a:spcBef>
                <a:spcPts val="0"/>
              </a:spcBef>
              <a:spcAft>
                <a:spcPts val="0"/>
              </a:spcAft>
              <a:defRPr/>
            </a:pPr>
            <a:r>
              <a:rPr lang="de-DE" altLang="de-DE" sz="1600" dirty="0">
                <a:solidFill>
                  <a:srgbClr val="002364"/>
                </a:solidFill>
                <a:latin typeface="FrutigerNext LT Medium" panose="02000603050000020004" pitchFamily="2" charset="0"/>
                <a:ea typeface="+mn-ea"/>
              </a:rPr>
              <a:t>Prof. Dr. Adelheid Iken</a:t>
            </a:r>
            <a:endParaRPr lang="de-DE" altLang="de-DE" sz="1600" dirty="0">
              <a:ea typeface="+mn-ea"/>
            </a:endParaRPr>
          </a:p>
        </p:txBody>
      </p:sp>
      <p:cxnSp>
        <p:nvCxnSpPr>
          <p:cNvPr id="8" name="Gerade Verbindung 7">
            <a:extLst>
              <a:ext uri="{FF2B5EF4-FFF2-40B4-BE49-F238E27FC236}">
                <a16:creationId xmlns:a16="http://schemas.microsoft.com/office/drawing/2014/main" id="{75BDD223-7F0A-40AD-B465-8821CC3A3EF1}"/>
              </a:ext>
            </a:extLst>
          </p:cNvPr>
          <p:cNvCxnSpPr/>
          <p:nvPr userDrawn="1"/>
        </p:nvCxnSpPr>
        <p:spPr>
          <a:xfrm>
            <a:off x="358775" y="6237288"/>
            <a:ext cx="84264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Gerade Verbindung 12">
            <a:extLst>
              <a:ext uri="{FF2B5EF4-FFF2-40B4-BE49-F238E27FC236}">
                <a16:creationId xmlns:a16="http://schemas.microsoft.com/office/drawing/2014/main" id="{A820E337-C428-4524-8045-C0ACD7F9307C}"/>
              </a:ext>
            </a:extLst>
          </p:cNvPr>
          <p:cNvCxnSpPr/>
          <p:nvPr userDrawn="1"/>
        </p:nvCxnSpPr>
        <p:spPr>
          <a:xfrm>
            <a:off x="358775" y="1412875"/>
            <a:ext cx="842645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el 1">
            <a:extLst>
              <a:ext uri="{FF2B5EF4-FFF2-40B4-BE49-F238E27FC236}">
                <a16:creationId xmlns:a16="http://schemas.microsoft.com/office/drawing/2014/main" id="{0572EAC7-DCF0-4B40-AB1B-01E640F5A769}"/>
              </a:ext>
            </a:extLst>
          </p:cNvPr>
          <p:cNvSpPr txBox="1">
            <a:spLocks/>
          </p:cNvSpPr>
          <p:nvPr userDrawn="1"/>
        </p:nvSpPr>
        <p:spPr>
          <a:xfrm>
            <a:off x="395288" y="115888"/>
            <a:ext cx="5940425" cy="433387"/>
          </a:xfrm>
          <a:prstGeom prst="rect">
            <a:avLst/>
          </a:prstGeom>
        </p:spPr>
        <p:txBody>
          <a:bodyPr anchor="ctr"/>
          <a:lstStyle>
            <a:lvl1pPr algn="l" defTabSz="914400" rtl="0" eaLnBrk="1" latinLnBrk="0" hangingPunct="1">
              <a:spcBef>
                <a:spcPct val="0"/>
              </a:spcBef>
              <a:buNone/>
              <a:defRPr sz="2400" kern="1200">
                <a:solidFill>
                  <a:schemeClr val="tx2"/>
                </a:solidFill>
                <a:latin typeface="+mj-lt"/>
                <a:ea typeface="+mj-ea"/>
                <a:cs typeface="+mj-cs"/>
              </a:defRPr>
            </a:lvl1pPr>
          </a:lstStyle>
          <a:p>
            <a:pPr fontAlgn="auto">
              <a:spcAft>
                <a:spcPts val="0"/>
              </a:spcAft>
              <a:defRPr/>
            </a:pPr>
            <a:r>
              <a:rPr lang="en-GB" dirty="0"/>
              <a:t>Abschnittstitel</a:t>
            </a:r>
          </a:p>
        </p:txBody>
      </p:sp>
      <p:sp>
        <p:nvSpPr>
          <p:cNvPr id="2" name="Titel 1"/>
          <p:cNvSpPr>
            <a:spLocks noGrp="1"/>
          </p:cNvSpPr>
          <p:nvPr>
            <p:ph type="title"/>
          </p:nvPr>
        </p:nvSpPr>
        <p:spPr>
          <a:xfrm>
            <a:off x="1828800" y="5670574"/>
            <a:ext cx="5486400" cy="494730"/>
          </a:xfrm>
        </p:spPr>
        <p:txBody>
          <a:bodyPr anchor="b"/>
          <a:lstStyle>
            <a:lvl1pPr algn="l">
              <a:defRPr sz="2000" b="1"/>
            </a:lvl1pPr>
          </a:lstStyle>
          <a:p>
            <a:r>
              <a:rPr lang="de-DE" noProof="0"/>
              <a:t>Titelmasterformat durch Klicken bearbeiten</a:t>
            </a:r>
            <a:endParaRPr lang="en-GB" noProof="0"/>
          </a:p>
        </p:txBody>
      </p:sp>
      <p:sp>
        <p:nvSpPr>
          <p:cNvPr id="3" name="Bildplatzhalter 2"/>
          <p:cNvSpPr>
            <a:spLocks noGrp="1"/>
          </p:cNvSpPr>
          <p:nvPr>
            <p:ph type="pic" idx="1"/>
          </p:nvPr>
        </p:nvSpPr>
        <p:spPr>
          <a:xfrm>
            <a:off x="1828800" y="147444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a:t>Bild durch Klicken auf Symbol hinzufügen</a:t>
            </a:r>
            <a:endParaRPr lang="en-GB" noProof="0" dirty="0"/>
          </a:p>
        </p:txBody>
      </p:sp>
      <p:sp>
        <p:nvSpPr>
          <p:cNvPr id="17" name="Textplatzhalter 8"/>
          <p:cNvSpPr>
            <a:spLocks noGrp="1"/>
          </p:cNvSpPr>
          <p:nvPr>
            <p:ph type="body" sz="quarter" idx="13"/>
          </p:nvPr>
        </p:nvSpPr>
        <p:spPr>
          <a:xfrm>
            <a:off x="395535" y="620688"/>
            <a:ext cx="5940000" cy="720080"/>
          </a:xfrm>
        </p:spPr>
        <p:txBody>
          <a:bodyPr anchor="ctr">
            <a:normAutofit/>
          </a:bodyPr>
          <a:lstStyle>
            <a:lvl1pPr marL="0" indent="0">
              <a:buNone/>
              <a:defRPr sz="4000">
                <a:solidFill>
                  <a:schemeClr val="accent3">
                    <a:lumMod val="75000"/>
                  </a:schemeClr>
                </a:solidFill>
              </a:defRPr>
            </a:lvl1pPr>
          </a:lstStyle>
          <a:p>
            <a:pPr lvl="0"/>
            <a:r>
              <a:rPr lang="en-US" noProof="0"/>
              <a:t>Click to edit Master text styles</a:t>
            </a:r>
          </a:p>
        </p:txBody>
      </p:sp>
      <p:sp>
        <p:nvSpPr>
          <p:cNvPr id="11" name="Fußzeilenplatzhalter 5">
            <a:extLst>
              <a:ext uri="{FF2B5EF4-FFF2-40B4-BE49-F238E27FC236}">
                <a16:creationId xmlns:a16="http://schemas.microsoft.com/office/drawing/2014/main" id="{129D3936-2829-41B9-A521-1EFD4EE97BFA}"/>
              </a:ext>
            </a:extLst>
          </p:cNvPr>
          <p:cNvSpPr>
            <a:spLocks noGrp="1"/>
          </p:cNvSpPr>
          <p:nvPr>
            <p:ph type="ftr" sz="quarter" idx="14"/>
          </p:nvPr>
        </p:nvSpPr>
        <p:spPr/>
        <p:txBody>
          <a:bodyPr/>
          <a:lstStyle>
            <a:lvl1pPr>
              <a:defRPr/>
            </a:lvl1pPr>
          </a:lstStyle>
          <a:p>
            <a:pPr>
              <a:defRPr/>
            </a:pPr>
            <a:endParaRPr lang="en-GB"/>
          </a:p>
        </p:txBody>
      </p:sp>
      <p:sp>
        <p:nvSpPr>
          <p:cNvPr id="12" name="Foliennummernplatzhalter 6">
            <a:extLst>
              <a:ext uri="{FF2B5EF4-FFF2-40B4-BE49-F238E27FC236}">
                <a16:creationId xmlns:a16="http://schemas.microsoft.com/office/drawing/2014/main" id="{21B2675C-BF2C-49F0-B8D4-50C8AF7E023C}"/>
              </a:ext>
            </a:extLst>
          </p:cNvPr>
          <p:cNvSpPr>
            <a:spLocks noGrp="1"/>
          </p:cNvSpPr>
          <p:nvPr>
            <p:ph type="sldNum" sz="quarter" idx="15"/>
          </p:nvPr>
        </p:nvSpPr>
        <p:spPr/>
        <p:txBody>
          <a:bodyPr/>
          <a:lstStyle>
            <a:lvl1pPr>
              <a:defRPr/>
            </a:lvl1pPr>
          </a:lstStyle>
          <a:p>
            <a:fld id="{B088F207-B8C0-42DC-839D-59185641C4AE}" type="slidenum">
              <a:rPr lang="en-GB" altLang="de-DE"/>
              <a:pPr/>
              <a:t>‹#›</a:t>
            </a:fld>
            <a:endParaRPr lang="en-GB" altLang="de-DE"/>
          </a:p>
        </p:txBody>
      </p:sp>
    </p:spTree>
    <p:extLst>
      <p:ext uri="{BB962C8B-B14F-4D97-AF65-F5344CB8AC3E}">
        <p14:creationId xmlns:p14="http://schemas.microsoft.com/office/powerpoint/2010/main" val="2881186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71BC919C-3F1D-447C-BEF2-327C5C37AF9C}"/>
              </a:ext>
            </a:extLst>
          </p:cNvPr>
          <p:cNvSpPr>
            <a:spLocks noGrp="1"/>
          </p:cNvSpPr>
          <p:nvPr>
            <p:ph type="title"/>
          </p:nvPr>
        </p:nvSpPr>
        <p:spPr bwMode="auto">
          <a:xfrm>
            <a:off x="457200" y="274638"/>
            <a:ext cx="6635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de-DE"/>
              <a:t>Titelmasterformat durch Klicken bearbeiten</a:t>
            </a:r>
          </a:p>
        </p:txBody>
      </p:sp>
      <p:sp>
        <p:nvSpPr>
          <p:cNvPr id="1027" name="Textplatzhalter 2">
            <a:extLst>
              <a:ext uri="{FF2B5EF4-FFF2-40B4-BE49-F238E27FC236}">
                <a16:creationId xmlns:a16="http://schemas.microsoft.com/office/drawing/2014/main" id="{A816C098-6B3C-427D-B08D-6273F791890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de-DE"/>
              <a:t>Textmasterformate durch Klicken bearbeiten</a:t>
            </a:r>
          </a:p>
          <a:p>
            <a:pPr lvl="1"/>
            <a:r>
              <a:rPr lang="en-GB" altLang="de-DE"/>
              <a:t>Zweite Ebene</a:t>
            </a:r>
          </a:p>
          <a:p>
            <a:pPr lvl="2"/>
            <a:r>
              <a:rPr lang="en-GB" altLang="de-DE"/>
              <a:t>Dritte Ebene</a:t>
            </a:r>
          </a:p>
          <a:p>
            <a:pPr lvl="3"/>
            <a:r>
              <a:rPr lang="en-GB" altLang="de-DE"/>
              <a:t>Vierte Ebene</a:t>
            </a:r>
          </a:p>
          <a:p>
            <a:pPr lvl="4"/>
            <a:r>
              <a:rPr lang="en-GB" altLang="de-DE"/>
              <a:t>Fünfte Ebene</a:t>
            </a:r>
          </a:p>
        </p:txBody>
      </p:sp>
      <p:sp>
        <p:nvSpPr>
          <p:cNvPr id="5" name="Fußzeilenplatzhalter 4">
            <a:extLst>
              <a:ext uri="{FF2B5EF4-FFF2-40B4-BE49-F238E27FC236}">
                <a16:creationId xmlns:a16="http://schemas.microsoft.com/office/drawing/2014/main" id="{7787643E-68E3-492D-A8E8-E6D114186DE1}"/>
              </a:ext>
            </a:extLst>
          </p:cNvPr>
          <p:cNvSpPr>
            <a:spLocks noGrp="1"/>
          </p:cNvSpPr>
          <p:nvPr>
            <p:ph type="ftr" sz="quarter" idx="3"/>
          </p:nvPr>
        </p:nvSpPr>
        <p:spPr>
          <a:xfrm>
            <a:off x="468313" y="6308725"/>
            <a:ext cx="2895600" cy="365125"/>
          </a:xfrm>
          <a:prstGeom prst="rect">
            <a:avLst/>
          </a:prstGeom>
        </p:spPr>
        <p:txBody>
          <a:bodyPr vert="horz" lIns="91440" tIns="45720" rIns="91440" bIns="45720" rtlCol="0" anchor="ctr"/>
          <a:lstStyle>
            <a:lvl1pPr algn="l" fontAlgn="auto">
              <a:spcBef>
                <a:spcPts val="0"/>
              </a:spcBef>
              <a:spcAft>
                <a:spcPts val="0"/>
              </a:spcAft>
              <a:defRPr sz="1200" dirty="0">
                <a:solidFill>
                  <a:schemeClr val="tx1">
                    <a:tint val="75000"/>
                  </a:schemeClr>
                </a:solidFill>
                <a:latin typeface="+mn-lt"/>
                <a:ea typeface="+mn-ea"/>
              </a:defRPr>
            </a:lvl1pPr>
          </a:lstStyle>
          <a:p>
            <a:pPr>
              <a:defRPr/>
            </a:pPr>
            <a:endParaRPr lang="en-GB"/>
          </a:p>
        </p:txBody>
      </p:sp>
      <p:sp>
        <p:nvSpPr>
          <p:cNvPr id="6" name="Foliennummernplatzhalter 5">
            <a:extLst>
              <a:ext uri="{FF2B5EF4-FFF2-40B4-BE49-F238E27FC236}">
                <a16:creationId xmlns:a16="http://schemas.microsoft.com/office/drawing/2014/main" id="{1AFC4C3E-1564-4D4F-88AD-64EC7C8702D8}"/>
              </a:ext>
            </a:extLst>
          </p:cNvPr>
          <p:cNvSpPr>
            <a:spLocks noGrp="1"/>
          </p:cNvSpPr>
          <p:nvPr>
            <p:ph type="sldNum" sz="quarter" idx="4"/>
          </p:nvPr>
        </p:nvSpPr>
        <p:spPr>
          <a:xfrm>
            <a:off x="3924300" y="6297613"/>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FrutigerNext LT Medium" charset="0"/>
              </a:defRPr>
            </a:lvl1pPr>
          </a:lstStyle>
          <a:p>
            <a:endParaRPr lang="en-GB" altLang="de-DE"/>
          </a:p>
          <a:p>
            <a:fld id="{6ADA7F06-31C6-4BF3-A72D-4F676E0B8BBA}" type="slidenum">
              <a:rPr lang="en-GB" altLang="de-DE"/>
              <a:pPr/>
              <a:t>‹#›</a:t>
            </a:fld>
            <a:endParaRPr lang="en-GB" altLang="de-DE"/>
          </a:p>
        </p:txBody>
      </p:sp>
      <p:pic>
        <p:nvPicPr>
          <p:cNvPr id="1030" name="Picture 12" descr="H:\buero\schlichting\logos\haw\aktuell\HAW_Logos\05_HAW_Logos\05_HAW_Logo_P_rgb.tif">
            <a:extLst>
              <a:ext uri="{FF2B5EF4-FFF2-40B4-BE49-F238E27FC236}">
                <a16:creationId xmlns:a16="http://schemas.microsoft.com/office/drawing/2014/main" id="{B93E444B-C791-4419-8699-D5462F0007A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39750" y="6308725"/>
            <a:ext cx="3587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a:extLst>
              <a:ext uri="{FF2B5EF4-FFF2-40B4-BE49-F238E27FC236}">
                <a16:creationId xmlns:a16="http://schemas.microsoft.com/office/drawing/2014/main" id="{525215EF-B96E-4B16-BEAB-FFFA8C1CC622}"/>
              </a:ext>
            </a:extLst>
          </p:cNvPr>
          <p:cNvSpPr txBox="1">
            <a:spLocks noChangeArrowheads="1"/>
          </p:cNvSpPr>
          <p:nvPr userDrawn="1"/>
        </p:nvSpPr>
        <p:spPr bwMode="auto">
          <a:xfrm>
            <a:off x="1187450" y="6542088"/>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1600">
                <a:solidFill>
                  <a:srgbClr val="002364"/>
                </a:solidFill>
                <a:latin typeface="FrutigerNext LT Medium" charset="0"/>
                <a:cs typeface="Arial" panose="020B0604020202020204" pitchFamily="34" charset="0"/>
              </a:rPr>
              <a:t>HAW Hamburg: Wissen fürs Leben</a:t>
            </a:r>
          </a:p>
          <a:p>
            <a:endParaRPr lang="de-DE" altLang="de-DE" sz="1600">
              <a:latin typeface="HAW Frutiger Next Regular" charset="0"/>
              <a:cs typeface="Arial" panose="020B0604020202020204" pitchFamily="34" charset="0"/>
            </a:endParaRPr>
          </a:p>
        </p:txBody>
      </p:sp>
      <p:sp>
        <p:nvSpPr>
          <p:cNvPr id="9" name="Textfeld 8">
            <a:extLst>
              <a:ext uri="{FF2B5EF4-FFF2-40B4-BE49-F238E27FC236}">
                <a16:creationId xmlns:a16="http://schemas.microsoft.com/office/drawing/2014/main" id="{FD3B7FAA-5DC9-4E4D-B8B5-0D75C1F5466D}"/>
              </a:ext>
            </a:extLst>
          </p:cNvPr>
          <p:cNvSpPr txBox="1">
            <a:spLocks noChangeArrowheads="1"/>
          </p:cNvSpPr>
          <p:nvPr userDrawn="1"/>
        </p:nvSpPr>
        <p:spPr bwMode="auto">
          <a:xfrm>
            <a:off x="6588125" y="6524625"/>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HAW Frutiger Next Regular" charset="0"/>
                <a:cs typeface="Arial" charset="0"/>
              </a:defRPr>
            </a:lvl1pPr>
            <a:lvl2pPr marL="742950" indent="-285750" eaLnBrk="0" hangingPunct="0">
              <a:defRPr sz="2400">
                <a:solidFill>
                  <a:schemeClr val="tx1"/>
                </a:solidFill>
                <a:latin typeface="HAW Frutiger Next Regular" charset="0"/>
                <a:cs typeface="Arial" charset="0"/>
              </a:defRPr>
            </a:lvl2pPr>
            <a:lvl3pPr marL="1143000" indent="-228600" eaLnBrk="0" hangingPunct="0">
              <a:defRPr sz="2400">
                <a:solidFill>
                  <a:schemeClr val="tx1"/>
                </a:solidFill>
                <a:latin typeface="HAW Frutiger Next Regular" charset="0"/>
                <a:cs typeface="Arial" charset="0"/>
              </a:defRPr>
            </a:lvl3pPr>
            <a:lvl4pPr marL="1600200" indent="-228600" eaLnBrk="0" hangingPunct="0">
              <a:defRPr sz="2400">
                <a:solidFill>
                  <a:schemeClr val="tx1"/>
                </a:solidFill>
                <a:latin typeface="HAW Frutiger Next Regular" charset="0"/>
                <a:cs typeface="Arial" charset="0"/>
              </a:defRPr>
            </a:lvl4pPr>
            <a:lvl5pPr marL="2057400" indent="-228600" eaLnBrk="0" hangingPunct="0">
              <a:defRPr sz="2400">
                <a:solidFill>
                  <a:schemeClr val="tx1"/>
                </a:solidFill>
                <a:latin typeface="HAW Frutiger Next Regular" charset="0"/>
                <a:cs typeface="Arial" charset="0"/>
              </a:defRPr>
            </a:lvl5pPr>
            <a:lvl6pPr marL="2514600" indent="-228600" eaLnBrk="0" fontAlgn="base" hangingPunct="0">
              <a:spcBef>
                <a:spcPct val="0"/>
              </a:spcBef>
              <a:spcAft>
                <a:spcPct val="0"/>
              </a:spcAft>
              <a:defRPr sz="2400">
                <a:solidFill>
                  <a:schemeClr val="tx1"/>
                </a:solidFill>
                <a:latin typeface="HAW Frutiger Next Regular" charset="0"/>
                <a:cs typeface="Arial" charset="0"/>
              </a:defRPr>
            </a:lvl6pPr>
            <a:lvl7pPr marL="2971800" indent="-228600" eaLnBrk="0" fontAlgn="base" hangingPunct="0">
              <a:spcBef>
                <a:spcPct val="0"/>
              </a:spcBef>
              <a:spcAft>
                <a:spcPct val="0"/>
              </a:spcAft>
              <a:defRPr sz="2400">
                <a:solidFill>
                  <a:schemeClr val="tx1"/>
                </a:solidFill>
                <a:latin typeface="HAW Frutiger Next Regular" charset="0"/>
                <a:cs typeface="Arial" charset="0"/>
              </a:defRPr>
            </a:lvl7pPr>
            <a:lvl8pPr marL="3429000" indent="-228600" eaLnBrk="0" fontAlgn="base" hangingPunct="0">
              <a:spcBef>
                <a:spcPct val="0"/>
              </a:spcBef>
              <a:spcAft>
                <a:spcPct val="0"/>
              </a:spcAft>
              <a:defRPr sz="2400">
                <a:solidFill>
                  <a:schemeClr val="tx1"/>
                </a:solidFill>
                <a:latin typeface="HAW Frutiger Next Regular" charset="0"/>
                <a:cs typeface="Arial" charset="0"/>
              </a:defRPr>
            </a:lvl8pPr>
            <a:lvl9pPr marL="3886200" indent="-228600" eaLnBrk="0" fontAlgn="base" hangingPunct="0">
              <a:spcBef>
                <a:spcPct val="0"/>
              </a:spcBef>
              <a:spcAft>
                <a:spcPct val="0"/>
              </a:spcAft>
              <a:defRPr sz="2400">
                <a:solidFill>
                  <a:schemeClr val="tx1"/>
                </a:solidFill>
                <a:latin typeface="HAW Frutiger Next Regular" charset="0"/>
                <a:cs typeface="Arial" charset="0"/>
              </a:defRPr>
            </a:lvl9pPr>
          </a:lstStyle>
          <a:p>
            <a:pPr algn="r" eaLnBrk="1" fontAlgn="auto" hangingPunct="1">
              <a:spcBef>
                <a:spcPts val="0"/>
              </a:spcBef>
              <a:spcAft>
                <a:spcPts val="0"/>
              </a:spcAft>
              <a:defRPr/>
            </a:pPr>
            <a:r>
              <a:rPr lang="de-DE" altLang="de-DE" sz="1600" dirty="0">
                <a:solidFill>
                  <a:srgbClr val="002364"/>
                </a:solidFill>
                <a:latin typeface="FrutigerNext LT Medium" panose="02000603050000020004" pitchFamily="2" charset="0"/>
                <a:ea typeface="+mn-ea"/>
              </a:rPr>
              <a:t>Prof. Dr. Adelheid Iken</a:t>
            </a:r>
            <a:endParaRPr lang="de-DE" altLang="de-DE" sz="1600" dirty="0">
              <a:ea typeface="+mn-ea"/>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l" rtl="0" fontAlgn="base">
        <a:spcBef>
          <a:spcPct val="0"/>
        </a:spcBef>
        <a:spcAft>
          <a:spcPct val="0"/>
        </a:spcAft>
        <a:defRPr sz="4400" kern="1200">
          <a:solidFill>
            <a:schemeClr val="tx2"/>
          </a:solidFill>
          <a:latin typeface="+mj-lt"/>
          <a:ea typeface="MS PGothic" panose="020B0600070205080204" pitchFamily="34" charset="-128"/>
          <a:cs typeface="+mj-cs"/>
        </a:defRPr>
      </a:lvl1pPr>
      <a:lvl2pPr algn="l" rtl="0" fontAlgn="base">
        <a:spcBef>
          <a:spcPct val="0"/>
        </a:spcBef>
        <a:spcAft>
          <a:spcPct val="0"/>
        </a:spcAft>
        <a:defRPr sz="4400">
          <a:solidFill>
            <a:schemeClr val="tx2"/>
          </a:solidFill>
          <a:latin typeface="Calibri" panose="020F0502020204030204" pitchFamily="34" charset="0"/>
          <a:ea typeface="MS PGothic" panose="020B0600070205080204" pitchFamily="34" charset="-128"/>
        </a:defRPr>
      </a:lvl2pPr>
      <a:lvl3pPr algn="l" rtl="0" fontAlgn="base">
        <a:spcBef>
          <a:spcPct val="0"/>
        </a:spcBef>
        <a:spcAft>
          <a:spcPct val="0"/>
        </a:spcAft>
        <a:defRPr sz="4400">
          <a:solidFill>
            <a:schemeClr val="tx2"/>
          </a:solidFill>
          <a:latin typeface="Calibri" panose="020F0502020204030204" pitchFamily="34" charset="0"/>
          <a:ea typeface="MS PGothic" panose="020B0600070205080204" pitchFamily="34" charset="-128"/>
        </a:defRPr>
      </a:lvl3pPr>
      <a:lvl4pPr algn="l" rtl="0" fontAlgn="base">
        <a:spcBef>
          <a:spcPct val="0"/>
        </a:spcBef>
        <a:spcAft>
          <a:spcPct val="0"/>
        </a:spcAft>
        <a:defRPr sz="4400">
          <a:solidFill>
            <a:schemeClr val="tx2"/>
          </a:solidFill>
          <a:latin typeface="Calibri" panose="020F0502020204030204" pitchFamily="34" charset="0"/>
          <a:ea typeface="MS PGothic" panose="020B0600070205080204" pitchFamily="34" charset="-128"/>
        </a:defRPr>
      </a:lvl4pPr>
      <a:lvl5pPr algn="l" rtl="0" fontAlgn="base">
        <a:spcBef>
          <a:spcPct val="0"/>
        </a:spcBef>
        <a:spcAft>
          <a:spcPct val="0"/>
        </a:spcAft>
        <a:defRPr sz="4400">
          <a:solidFill>
            <a:schemeClr val="tx2"/>
          </a:solidFill>
          <a:latin typeface="Calibri" panose="020F0502020204030204" pitchFamily="34" charset="0"/>
          <a:ea typeface="MS PGothic" panose="020B0600070205080204" pitchFamily="34" charset="-128"/>
        </a:defRPr>
      </a:lvl5pPr>
      <a:lvl6pPr marL="457200" algn="l" rtl="0" fontAlgn="base">
        <a:spcBef>
          <a:spcPct val="0"/>
        </a:spcBef>
        <a:spcAft>
          <a:spcPct val="0"/>
        </a:spcAft>
        <a:defRPr sz="4400">
          <a:solidFill>
            <a:schemeClr val="tx2"/>
          </a:solidFill>
          <a:latin typeface="Calibri" panose="020F0502020204030204" pitchFamily="34" charset="0"/>
          <a:ea typeface="MS PGothic" panose="020B0600070205080204" pitchFamily="34" charset="-128"/>
        </a:defRPr>
      </a:lvl6pPr>
      <a:lvl7pPr marL="914400" algn="l" rtl="0" fontAlgn="base">
        <a:spcBef>
          <a:spcPct val="0"/>
        </a:spcBef>
        <a:spcAft>
          <a:spcPct val="0"/>
        </a:spcAft>
        <a:defRPr sz="4400">
          <a:solidFill>
            <a:schemeClr val="tx2"/>
          </a:solidFill>
          <a:latin typeface="Calibri" panose="020F0502020204030204" pitchFamily="34" charset="0"/>
          <a:ea typeface="MS PGothic" panose="020B0600070205080204" pitchFamily="34" charset="-128"/>
        </a:defRPr>
      </a:lvl7pPr>
      <a:lvl8pPr marL="1371600" algn="l" rtl="0" fontAlgn="base">
        <a:spcBef>
          <a:spcPct val="0"/>
        </a:spcBef>
        <a:spcAft>
          <a:spcPct val="0"/>
        </a:spcAft>
        <a:defRPr sz="4400">
          <a:solidFill>
            <a:schemeClr val="tx2"/>
          </a:solidFill>
          <a:latin typeface="Calibri" panose="020F0502020204030204" pitchFamily="34" charset="0"/>
          <a:ea typeface="MS PGothic" panose="020B0600070205080204" pitchFamily="34" charset="-128"/>
        </a:defRPr>
      </a:lvl8pPr>
      <a:lvl9pPr marL="1828800" algn="l" rtl="0" fontAlgn="base">
        <a:spcBef>
          <a:spcPct val="0"/>
        </a:spcBef>
        <a:spcAft>
          <a:spcPct val="0"/>
        </a:spcAft>
        <a:defRPr sz="4400">
          <a:solidFill>
            <a:schemeClr val="tx2"/>
          </a:solidFill>
          <a:latin typeface="Calibri" panose="020F0502020204030204" pitchFamily="34" charset="0"/>
          <a:ea typeface="MS PGothic" panose="020B0600070205080204" pitchFamily="34" charset="-128"/>
        </a:defRPr>
      </a:lvl9pPr>
    </p:titleStyle>
    <p:bodyStyle>
      <a:lvl1pPr marL="342900" indent="-342900" algn="l" rtl="0" fontAlgn="base">
        <a:spcBef>
          <a:spcPct val="20000"/>
        </a:spcBef>
        <a:spcAft>
          <a:spcPct val="0"/>
        </a:spcAft>
        <a:buFont typeface="Wingdings" panose="05000000000000000000" pitchFamily="2" charset="2"/>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Wingdings" panose="05000000000000000000" pitchFamily="2" charset="2"/>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Wingdings" panose="05000000000000000000" pitchFamily="2" charset="2"/>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Themenfindung23"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limolechner.de/" TargetMode="External"/><Relationship Id="rId5" Type="http://schemas.openxmlformats.org/officeDocument/2006/relationships/hyperlink" Target="https://creativecommons.org/licenses/by-sa/4.0/"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haw-hamburg.de/ws-w/unser-department/beschaeftigte/name/adelheid-iken.html" TargetMode="External"/><Relationship Id="rId4" Type="http://schemas.openxmlformats.org/officeDocument/2006/relationships/hyperlink" Target="https://creativecommons.org/licenses/by-sa/4.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haw-hamburg.de/ws-w/unser-department/beschaeftigte/name/adelheid-iken.html" TargetMode="External"/><Relationship Id="rId4" Type="http://schemas.openxmlformats.org/officeDocument/2006/relationships/hyperlink" Target="https://creativecommons.org/licenses/by-sa/4.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haw-hamburg.de/ws-w/unser-department/beschaeftigte/name/adelheid-iken.html" TargetMode="External"/><Relationship Id="rId4" Type="http://schemas.openxmlformats.org/officeDocument/2006/relationships/hyperlink" Target="https://creativecommons.org/licenses/by-sa/4.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haw-hamburg.de/ws-w/unser-department/beschaeftigte/name/adelheid-iken.html" TargetMode="External"/><Relationship Id="rId4" Type="http://schemas.openxmlformats.org/officeDocument/2006/relationships/hyperlink" Target="https://creativecommons.org/licenses/by-sa/4.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haw-hamburg.de/ws-w/unser-department/beschaeftigte/name/adelheid-iken.html" TargetMode="External"/><Relationship Id="rId4" Type="http://schemas.openxmlformats.org/officeDocument/2006/relationships/hyperlink" Target="https://creativecommons.org/licenses/by-sa/4.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haw-hamburg.de/ws-w/unser-department/beschaeftigte/name/adelheid-iken.html" TargetMode="External"/><Relationship Id="rId4" Type="http://schemas.openxmlformats.org/officeDocument/2006/relationships/hyperlink" Target="https://creativecommons.org/licenses/by-sa/4.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mariemalmalwas.blogspot.de/" TargetMode="External"/><Relationship Id="rId5" Type="http://schemas.openxmlformats.org/officeDocument/2006/relationships/hyperlink" Target="https://creativecommons.org/licenses/by-sa/4.0/" TargetMode="Externa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mariemalmalwas.blogspot.de/" TargetMode="External"/><Relationship Id="rId4" Type="http://schemas.openxmlformats.org/officeDocument/2006/relationships/hyperlink" Target="https://creativecommons.org/licenses/by-sa/4.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hyperlink" Target="http://mariemalmalwas.blogspot.d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creativecommons.org/licenses/by-sa/4.0/" TargetMode="External"/><Relationship Id="rId5" Type="http://schemas.openxmlformats.org/officeDocument/2006/relationships/image" Target="../media/image24.jpe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pixabay.com/" TargetMode="External"/><Relationship Id="rId4" Type="http://schemas.openxmlformats.org/officeDocument/2006/relationships/hyperlink" Target="https://creativecommons.org/publicdomain/zero/1.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creativecommons.org/publicdomain/zero/1.0/" TargetMode="External"/><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images.google.de/imgres?imgurl=http://www.aktiva24.net/closed.jpg&amp;imgrefurl=http://www.aktiva24.net/&amp;usg=__oz01ODt9HPK5kBjxOrVUGIETXgA=&amp;h=450&amp;w=585&amp;sz=29&amp;hl=de&amp;start=54&amp;um=1&amp;itbs=1&amp;tbnid=Iew0hlWOT84OKM:&amp;tbnh=104&amp;tbnw=135&amp;prev=/images?q=closed&amp;ndsp=18&amp;hl=de&amp;sa=N&amp;start=36&amp;um=1" TargetMode="External"/><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hyperlink" Target="https://pixabay.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researchgate.net/profile/Juergen_Bolten" TargetMode="External"/><Relationship Id="rId5" Type="http://schemas.openxmlformats.org/officeDocument/2006/relationships/hyperlink" Target="https://www.researchgate.net/figure/280558121_Abb-2-Polyrelationalitaet-der-Kollektive-Multirelationalitaet-der-individuellen-Akteure" TargetMode="External"/><Relationship Id="rId4" Type="http://schemas.openxmlformats.org/officeDocument/2006/relationships/hyperlink" Target="https://creativecommons.org/licenses/by-sa/4.0/"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www.haw-hamburg.de/ws-w/unser-department/beschaeftigte/name/adelheid-iken.html" TargetMode="External"/><Relationship Id="rId4" Type="http://schemas.openxmlformats.org/officeDocument/2006/relationships/hyperlink" Target="https://creativecommons.org/licenses/by-sa/4.0/"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www.haw-hamburg.de/ws-w/unser-department/beschaeftigte/name/adelheid-iken.html" TargetMode="External"/><Relationship Id="rId4" Type="http://schemas.openxmlformats.org/officeDocument/2006/relationships/hyperlink" Target="https://creativecommons.org/licenses/by-sa/4.0/"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Themenfindung2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hyperlink" Target="http://www.interculture-journal.com/index.php/icj/article/viewFile/178/280"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hyperlink" Target="http://www2.uni-jena.de/philosophie/IWK-neu/typo3/fileadmin/publicationen/Bolten_2013_Fuzzy_Cultures.pd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www2.uni-jena.de/philosophie/IWK-neu/typo3/fileadmin/team/juergen.bolten/1608Ik_Kompetenz_neu_denken_-_Polylog.pdf" TargetMode="External"/><Relationship Id="rId4" Type="http://schemas.openxmlformats.org/officeDocument/2006/relationships/hyperlink" Target="http://www.interculture-journal.com/index.php/icj/issue/viewIssue/37/9"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interculture-journal.com/index.php/icj/issue/viewIssue/37/9" TargetMode="External"/><Relationship Id="rId7" Type="http://schemas.openxmlformats.org/officeDocument/2006/relationships/image" Target="../media/image4.png"/><Relationship Id="rId2" Type="http://schemas.openxmlformats.org/officeDocument/2006/relationships/hyperlink" Target="http://www.interculture-journal.com/index.php/icj/article/viewFile/178/280" TargetMode="Externa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9.png"/><Relationship Id="rId4" Type="http://schemas.openxmlformats.org/officeDocument/2006/relationships/hyperlink" Target="https://creativecommons.org/licenses/by-sa/4.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C105430-E45C-4FCD-B366-57E1CE85617A}"/>
              </a:ext>
            </a:extLst>
          </p:cNvPr>
          <p:cNvSpPr>
            <a:spLocks noGrp="1"/>
          </p:cNvSpPr>
          <p:nvPr>
            <p:ph idx="1"/>
          </p:nvPr>
        </p:nvSpPr>
        <p:spPr>
          <a:xfrm>
            <a:off x="323850" y="1550988"/>
            <a:ext cx="8229600" cy="4570412"/>
          </a:xfrm>
        </p:spPr>
        <p:txBody>
          <a:bodyPr>
            <a:normAutofit/>
          </a:bodyPr>
          <a:lstStyle/>
          <a:p>
            <a:pPr marL="0" indent="0">
              <a:buFont typeface="Wingdings" panose="05000000000000000000" pitchFamily="2" charset="2"/>
              <a:buNone/>
            </a:pPr>
            <a:r>
              <a:rPr lang="en-GB" altLang="de-DE" dirty="0" err="1">
                <a:solidFill>
                  <a:srgbClr val="376092"/>
                </a:solidFill>
                <a:latin typeface="Nunito Light" charset="0"/>
              </a:rPr>
              <a:t>EduBox</a:t>
            </a:r>
            <a:r>
              <a:rPr lang="en-GB" altLang="de-DE" dirty="0">
                <a:solidFill>
                  <a:srgbClr val="376092"/>
                </a:solidFill>
                <a:latin typeface="Nunito Light" charset="0"/>
              </a:rPr>
              <a:t> 01:</a:t>
            </a:r>
            <a:br>
              <a:rPr lang="en-GB" altLang="de-DE" dirty="0">
                <a:solidFill>
                  <a:srgbClr val="376092"/>
                </a:solidFill>
                <a:latin typeface="Nunito Light" charset="0"/>
              </a:rPr>
            </a:br>
            <a:r>
              <a:rPr lang="en-US" altLang="de-DE" b="1" dirty="0">
                <a:solidFill>
                  <a:srgbClr val="376092"/>
                </a:solidFill>
                <a:latin typeface="Nunito Light" charset="0"/>
              </a:rPr>
              <a:t>Culture, a new perspective</a:t>
            </a:r>
          </a:p>
          <a:p>
            <a:pPr marL="0" indent="0">
              <a:buFont typeface="Wingdings" panose="05000000000000000000" pitchFamily="2" charset="2"/>
              <a:buNone/>
            </a:pPr>
            <a:br>
              <a:rPr lang="de-DE" altLang="de-DE" dirty="0">
                <a:solidFill>
                  <a:srgbClr val="376092"/>
                </a:solidFill>
                <a:latin typeface="Nunito Light" charset="0"/>
              </a:rPr>
            </a:br>
            <a:br>
              <a:rPr lang="de-DE" altLang="de-DE" sz="2800" b="1" dirty="0">
                <a:solidFill>
                  <a:srgbClr val="376092"/>
                </a:solidFill>
                <a:latin typeface="Nunito Light" charset="0"/>
              </a:rPr>
            </a:br>
            <a:br>
              <a:rPr lang="de-DE" altLang="de-DE" sz="2800" b="1" dirty="0">
                <a:solidFill>
                  <a:srgbClr val="376092"/>
                </a:solidFill>
                <a:latin typeface="Nunito Light" charset="0"/>
              </a:rPr>
            </a:br>
            <a:endParaRPr lang="de-DE" altLang="de-DE" sz="2800" b="1" dirty="0">
              <a:solidFill>
                <a:srgbClr val="376092"/>
              </a:solidFill>
              <a:latin typeface="Nunito Light" charset="0"/>
            </a:endParaRPr>
          </a:p>
          <a:p>
            <a:pPr marL="0" indent="0">
              <a:buFont typeface="Wingdings" panose="05000000000000000000" pitchFamily="2" charset="2"/>
              <a:buNone/>
            </a:pPr>
            <a:endParaRPr lang="de-DE" altLang="de-DE" sz="2800" b="1" dirty="0">
              <a:solidFill>
                <a:srgbClr val="376092"/>
              </a:solidFill>
              <a:latin typeface="Nunito Light" charset="0"/>
            </a:endParaRPr>
          </a:p>
          <a:p>
            <a:pPr marL="0" indent="0">
              <a:buFont typeface="Wingdings" panose="05000000000000000000" pitchFamily="2" charset="2"/>
              <a:buNone/>
            </a:pPr>
            <a:br>
              <a:rPr lang="de-DE" altLang="de-DE" sz="900" b="1" dirty="0">
                <a:solidFill>
                  <a:srgbClr val="376092"/>
                </a:solidFill>
                <a:latin typeface="Nunito Light" charset="0"/>
              </a:rPr>
            </a:br>
            <a:br>
              <a:rPr lang="de-DE" altLang="de-DE" sz="900" b="1" dirty="0">
                <a:solidFill>
                  <a:srgbClr val="376092"/>
                </a:solidFill>
                <a:latin typeface="Nunito Light" charset="0"/>
              </a:rPr>
            </a:br>
            <a:r>
              <a:rPr lang="de-DE" altLang="de-DE" sz="1400" b="1" dirty="0" err="1">
                <a:solidFill>
                  <a:srgbClr val="376092"/>
                </a:solidFill>
                <a:latin typeface="Nunito Light" charset="0"/>
              </a:rPr>
              <a:t>Author</a:t>
            </a:r>
            <a:r>
              <a:rPr lang="de-DE" altLang="de-DE" sz="1400" b="1" dirty="0">
                <a:solidFill>
                  <a:srgbClr val="376092"/>
                </a:solidFill>
                <a:latin typeface="Nunito Light" charset="0"/>
              </a:rPr>
              <a:t>: Prof. Dr. Adelheid Iken</a:t>
            </a:r>
            <a:br>
              <a:rPr lang="de-DE" altLang="de-DE" sz="1400" b="1" dirty="0">
                <a:solidFill>
                  <a:srgbClr val="376092"/>
                </a:solidFill>
                <a:latin typeface="Nunito Light" charset="0"/>
              </a:rPr>
            </a:br>
            <a:r>
              <a:rPr lang="de-DE" altLang="de-DE" sz="1400" b="1" dirty="0">
                <a:solidFill>
                  <a:srgbClr val="376092"/>
                </a:solidFill>
                <a:latin typeface="Nunito Light" charset="0"/>
              </a:rPr>
              <a:t>Project: </a:t>
            </a:r>
            <a:r>
              <a:rPr lang="de-DE" altLang="de-DE" sz="1400" b="1" dirty="0" err="1">
                <a:solidFill>
                  <a:srgbClr val="376092"/>
                </a:solidFill>
                <a:latin typeface="Nunito Light" charset="0"/>
              </a:rPr>
              <a:t>EduBoxes</a:t>
            </a:r>
            <a:r>
              <a:rPr lang="de-DE" altLang="de-DE" sz="1400" b="1" dirty="0">
                <a:solidFill>
                  <a:srgbClr val="376092"/>
                </a:solidFill>
                <a:latin typeface="Nunito Light" charset="0"/>
              </a:rPr>
              <a:t> </a:t>
            </a:r>
            <a:r>
              <a:rPr lang="de-DE" altLang="de-DE" sz="1400" b="1" dirty="0" err="1">
                <a:solidFill>
                  <a:srgbClr val="376092"/>
                </a:solidFill>
                <a:latin typeface="Nunito Light" charset="0"/>
              </a:rPr>
              <a:t>for</a:t>
            </a:r>
            <a:r>
              <a:rPr lang="de-DE" altLang="de-DE" sz="1400" b="1" dirty="0">
                <a:solidFill>
                  <a:srgbClr val="376092"/>
                </a:solidFill>
                <a:latin typeface="Nunito Light" charset="0"/>
              </a:rPr>
              <a:t> Hamburg Open Online University (</a:t>
            </a:r>
            <a:r>
              <a:rPr lang="de-DE" altLang="de-DE" sz="1400" b="1" dirty="0">
                <a:solidFill>
                  <a:srgbClr val="376092"/>
                </a:solidFill>
                <a:latin typeface="Nunito Light" charset="0"/>
                <a:hlinkClick r:id="rId3" action="ppaction://hlinkfile"/>
              </a:rPr>
              <a:t>www.hoou.de</a:t>
            </a:r>
            <a:r>
              <a:rPr lang="de-DE" altLang="de-DE" sz="1400" b="1" dirty="0">
                <a:solidFill>
                  <a:srgbClr val="376092"/>
                </a:solidFill>
                <a:latin typeface="Nunito Light" charset="0"/>
              </a:rPr>
              <a:t>)</a:t>
            </a:r>
            <a:endParaRPr lang="en-GB" altLang="de-DE" sz="1400" b="1" dirty="0">
              <a:solidFill>
                <a:srgbClr val="376092"/>
              </a:solidFill>
              <a:latin typeface="Nunito Light" charset="0"/>
            </a:endParaRPr>
          </a:p>
          <a:p>
            <a:pPr marL="0" indent="0">
              <a:buFont typeface="Wingdings" panose="05000000000000000000" pitchFamily="2" charset="2"/>
              <a:buNone/>
            </a:pPr>
            <a:endParaRPr lang="en-GB" altLang="de-DE" sz="2800" dirty="0">
              <a:solidFill>
                <a:srgbClr val="376092"/>
              </a:solidFill>
              <a:latin typeface="Nunito Light" charset="0"/>
            </a:endParaRPr>
          </a:p>
          <a:p>
            <a:pPr marL="0" indent="0">
              <a:buFont typeface="Wingdings" panose="05000000000000000000" pitchFamily="2" charset="2"/>
              <a:buNone/>
            </a:pPr>
            <a:endParaRPr lang="en-GB" altLang="de-DE" sz="2800" dirty="0">
              <a:solidFill>
                <a:srgbClr val="376092"/>
              </a:solidFill>
              <a:latin typeface="Nunito Light" charset="0"/>
            </a:endParaRPr>
          </a:p>
        </p:txBody>
      </p:sp>
      <p:pic>
        <p:nvPicPr>
          <p:cNvPr id="14339" name="Bild 1">
            <a:extLst>
              <a:ext uri="{FF2B5EF4-FFF2-40B4-BE49-F238E27FC236}">
                <a16:creationId xmlns:a16="http://schemas.microsoft.com/office/drawing/2014/main" id="{C012D006-B548-4C23-B86F-E1EDDA9A12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530350"/>
            <a:ext cx="335915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2">
            <a:extLst>
              <a:ext uri="{FF2B5EF4-FFF2-40B4-BE49-F238E27FC236}">
                <a16:creationId xmlns:a16="http://schemas.microsoft.com/office/drawing/2014/main" id="{2B624ED4-1A63-4A31-90AB-306A673DED8E}"/>
              </a:ext>
            </a:extLst>
          </p:cNvPr>
          <p:cNvSpPr txBox="1">
            <a:spLocks noChangeArrowheads="1"/>
          </p:cNvSpPr>
          <p:nvPr/>
        </p:nvSpPr>
        <p:spPr bwMode="auto">
          <a:xfrm>
            <a:off x="5868144" y="3981440"/>
            <a:ext cx="273630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500" dirty="0">
                <a:solidFill>
                  <a:srgbClr val="002060"/>
                </a:solidFill>
                <a:latin typeface="Nunito Light" charset="0"/>
                <a:hlinkClick r:id="rId5"/>
              </a:rPr>
              <a:t>CC BY-SA 4.0</a:t>
            </a:r>
            <a:r>
              <a:rPr lang="de-DE" altLang="de-DE" sz="500" dirty="0">
                <a:solidFill>
                  <a:srgbClr val="002060"/>
                </a:solidFill>
                <a:latin typeface="Nunito Light" charset="0"/>
              </a:rPr>
              <a:t>  „</a:t>
            </a:r>
            <a:r>
              <a:rPr lang="de-DE" altLang="de-DE" sz="500" dirty="0" err="1">
                <a:solidFill>
                  <a:srgbClr val="002060"/>
                </a:solidFill>
                <a:latin typeface="Nunito Light" charset="0"/>
              </a:rPr>
              <a:t>EduBoxes</a:t>
            </a:r>
            <a:r>
              <a:rPr lang="de-DE" altLang="de-DE" sz="500" dirty="0">
                <a:solidFill>
                  <a:srgbClr val="002060"/>
                </a:solidFill>
                <a:latin typeface="Nunito Light" charset="0"/>
              </a:rPr>
              <a:t> Logo</a:t>
            </a:r>
            <a:r>
              <a:rPr lang="de-DE" altLang="en-US" sz="500" dirty="0">
                <a:solidFill>
                  <a:srgbClr val="002060"/>
                </a:solidFill>
                <a:latin typeface="Nunito Light" charset="0"/>
              </a:rPr>
              <a:t>“</a:t>
            </a:r>
            <a:r>
              <a:rPr lang="de-DE" altLang="de-DE" sz="500" dirty="0">
                <a:solidFill>
                  <a:srgbClr val="002060"/>
                </a:solidFill>
                <a:latin typeface="Nunito Light" charset="0"/>
              </a:rPr>
              <a:t> Source: </a:t>
            </a:r>
            <a:r>
              <a:rPr lang="de-DE" altLang="de-DE" sz="500" dirty="0">
                <a:solidFill>
                  <a:srgbClr val="002060"/>
                </a:solidFill>
                <a:latin typeface="Nunito Light" charset="0"/>
                <a:hlinkClick r:id="rId6"/>
              </a:rPr>
              <a:t>Hans Limo Lechner</a:t>
            </a:r>
            <a:r>
              <a:rPr lang="de-DE" altLang="de-DE" sz="500" dirty="0">
                <a:solidFill>
                  <a:srgbClr val="002060"/>
                </a:solidFill>
                <a:latin typeface="Nunito Light" charset="0"/>
              </a:rPr>
              <a:t> (2016)</a:t>
            </a:r>
          </a:p>
        </p:txBody>
      </p:sp>
      <p:pic>
        <p:nvPicPr>
          <p:cNvPr id="6" name="Grafik 5" descr="Ein Bild, das Screenshot, Grafiken, Schrift, Kreis enthält.&#10;&#10;Automatisch generierte Beschreibung">
            <a:extLst>
              <a:ext uri="{FF2B5EF4-FFF2-40B4-BE49-F238E27FC236}">
                <a16:creationId xmlns:a16="http://schemas.microsoft.com/office/drawing/2014/main" id="{A58604EA-1CC0-BCA7-3F43-23C9047A1A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2200" y="5157192"/>
            <a:ext cx="2310177" cy="6519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a:extLst>
              <a:ext uri="{FF2B5EF4-FFF2-40B4-BE49-F238E27FC236}">
                <a16:creationId xmlns:a16="http://schemas.microsoft.com/office/drawing/2014/main" id="{E59E49B6-7B29-4176-9953-684CBAA91111}"/>
              </a:ext>
            </a:extLst>
          </p:cNvPr>
          <p:cNvSpPr>
            <a:spLocks noGrp="1"/>
          </p:cNvSpPr>
          <p:nvPr>
            <p:ph type="title"/>
          </p:nvPr>
        </p:nvSpPr>
        <p:spPr>
          <a:xfrm>
            <a:off x="395288" y="258763"/>
            <a:ext cx="5940425" cy="669925"/>
          </a:xfrm>
        </p:spPr>
        <p:txBody>
          <a:bodyPr/>
          <a:lstStyle/>
          <a:p>
            <a:r>
              <a:rPr lang="en-GB" altLang="de-DE" sz="3600">
                <a:latin typeface="Nunito Light" charset="0"/>
              </a:rPr>
              <a:t>LEAD-IN</a:t>
            </a:r>
          </a:p>
        </p:txBody>
      </p:sp>
      <p:sp>
        <p:nvSpPr>
          <p:cNvPr id="3" name="Inhaltsplatzhalter 2">
            <a:extLst>
              <a:ext uri="{FF2B5EF4-FFF2-40B4-BE49-F238E27FC236}">
                <a16:creationId xmlns:a16="http://schemas.microsoft.com/office/drawing/2014/main" id="{34909437-FE49-4361-9031-F8027A2095D0}"/>
              </a:ext>
            </a:extLst>
          </p:cNvPr>
          <p:cNvSpPr>
            <a:spLocks noGrp="1"/>
          </p:cNvSpPr>
          <p:nvPr>
            <p:ph idx="1"/>
          </p:nvPr>
        </p:nvSpPr>
        <p:spPr>
          <a:xfrm>
            <a:off x="1116013" y="1489075"/>
            <a:ext cx="7105650" cy="1152525"/>
          </a:xfrm>
        </p:spPr>
        <p:txBody>
          <a:bodyPr rtlCol="0">
            <a:noAutofit/>
          </a:bodyPr>
          <a:lstStyle/>
          <a:p>
            <a:pPr marL="0" indent="0" fontAlgn="auto">
              <a:spcAft>
                <a:spcPts val="0"/>
              </a:spcAft>
              <a:buFont typeface="Wingdings" panose="05000000000000000000" pitchFamily="2" charset="2"/>
              <a:buNone/>
              <a:defRPr/>
            </a:pPr>
            <a:r>
              <a:rPr lang="en-GB" sz="2400" dirty="0">
                <a:solidFill>
                  <a:schemeClr val="accent1">
                    <a:lumMod val="75000"/>
                  </a:schemeClr>
                </a:solidFill>
                <a:latin typeface="Nunito Light" charset="0"/>
                <a:ea typeface="Nunito Light" charset="0"/>
                <a:cs typeface="Nunito Light" charset="0"/>
              </a:rPr>
              <a:t>Look at the following pictures carefully. Do they have anything to do with culture and if so, what?</a:t>
            </a:r>
          </a:p>
        </p:txBody>
      </p:sp>
      <p:pic>
        <p:nvPicPr>
          <p:cNvPr id="21508" name="Bild 7">
            <a:extLst>
              <a:ext uri="{FF2B5EF4-FFF2-40B4-BE49-F238E27FC236}">
                <a16:creationId xmlns:a16="http://schemas.microsoft.com/office/drawing/2014/main" id="{C0F7D8F2-8184-45C9-BBF2-AC418933394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00" y="1484313"/>
            <a:ext cx="6286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a:extLst>
              <a:ext uri="{FF2B5EF4-FFF2-40B4-BE49-F238E27FC236}">
                <a16:creationId xmlns:a16="http://schemas.microsoft.com/office/drawing/2014/main" id="{AC88B23D-D64E-412C-A3DD-A8CAA7268882}"/>
              </a:ext>
            </a:extLst>
          </p:cNvPr>
          <p:cNvSpPr>
            <a:spLocks noGrp="1"/>
          </p:cNvSpPr>
          <p:nvPr>
            <p:ph type="title"/>
          </p:nvPr>
        </p:nvSpPr>
        <p:spPr>
          <a:xfrm>
            <a:off x="395288" y="258763"/>
            <a:ext cx="5940425" cy="669925"/>
          </a:xfrm>
        </p:spPr>
        <p:txBody>
          <a:bodyPr/>
          <a:lstStyle/>
          <a:p>
            <a:r>
              <a:rPr lang="en-GB" altLang="de-DE" sz="3600">
                <a:latin typeface="Nunito Light" charset="0"/>
              </a:rPr>
              <a:t>LEAD-IN</a:t>
            </a:r>
          </a:p>
        </p:txBody>
      </p:sp>
      <p:pic>
        <p:nvPicPr>
          <p:cNvPr id="22530" name="Grafik 1" descr="Signs_PM_New York2010.JPG">
            <a:extLst>
              <a:ext uri="{FF2B5EF4-FFF2-40B4-BE49-F238E27FC236}">
                <a16:creationId xmlns:a16="http://schemas.microsoft.com/office/drawing/2014/main" id="{F7D3FDC5-3518-44D0-AD45-379637EED261}"/>
              </a:ext>
            </a:extLst>
          </p:cNvPr>
          <p:cNvPicPr>
            <a:picLocks noGrp="1" noChangeAspect="1"/>
          </p:cNvPicPr>
          <p:nvPr isPhoto="1">
            <p:ph idx="1"/>
          </p:nvPr>
        </p:nvPicPr>
        <p:blipFill>
          <a:blip r:embed="rId3" cstate="print">
            <a:extLst>
              <a:ext uri="{28A0092B-C50C-407E-A947-70E740481C1C}">
                <a14:useLocalDpi xmlns:a14="http://schemas.microsoft.com/office/drawing/2010/main" val="0"/>
              </a:ext>
            </a:extLst>
          </a:blip>
          <a:srcRect/>
          <a:stretch>
            <a:fillRect/>
          </a:stretch>
        </p:blipFill>
        <p:spPr>
          <a:xfrm>
            <a:off x="423863" y="1628775"/>
            <a:ext cx="5711825" cy="4286250"/>
          </a:xfrm>
          <a:ln w="38100" cap="flat">
            <a:solidFill>
              <a:schemeClr val="accent1"/>
            </a:solidFill>
            <a:round/>
            <a:headEnd/>
            <a:tailEnd/>
          </a:ln>
        </p:spPr>
      </p:pic>
      <p:sp>
        <p:nvSpPr>
          <p:cNvPr id="22531" name="Textfeld 2">
            <a:extLst>
              <a:ext uri="{FF2B5EF4-FFF2-40B4-BE49-F238E27FC236}">
                <a16:creationId xmlns:a16="http://schemas.microsoft.com/office/drawing/2014/main" id="{2B624ED4-1A63-4A31-90AB-306A673DED8E}"/>
              </a:ext>
            </a:extLst>
          </p:cNvPr>
          <p:cNvSpPr txBox="1">
            <a:spLocks noChangeArrowheads="1"/>
          </p:cNvSpPr>
          <p:nvPr/>
        </p:nvSpPr>
        <p:spPr bwMode="auto">
          <a:xfrm rot="5400000">
            <a:off x="4517306" y="3193182"/>
            <a:ext cx="34558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600" dirty="0">
                <a:solidFill>
                  <a:srgbClr val="002060"/>
                </a:solidFill>
                <a:latin typeface="Nunito Light" charset="0"/>
                <a:hlinkClick r:id="rId4"/>
              </a:rPr>
              <a:t>CC BY-SA 4.0</a:t>
            </a:r>
            <a:r>
              <a:rPr lang="de-DE" altLang="de-DE" sz="600" dirty="0">
                <a:solidFill>
                  <a:srgbClr val="002060"/>
                </a:solidFill>
                <a:latin typeface="Nunito Light" charset="0"/>
              </a:rPr>
              <a:t>  „New York</a:t>
            </a:r>
            <a:r>
              <a:rPr lang="de-DE" altLang="en-US" sz="600" dirty="0">
                <a:solidFill>
                  <a:srgbClr val="002060"/>
                </a:solidFill>
                <a:latin typeface="Nunito Light" charset="0"/>
              </a:rPr>
              <a:t>“</a:t>
            </a:r>
            <a:r>
              <a:rPr lang="de-DE" altLang="de-DE" sz="600" dirty="0">
                <a:solidFill>
                  <a:srgbClr val="002060"/>
                </a:solidFill>
                <a:latin typeface="Nunito Light" charset="0"/>
              </a:rPr>
              <a:t> Source: </a:t>
            </a:r>
            <a:r>
              <a:rPr lang="de-DE" altLang="de-DE" sz="600" dirty="0">
                <a:solidFill>
                  <a:srgbClr val="002060"/>
                </a:solidFill>
                <a:latin typeface="Nunito Light" charset="0"/>
                <a:hlinkClick r:id="rId5"/>
              </a:rPr>
              <a:t>Adelheid Iken</a:t>
            </a:r>
            <a:r>
              <a:rPr lang="de-DE" altLang="de-DE" sz="600" dirty="0">
                <a:solidFill>
                  <a:srgbClr val="002060"/>
                </a:solidFill>
                <a:latin typeface="Nunito Light" charset="0"/>
              </a:rPr>
              <a:t> (2010)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1">
            <a:extLst>
              <a:ext uri="{FF2B5EF4-FFF2-40B4-BE49-F238E27FC236}">
                <a16:creationId xmlns:a16="http://schemas.microsoft.com/office/drawing/2014/main" id="{EC8271CC-4BAD-4A97-B41C-F88E41772ACE}"/>
              </a:ext>
            </a:extLst>
          </p:cNvPr>
          <p:cNvSpPr>
            <a:spLocks noGrp="1"/>
          </p:cNvSpPr>
          <p:nvPr>
            <p:ph type="title"/>
          </p:nvPr>
        </p:nvSpPr>
        <p:spPr>
          <a:xfrm>
            <a:off x="395288" y="258763"/>
            <a:ext cx="5940425" cy="669925"/>
          </a:xfrm>
        </p:spPr>
        <p:txBody>
          <a:bodyPr/>
          <a:lstStyle/>
          <a:p>
            <a:r>
              <a:rPr lang="en-GB" altLang="de-DE" sz="3600">
                <a:latin typeface="Nunito Light" charset="0"/>
              </a:rPr>
              <a:t>LEAD-IN</a:t>
            </a:r>
          </a:p>
        </p:txBody>
      </p:sp>
      <p:pic>
        <p:nvPicPr>
          <p:cNvPr id="23554" name="Inhaltsplatzhalter 6">
            <a:extLst>
              <a:ext uri="{FF2B5EF4-FFF2-40B4-BE49-F238E27FC236}">
                <a16:creationId xmlns:a16="http://schemas.microsoft.com/office/drawing/2014/main" id="{520F5BCF-4898-4DAD-B5C0-AE0CD21FC94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39738" y="1628775"/>
            <a:ext cx="3279775" cy="4392613"/>
          </a:xfrm>
          <a:ln w="38100">
            <a:solidFill>
              <a:schemeClr val="accent1"/>
            </a:solidFill>
            <a:miter lim="800000"/>
            <a:headEnd/>
            <a:tailEnd/>
          </a:ln>
        </p:spPr>
      </p:pic>
      <p:sp>
        <p:nvSpPr>
          <p:cNvPr id="8" name="Textfeld 7">
            <a:extLst>
              <a:ext uri="{FF2B5EF4-FFF2-40B4-BE49-F238E27FC236}">
                <a16:creationId xmlns:a16="http://schemas.microsoft.com/office/drawing/2014/main" id="{C36105C9-0928-4EEC-B74D-043E2837DFF0}"/>
              </a:ext>
            </a:extLst>
          </p:cNvPr>
          <p:cNvSpPr txBox="1"/>
          <p:nvPr/>
        </p:nvSpPr>
        <p:spPr>
          <a:xfrm rot="5400000">
            <a:off x="2281944" y="3010782"/>
            <a:ext cx="3100562" cy="184150"/>
          </a:xfrm>
          <a:prstGeom prst="rect">
            <a:avLst/>
          </a:prstGeom>
          <a:noFill/>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600" dirty="0">
                <a:solidFill>
                  <a:srgbClr val="17375E"/>
                </a:solidFill>
                <a:latin typeface="Nunito Light" charset="0"/>
                <a:hlinkClick r:id="rId4"/>
              </a:rPr>
              <a:t>CC BY-SA 4.0</a:t>
            </a:r>
            <a:r>
              <a:rPr lang="de-DE" altLang="de-DE" sz="600" dirty="0">
                <a:solidFill>
                  <a:srgbClr val="17375E"/>
                </a:solidFill>
                <a:latin typeface="Nunito Light" charset="0"/>
              </a:rPr>
              <a:t>  „Hamburg</a:t>
            </a:r>
            <a:r>
              <a:rPr lang="de-DE" altLang="en-US" sz="600" dirty="0">
                <a:solidFill>
                  <a:srgbClr val="17375E"/>
                </a:solidFill>
                <a:latin typeface="Nunito Light" charset="0"/>
              </a:rPr>
              <a:t>“</a:t>
            </a:r>
            <a:r>
              <a:rPr lang="de-DE" altLang="de-DE" sz="600" dirty="0">
                <a:solidFill>
                  <a:srgbClr val="17375E"/>
                </a:solidFill>
                <a:latin typeface="Nunito Light" charset="0"/>
              </a:rPr>
              <a:t> Source </a:t>
            </a:r>
            <a:r>
              <a:rPr lang="de-DE" altLang="de-DE" sz="600" dirty="0">
                <a:solidFill>
                  <a:srgbClr val="17375E"/>
                </a:solidFill>
                <a:latin typeface="Nunito Light" charset="0"/>
                <a:hlinkClick r:id="rId5"/>
              </a:rPr>
              <a:t>Adelheid Iken</a:t>
            </a:r>
            <a:r>
              <a:rPr lang="de-DE" altLang="de-DE" sz="600" dirty="0">
                <a:solidFill>
                  <a:srgbClr val="17375E"/>
                </a:solidFill>
                <a:latin typeface="Nunito Light" charset="0"/>
              </a:rPr>
              <a:t> (2016)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1">
            <a:extLst>
              <a:ext uri="{FF2B5EF4-FFF2-40B4-BE49-F238E27FC236}">
                <a16:creationId xmlns:a16="http://schemas.microsoft.com/office/drawing/2014/main" id="{A8C34C91-52C5-4BC6-995B-93604D73DDAD}"/>
              </a:ext>
            </a:extLst>
          </p:cNvPr>
          <p:cNvSpPr>
            <a:spLocks noGrp="1"/>
          </p:cNvSpPr>
          <p:nvPr>
            <p:ph type="title"/>
          </p:nvPr>
        </p:nvSpPr>
        <p:spPr>
          <a:xfrm>
            <a:off x="395288" y="258763"/>
            <a:ext cx="5940425" cy="669925"/>
          </a:xfrm>
        </p:spPr>
        <p:txBody>
          <a:bodyPr/>
          <a:lstStyle/>
          <a:p>
            <a:r>
              <a:rPr lang="en-GB" altLang="de-DE" sz="3600">
                <a:latin typeface="Nunito Light" charset="0"/>
              </a:rPr>
              <a:t>LEAD-IN</a:t>
            </a:r>
          </a:p>
        </p:txBody>
      </p:sp>
      <p:pic>
        <p:nvPicPr>
          <p:cNvPr id="24579" name="Grafik 1" descr="T1_Meaning_Hundestrand2.JPG">
            <a:extLst>
              <a:ext uri="{FF2B5EF4-FFF2-40B4-BE49-F238E27FC236}">
                <a16:creationId xmlns:a16="http://schemas.microsoft.com/office/drawing/2014/main" id="{DD4BD6E9-7E68-4C1E-92F1-02F93F7210E4}"/>
              </a:ext>
            </a:extLst>
          </p:cNvPr>
          <p:cNvPicPr>
            <a:picLocks noGrp="1" noChangeAspect="1"/>
          </p:cNvPicPr>
          <p:nvPr isPhoto="1">
            <p:ph sz="half" idx="1"/>
          </p:nvPr>
        </p:nvPicPr>
        <p:blipFill>
          <a:blip r:embed="rId3" cstate="print">
            <a:extLst>
              <a:ext uri="{28A0092B-C50C-407E-A947-70E740481C1C}">
                <a14:useLocalDpi xmlns:a14="http://schemas.microsoft.com/office/drawing/2010/main" val="0"/>
              </a:ext>
            </a:extLst>
          </a:blip>
          <a:srcRect/>
          <a:stretch>
            <a:fillRect/>
          </a:stretch>
        </p:blipFill>
        <p:spPr>
          <a:xfrm>
            <a:off x="422275" y="1628775"/>
            <a:ext cx="3295650" cy="4392613"/>
          </a:xfrm>
          <a:ln w="38100">
            <a:solidFill>
              <a:schemeClr val="accent1"/>
            </a:solidFill>
            <a:round/>
            <a:headEnd/>
            <a:tailEnd/>
          </a:ln>
        </p:spPr>
      </p:pic>
      <p:sp>
        <p:nvSpPr>
          <p:cNvPr id="24580" name="Textfeld 10">
            <a:extLst>
              <a:ext uri="{FF2B5EF4-FFF2-40B4-BE49-F238E27FC236}">
                <a16:creationId xmlns:a16="http://schemas.microsoft.com/office/drawing/2014/main" id="{64FD4686-5024-4B05-B853-86D23FD3151C}"/>
              </a:ext>
            </a:extLst>
          </p:cNvPr>
          <p:cNvSpPr txBox="1">
            <a:spLocks noChangeArrowheads="1"/>
          </p:cNvSpPr>
          <p:nvPr/>
        </p:nvSpPr>
        <p:spPr bwMode="auto">
          <a:xfrm rot="5400000">
            <a:off x="2065127" y="3226011"/>
            <a:ext cx="3534196"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600" dirty="0">
                <a:solidFill>
                  <a:srgbClr val="002060"/>
                </a:solidFill>
                <a:latin typeface="Nunito Light" charset="0"/>
                <a:hlinkClick r:id="rId4"/>
              </a:rPr>
              <a:t>CC BY-SA 4.0</a:t>
            </a:r>
            <a:r>
              <a:rPr lang="de-DE" altLang="de-DE" sz="600" dirty="0">
                <a:solidFill>
                  <a:srgbClr val="002060"/>
                </a:solidFill>
                <a:latin typeface="Nunito Light" charset="0"/>
              </a:rPr>
              <a:t>  „Baltic </a:t>
            </a:r>
            <a:r>
              <a:rPr lang="de-DE" altLang="de-DE" sz="600" dirty="0" err="1">
                <a:solidFill>
                  <a:srgbClr val="002060"/>
                </a:solidFill>
                <a:latin typeface="Nunito Light" charset="0"/>
              </a:rPr>
              <a:t>Sea</a:t>
            </a:r>
            <a:r>
              <a:rPr lang="de-DE" altLang="en-US" sz="600" dirty="0">
                <a:solidFill>
                  <a:srgbClr val="002060"/>
                </a:solidFill>
                <a:latin typeface="Nunito Light" charset="0"/>
              </a:rPr>
              <a:t>“</a:t>
            </a:r>
            <a:r>
              <a:rPr lang="de-DE" altLang="de-DE" sz="600" dirty="0">
                <a:solidFill>
                  <a:srgbClr val="002060"/>
                </a:solidFill>
                <a:latin typeface="Nunito Light" charset="0"/>
              </a:rPr>
              <a:t> Source </a:t>
            </a:r>
            <a:r>
              <a:rPr lang="de-DE" altLang="de-DE" sz="600" dirty="0">
                <a:solidFill>
                  <a:srgbClr val="002060"/>
                </a:solidFill>
                <a:latin typeface="Nunito Light" charset="0"/>
                <a:hlinkClick r:id="rId5"/>
              </a:rPr>
              <a:t>Adelheid Iken</a:t>
            </a:r>
            <a:r>
              <a:rPr lang="de-DE" altLang="de-DE" sz="600" dirty="0">
                <a:solidFill>
                  <a:srgbClr val="002060"/>
                </a:solidFill>
                <a:latin typeface="Nunito Light" charset="0"/>
              </a:rPr>
              <a:t> (2010)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a:extLst>
              <a:ext uri="{FF2B5EF4-FFF2-40B4-BE49-F238E27FC236}">
                <a16:creationId xmlns:a16="http://schemas.microsoft.com/office/drawing/2014/main" id="{05A47A97-6355-45F9-834B-C1E2978C4A6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20688" y="1706563"/>
            <a:ext cx="7724775" cy="4176712"/>
          </a:xfrm>
          <a:ln w="38100">
            <a:solidFill>
              <a:schemeClr val="accent1"/>
            </a:solidFill>
            <a:miter lim="800000"/>
            <a:headEnd/>
            <a:tailEnd/>
          </a:ln>
        </p:spPr>
      </p:pic>
      <p:sp>
        <p:nvSpPr>
          <p:cNvPr id="25602" name="Textfeld 8">
            <a:extLst>
              <a:ext uri="{FF2B5EF4-FFF2-40B4-BE49-F238E27FC236}">
                <a16:creationId xmlns:a16="http://schemas.microsoft.com/office/drawing/2014/main" id="{32AD72DC-23DF-4B2A-9E89-02A203750937}"/>
              </a:ext>
            </a:extLst>
          </p:cNvPr>
          <p:cNvSpPr txBox="1">
            <a:spLocks noChangeArrowheads="1"/>
          </p:cNvSpPr>
          <p:nvPr/>
        </p:nvSpPr>
        <p:spPr bwMode="auto">
          <a:xfrm rot="5400000">
            <a:off x="6594549" y="3238427"/>
            <a:ext cx="336535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600" dirty="0">
                <a:solidFill>
                  <a:srgbClr val="002060"/>
                </a:solidFill>
                <a:latin typeface="Nunito Light" charset="0"/>
                <a:hlinkClick r:id="rId4"/>
              </a:rPr>
              <a:t>CC BY-SA 4.0</a:t>
            </a:r>
            <a:r>
              <a:rPr lang="de-DE" altLang="de-DE" sz="600" dirty="0">
                <a:solidFill>
                  <a:srgbClr val="002060"/>
                </a:solidFill>
                <a:latin typeface="Nunito Light" charset="0"/>
              </a:rPr>
              <a:t>  „Paris</a:t>
            </a:r>
            <a:r>
              <a:rPr lang="de-DE" altLang="en-US" sz="600" dirty="0">
                <a:solidFill>
                  <a:srgbClr val="002060"/>
                </a:solidFill>
                <a:latin typeface="Nunito Light" charset="0"/>
              </a:rPr>
              <a:t>“</a:t>
            </a:r>
            <a:r>
              <a:rPr lang="de-DE" altLang="de-DE" sz="600" dirty="0">
                <a:solidFill>
                  <a:srgbClr val="002060"/>
                </a:solidFill>
                <a:latin typeface="Nunito Light" charset="0"/>
              </a:rPr>
              <a:t> Source: </a:t>
            </a:r>
            <a:r>
              <a:rPr lang="de-DE" altLang="de-DE" sz="600" dirty="0">
                <a:solidFill>
                  <a:srgbClr val="002060"/>
                </a:solidFill>
                <a:latin typeface="Nunito Light" charset="0"/>
                <a:hlinkClick r:id="rId5"/>
              </a:rPr>
              <a:t>Adelheid Iken</a:t>
            </a:r>
            <a:r>
              <a:rPr lang="de-DE" altLang="de-DE" sz="600" dirty="0">
                <a:solidFill>
                  <a:srgbClr val="002060"/>
                </a:solidFill>
                <a:latin typeface="Nunito Light" charset="0"/>
              </a:rPr>
              <a:t> (2009)</a:t>
            </a:r>
          </a:p>
        </p:txBody>
      </p:sp>
      <p:sp>
        <p:nvSpPr>
          <p:cNvPr id="25604" name="Titel 2">
            <a:extLst>
              <a:ext uri="{FF2B5EF4-FFF2-40B4-BE49-F238E27FC236}">
                <a16:creationId xmlns:a16="http://schemas.microsoft.com/office/drawing/2014/main" id="{D9A0646F-603A-400A-9EA6-17C5BA05015E}"/>
              </a:ext>
            </a:extLst>
          </p:cNvPr>
          <p:cNvSpPr>
            <a:spLocks noGrp="1"/>
          </p:cNvSpPr>
          <p:nvPr>
            <p:ph type="title"/>
          </p:nvPr>
        </p:nvSpPr>
        <p:spPr>
          <a:xfrm>
            <a:off x="395288" y="258763"/>
            <a:ext cx="5940425" cy="669925"/>
          </a:xfrm>
        </p:spPr>
        <p:txBody>
          <a:bodyPr/>
          <a:lstStyle/>
          <a:p>
            <a:r>
              <a:rPr lang="de-DE" altLang="de-DE" sz="3600">
                <a:latin typeface="Nunito Light" charset="0"/>
              </a:rPr>
              <a:t>LEAD-IN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a:extLst>
              <a:ext uri="{FF2B5EF4-FFF2-40B4-BE49-F238E27FC236}">
                <a16:creationId xmlns:a16="http://schemas.microsoft.com/office/drawing/2014/main" id="{A4B30526-58FD-48E6-A458-6B66C399FEA5}"/>
              </a:ext>
            </a:extLst>
          </p:cNvPr>
          <p:cNvSpPr>
            <a:spLocks noGrp="1"/>
          </p:cNvSpPr>
          <p:nvPr>
            <p:ph type="title"/>
          </p:nvPr>
        </p:nvSpPr>
        <p:spPr>
          <a:xfrm>
            <a:off x="395288" y="258763"/>
            <a:ext cx="5940425" cy="669925"/>
          </a:xfrm>
        </p:spPr>
        <p:txBody>
          <a:bodyPr/>
          <a:lstStyle/>
          <a:p>
            <a:r>
              <a:rPr lang="de-DE" altLang="de-DE" sz="3600">
                <a:latin typeface="Nunito Light" charset="0"/>
              </a:rPr>
              <a:t>LEAD-IN</a:t>
            </a:r>
          </a:p>
        </p:txBody>
      </p:sp>
      <p:pic>
        <p:nvPicPr>
          <p:cNvPr id="26626" name="Picture 2" descr="C:\Users\Janet\Pictures\2011\reisen\israel\Melly\DSCF0497.JPG">
            <a:extLst>
              <a:ext uri="{FF2B5EF4-FFF2-40B4-BE49-F238E27FC236}">
                <a16:creationId xmlns:a16="http://schemas.microsoft.com/office/drawing/2014/main" id="{131ED655-2157-4D1D-B108-49A46BFD01C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28625" y="1668463"/>
            <a:ext cx="5665788" cy="4248150"/>
          </a:xfrm>
          <a:ln w="38100">
            <a:solidFill>
              <a:schemeClr val="accent1"/>
            </a:solidFill>
            <a:miter lim="800000"/>
            <a:headEnd/>
            <a:tailEnd/>
          </a:ln>
        </p:spPr>
      </p:pic>
      <p:sp>
        <p:nvSpPr>
          <p:cNvPr id="26627" name="Textfeld 9">
            <a:extLst>
              <a:ext uri="{FF2B5EF4-FFF2-40B4-BE49-F238E27FC236}">
                <a16:creationId xmlns:a16="http://schemas.microsoft.com/office/drawing/2014/main" id="{96110136-2776-4AF6-8974-2BA59C3A4349}"/>
              </a:ext>
            </a:extLst>
          </p:cNvPr>
          <p:cNvSpPr txBox="1">
            <a:spLocks noChangeArrowheads="1"/>
          </p:cNvSpPr>
          <p:nvPr/>
        </p:nvSpPr>
        <p:spPr bwMode="auto">
          <a:xfrm rot="5400000">
            <a:off x="4286709" y="3465055"/>
            <a:ext cx="391862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600" dirty="0">
                <a:solidFill>
                  <a:srgbClr val="002060"/>
                </a:solidFill>
                <a:latin typeface="Nunito Light" charset="0"/>
                <a:hlinkClick r:id="rId4"/>
              </a:rPr>
              <a:t>CC BY-SA 4.0</a:t>
            </a:r>
            <a:r>
              <a:rPr lang="de-DE" altLang="de-DE" sz="600" dirty="0">
                <a:solidFill>
                  <a:srgbClr val="002060"/>
                </a:solidFill>
                <a:latin typeface="Nunito Light" charset="0"/>
              </a:rPr>
              <a:t>  „Israel</a:t>
            </a:r>
            <a:r>
              <a:rPr lang="de-DE" altLang="en-US" sz="600" dirty="0">
                <a:solidFill>
                  <a:srgbClr val="002060"/>
                </a:solidFill>
                <a:latin typeface="Nunito Light" charset="0"/>
              </a:rPr>
              <a:t>“</a:t>
            </a:r>
            <a:r>
              <a:rPr lang="de-DE" altLang="de-DE" sz="600" dirty="0">
                <a:solidFill>
                  <a:srgbClr val="002060"/>
                </a:solidFill>
                <a:latin typeface="Nunito Light" charset="0"/>
              </a:rPr>
              <a:t> Source: Janet </a:t>
            </a:r>
            <a:r>
              <a:rPr lang="de-DE" altLang="de-DE" sz="600" dirty="0" err="1">
                <a:solidFill>
                  <a:srgbClr val="002060"/>
                </a:solidFill>
                <a:latin typeface="Nunito Light" charset="0"/>
              </a:rPr>
              <a:t>Pawelcyk</a:t>
            </a:r>
            <a:r>
              <a:rPr lang="de-DE" altLang="de-DE" sz="600" dirty="0">
                <a:solidFill>
                  <a:srgbClr val="002060"/>
                </a:solidFill>
                <a:latin typeface="Nunito Light" charset="0"/>
              </a:rPr>
              <a:t> (2014)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el 1">
            <a:extLst>
              <a:ext uri="{FF2B5EF4-FFF2-40B4-BE49-F238E27FC236}">
                <a16:creationId xmlns:a16="http://schemas.microsoft.com/office/drawing/2014/main" id="{5D46611E-74A4-4194-8B02-0DFC81680D89}"/>
              </a:ext>
            </a:extLst>
          </p:cNvPr>
          <p:cNvSpPr>
            <a:spLocks noGrp="1"/>
          </p:cNvSpPr>
          <p:nvPr>
            <p:ph type="title"/>
          </p:nvPr>
        </p:nvSpPr>
        <p:spPr>
          <a:xfrm>
            <a:off x="395288" y="258763"/>
            <a:ext cx="5940425" cy="669925"/>
          </a:xfrm>
        </p:spPr>
        <p:txBody>
          <a:bodyPr/>
          <a:lstStyle/>
          <a:p>
            <a:r>
              <a:rPr lang="de-DE" altLang="de-DE" sz="3600">
                <a:latin typeface="Nunito Light" charset="0"/>
              </a:rPr>
              <a:t>LEAD-IN</a:t>
            </a:r>
          </a:p>
        </p:txBody>
      </p:sp>
      <p:pic>
        <p:nvPicPr>
          <p:cNvPr id="27650" name="Picture 2">
            <a:extLst>
              <a:ext uri="{FF2B5EF4-FFF2-40B4-BE49-F238E27FC236}">
                <a16:creationId xmlns:a16="http://schemas.microsoft.com/office/drawing/2014/main" id="{6FADE0FF-04BB-400E-8B52-27AFC3812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75" y="1639888"/>
            <a:ext cx="5256213" cy="4335462"/>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Textfeld 8">
            <a:extLst>
              <a:ext uri="{FF2B5EF4-FFF2-40B4-BE49-F238E27FC236}">
                <a16:creationId xmlns:a16="http://schemas.microsoft.com/office/drawing/2014/main" id="{46977C81-27A2-4AE0-80A2-880052923F2F}"/>
              </a:ext>
            </a:extLst>
          </p:cNvPr>
          <p:cNvSpPr txBox="1">
            <a:spLocks noChangeArrowheads="1"/>
          </p:cNvSpPr>
          <p:nvPr/>
        </p:nvSpPr>
        <p:spPr bwMode="auto">
          <a:xfrm rot="5400000">
            <a:off x="3908660" y="3373204"/>
            <a:ext cx="3815879"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600" dirty="0">
                <a:solidFill>
                  <a:srgbClr val="002060"/>
                </a:solidFill>
                <a:latin typeface="Nunito Light" charset="0"/>
                <a:hlinkClick r:id="rId4"/>
              </a:rPr>
              <a:t>CC BY-SA 4.0</a:t>
            </a:r>
            <a:r>
              <a:rPr lang="de-DE" altLang="de-DE" sz="600" dirty="0">
                <a:solidFill>
                  <a:srgbClr val="002060"/>
                </a:solidFill>
                <a:latin typeface="Nunito Light" charset="0"/>
              </a:rPr>
              <a:t>  „Porto – Kebab </a:t>
            </a:r>
            <a:r>
              <a:rPr lang="de-DE" altLang="de-DE" sz="600" dirty="0" err="1">
                <a:solidFill>
                  <a:srgbClr val="002060"/>
                </a:solidFill>
                <a:latin typeface="Nunito Light" charset="0"/>
              </a:rPr>
              <a:t>shop</a:t>
            </a:r>
            <a:r>
              <a:rPr lang="de-DE" altLang="en-US" sz="600" dirty="0">
                <a:solidFill>
                  <a:srgbClr val="002060"/>
                </a:solidFill>
                <a:latin typeface="Nunito Light" charset="0"/>
              </a:rPr>
              <a:t>“</a:t>
            </a:r>
            <a:r>
              <a:rPr lang="de-DE" altLang="de-DE" sz="600" dirty="0">
                <a:solidFill>
                  <a:srgbClr val="002060"/>
                </a:solidFill>
                <a:latin typeface="Nunito Light" charset="0"/>
              </a:rPr>
              <a:t> Source: </a:t>
            </a:r>
            <a:r>
              <a:rPr lang="de-DE" altLang="de-DE" sz="600" dirty="0">
                <a:solidFill>
                  <a:srgbClr val="002060"/>
                </a:solidFill>
                <a:latin typeface="Nunito Light" charset="0"/>
                <a:hlinkClick r:id="rId5"/>
              </a:rPr>
              <a:t>Adelheid Iken</a:t>
            </a:r>
            <a:r>
              <a:rPr lang="de-DE" altLang="de-DE" sz="600" dirty="0">
                <a:solidFill>
                  <a:srgbClr val="002060"/>
                </a:solidFill>
                <a:latin typeface="Nunito Light" charset="0"/>
              </a:rPr>
              <a:t> (2015)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1">
            <a:extLst>
              <a:ext uri="{FF2B5EF4-FFF2-40B4-BE49-F238E27FC236}">
                <a16:creationId xmlns:a16="http://schemas.microsoft.com/office/drawing/2014/main" id="{B8A9B8CF-F3ED-4E90-8D80-99E39BC13620}"/>
              </a:ext>
            </a:extLst>
          </p:cNvPr>
          <p:cNvSpPr>
            <a:spLocks noGrp="1"/>
          </p:cNvSpPr>
          <p:nvPr>
            <p:ph type="title"/>
          </p:nvPr>
        </p:nvSpPr>
        <p:spPr>
          <a:xfrm>
            <a:off x="395288" y="258763"/>
            <a:ext cx="5940425" cy="669925"/>
          </a:xfrm>
        </p:spPr>
        <p:txBody>
          <a:bodyPr/>
          <a:lstStyle/>
          <a:p>
            <a:r>
              <a:rPr lang="de-DE" altLang="de-DE" sz="3600">
                <a:latin typeface="Nunito Light" charset="0"/>
              </a:rPr>
              <a:t>LEAD-IN</a:t>
            </a:r>
          </a:p>
        </p:txBody>
      </p:sp>
      <p:pic>
        <p:nvPicPr>
          <p:cNvPr id="28674" name="Picture 2">
            <a:extLst>
              <a:ext uri="{FF2B5EF4-FFF2-40B4-BE49-F238E27FC236}">
                <a16:creationId xmlns:a16="http://schemas.microsoft.com/office/drawing/2014/main" id="{45E5243B-8FEF-426D-BB0B-755B94691DA0}"/>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28625" y="1612900"/>
            <a:ext cx="4570413" cy="4392613"/>
          </a:xfrm>
          <a:noFill/>
          <a:ln w="38100">
            <a:solidFill>
              <a:schemeClr val="accent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Textfeld 7">
            <a:extLst>
              <a:ext uri="{FF2B5EF4-FFF2-40B4-BE49-F238E27FC236}">
                <a16:creationId xmlns:a16="http://schemas.microsoft.com/office/drawing/2014/main" id="{61B0AD2A-18E1-4BF4-8EC9-78AFEEED4D0F}"/>
              </a:ext>
            </a:extLst>
          </p:cNvPr>
          <p:cNvSpPr txBox="1">
            <a:spLocks noChangeArrowheads="1"/>
          </p:cNvSpPr>
          <p:nvPr/>
        </p:nvSpPr>
        <p:spPr bwMode="auto">
          <a:xfrm rot="5400000">
            <a:off x="2869964" y="3721337"/>
            <a:ext cx="455977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600" dirty="0">
                <a:solidFill>
                  <a:srgbClr val="002060"/>
                </a:solidFill>
                <a:latin typeface="Nunito Light" charset="0"/>
                <a:hlinkClick r:id="rId4"/>
              </a:rPr>
              <a:t>CC BY-SA 4.0</a:t>
            </a:r>
            <a:r>
              <a:rPr lang="de-DE" altLang="de-DE" sz="600" dirty="0">
                <a:solidFill>
                  <a:srgbClr val="002060"/>
                </a:solidFill>
                <a:latin typeface="Nunito Light" charset="0"/>
              </a:rPr>
              <a:t>  „Ponte de Lima, Portugal</a:t>
            </a:r>
            <a:r>
              <a:rPr lang="de-DE" altLang="en-US" sz="600" dirty="0">
                <a:solidFill>
                  <a:srgbClr val="002060"/>
                </a:solidFill>
                <a:latin typeface="Nunito Light" charset="0"/>
              </a:rPr>
              <a:t>“</a:t>
            </a:r>
            <a:r>
              <a:rPr lang="de-DE" altLang="de-DE" sz="600" dirty="0">
                <a:solidFill>
                  <a:srgbClr val="002060"/>
                </a:solidFill>
                <a:latin typeface="Nunito Light" charset="0"/>
              </a:rPr>
              <a:t> Source: </a:t>
            </a:r>
            <a:r>
              <a:rPr lang="de-DE" altLang="de-DE" sz="600" dirty="0">
                <a:solidFill>
                  <a:srgbClr val="002060"/>
                </a:solidFill>
                <a:latin typeface="Nunito Light" charset="0"/>
                <a:hlinkClick r:id="rId5"/>
              </a:rPr>
              <a:t>Adelheid Iken</a:t>
            </a:r>
            <a:r>
              <a:rPr lang="de-DE" altLang="de-DE" sz="600" dirty="0">
                <a:solidFill>
                  <a:srgbClr val="002060"/>
                </a:solidFill>
                <a:latin typeface="Nunito Light" charset="0"/>
              </a:rPr>
              <a:t> (2015)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el 1">
            <a:extLst>
              <a:ext uri="{FF2B5EF4-FFF2-40B4-BE49-F238E27FC236}">
                <a16:creationId xmlns:a16="http://schemas.microsoft.com/office/drawing/2014/main" id="{EF3E98DB-F07A-4492-9323-0A280F1AD032}"/>
              </a:ext>
            </a:extLst>
          </p:cNvPr>
          <p:cNvSpPr>
            <a:spLocks noGrp="1"/>
          </p:cNvSpPr>
          <p:nvPr>
            <p:ph type="title"/>
          </p:nvPr>
        </p:nvSpPr>
        <p:spPr>
          <a:xfrm>
            <a:off x="395288" y="258763"/>
            <a:ext cx="7561262" cy="669925"/>
          </a:xfrm>
        </p:spPr>
        <p:txBody>
          <a:bodyPr/>
          <a:lstStyle/>
          <a:p>
            <a:r>
              <a:rPr lang="en-GB" altLang="de-DE" sz="3600">
                <a:latin typeface="Nunito Light" charset="0"/>
              </a:rPr>
              <a:t>CULTURE, A CRITICAL REVIEW</a:t>
            </a:r>
          </a:p>
        </p:txBody>
      </p:sp>
      <p:sp>
        <p:nvSpPr>
          <p:cNvPr id="3" name="Inhaltsplatzhalter 2">
            <a:extLst>
              <a:ext uri="{FF2B5EF4-FFF2-40B4-BE49-F238E27FC236}">
                <a16:creationId xmlns:a16="http://schemas.microsoft.com/office/drawing/2014/main" id="{5E59AA0D-B615-4138-A020-B6DD248FCC8C}"/>
              </a:ext>
            </a:extLst>
          </p:cNvPr>
          <p:cNvSpPr>
            <a:spLocks noGrp="1"/>
          </p:cNvSpPr>
          <p:nvPr>
            <p:ph idx="1"/>
          </p:nvPr>
        </p:nvSpPr>
        <p:spPr>
          <a:xfrm>
            <a:off x="1042988" y="1557338"/>
            <a:ext cx="7850187" cy="4568825"/>
          </a:xfrm>
        </p:spPr>
        <p:txBody>
          <a:bodyPr>
            <a:normAutofit/>
          </a:bodyPr>
          <a:lstStyle/>
          <a:p>
            <a:pPr marL="0" indent="0">
              <a:buFont typeface="Wingdings" panose="05000000000000000000" pitchFamily="2" charset="2"/>
              <a:buNone/>
            </a:pPr>
            <a:r>
              <a:rPr lang="en-GB" altLang="de-DE" sz="2400" dirty="0">
                <a:solidFill>
                  <a:srgbClr val="376092"/>
                </a:solidFill>
                <a:latin typeface="Nunito Light" charset="0"/>
              </a:rPr>
              <a:t>Read the definitions on the worksheet </a:t>
            </a:r>
            <a:r>
              <a:rPr lang="en-GB" altLang="en-US" sz="2400" dirty="0">
                <a:solidFill>
                  <a:srgbClr val="376092"/>
                </a:solidFill>
                <a:latin typeface="Nunito Light" charset="0"/>
              </a:rPr>
              <a:t>“</a:t>
            </a:r>
            <a:r>
              <a:rPr lang="en-GB" altLang="de-DE" sz="2400" dirty="0">
                <a:solidFill>
                  <a:srgbClr val="376092"/>
                </a:solidFill>
                <a:latin typeface="Nunito Light" charset="0"/>
              </a:rPr>
              <a:t>Definitions of culture</a:t>
            </a:r>
            <a:r>
              <a:rPr lang="en-GB" altLang="en-US" sz="2400" dirty="0">
                <a:solidFill>
                  <a:srgbClr val="376092"/>
                </a:solidFill>
                <a:latin typeface="Nunito Light" charset="0"/>
              </a:rPr>
              <a:t>”</a:t>
            </a:r>
            <a:r>
              <a:rPr lang="en-GB" altLang="ja-JP" sz="2400" dirty="0">
                <a:solidFill>
                  <a:srgbClr val="376092"/>
                </a:solidFill>
                <a:latin typeface="Nunito Light" charset="0"/>
              </a:rPr>
              <a:t> and identify what they have in common and where they differ</a:t>
            </a:r>
            <a:endParaRPr lang="en-GB" altLang="de-DE" sz="2400" dirty="0">
              <a:solidFill>
                <a:srgbClr val="376092"/>
              </a:solidFill>
              <a:latin typeface="Nunito Light" charset="0"/>
            </a:endParaRPr>
          </a:p>
        </p:txBody>
      </p:sp>
      <p:sp>
        <p:nvSpPr>
          <p:cNvPr id="5" name="Textplatzhalter 4">
            <a:extLst>
              <a:ext uri="{FF2B5EF4-FFF2-40B4-BE49-F238E27FC236}">
                <a16:creationId xmlns:a16="http://schemas.microsoft.com/office/drawing/2014/main" id="{41875FBE-2380-4D8D-80AF-650621305D12}"/>
              </a:ext>
            </a:extLst>
          </p:cNvPr>
          <p:cNvSpPr>
            <a:spLocks noGrp="1"/>
          </p:cNvSpPr>
          <p:nvPr>
            <p:ph type="body" sz="quarter" idx="13"/>
          </p:nvPr>
        </p:nvSpPr>
        <p:spPr>
          <a:xfrm>
            <a:off x="395288" y="779463"/>
            <a:ext cx="5940425" cy="720725"/>
          </a:xfrm>
        </p:spPr>
        <p:txBody>
          <a:bodyPr rtlCol="0"/>
          <a:lstStyle/>
          <a:p>
            <a:pPr fontAlgn="auto">
              <a:spcAft>
                <a:spcPts val="0"/>
              </a:spcAft>
              <a:defRPr/>
            </a:pPr>
            <a:r>
              <a:rPr lang="en-GB" dirty="0">
                <a:latin typeface="Nunito Light" charset="0"/>
                <a:ea typeface="Nunito Light" charset="0"/>
                <a:cs typeface="Nunito Light" charset="0"/>
              </a:rPr>
              <a:t>Culture, some definitions</a:t>
            </a:r>
          </a:p>
        </p:txBody>
      </p:sp>
      <p:pic>
        <p:nvPicPr>
          <p:cNvPr id="7" name="Bild 3">
            <a:extLst>
              <a:ext uri="{FF2B5EF4-FFF2-40B4-BE49-F238E27FC236}">
                <a16:creationId xmlns:a16="http://schemas.microsoft.com/office/drawing/2014/main" id="{A968AC85-294F-6747-A092-826AE48CB8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5" y="1556792"/>
            <a:ext cx="576000" cy="576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1" name="Titel 1">
            <a:extLst>
              <a:ext uri="{FF2B5EF4-FFF2-40B4-BE49-F238E27FC236}">
                <a16:creationId xmlns:a16="http://schemas.microsoft.com/office/drawing/2014/main" id="{F27C0E85-DB79-438A-913D-4AE3C89C6C48}"/>
              </a:ext>
            </a:extLst>
          </p:cNvPr>
          <p:cNvSpPr>
            <a:spLocks noGrp="1"/>
          </p:cNvSpPr>
          <p:nvPr>
            <p:ph type="title"/>
          </p:nvPr>
        </p:nvSpPr>
        <p:spPr>
          <a:xfrm>
            <a:off x="395288" y="258763"/>
            <a:ext cx="7993062" cy="669925"/>
          </a:xfrm>
        </p:spPr>
        <p:txBody>
          <a:bodyPr/>
          <a:lstStyle/>
          <a:p>
            <a:r>
              <a:rPr lang="en-GB" altLang="de-DE" sz="3600">
                <a:latin typeface="Nunito Light" charset="0"/>
              </a:rPr>
              <a:t>CULTURE, A CRITICAL REVIEW</a:t>
            </a:r>
          </a:p>
        </p:txBody>
      </p:sp>
      <p:graphicFrame>
        <p:nvGraphicFramePr>
          <p:cNvPr id="6" name="Inhaltsplatzhalter 5">
            <a:extLst>
              <a:ext uri="{FF2B5EF4-FFF2-40B4-BE49-F238E27FC236}">
                <a16:creationId xmlns:a16="http://schemas.microsoft.com/office/drawing/2014/main" id="{1524E757-1B26-44AB-8345-C50C5504B0BB}"/>
              </a:ext>
            </a:extLst>
          </p:cNvPr>
          <p:cNvGraphicFramePr>
            <a:graphicFrameLocks noGrp="1"/>
          </p:cNvGraphicFramePr>
          <p:nvPr>
            <p:ph idx="1"/>
            <p:extLst>
              <p:ext uri="{D42A27DB-BD31-4B8C-83A1-F6EECF244321}">
                <p14:modId xmlns:p14="http://schemas.microsoft.com/office/powerpoint/2010/main" val="3613957996"/>
              </p:ext>
            </p:extLst>
          </p:nvPr>
        </p:nvGraphicFramePr>
        <p:xfrm>
          <a:off x="395288" y="1557338"/>
          <a:ext cx="8137152" cy="4529633"/>
        </p:xfrm>
        <a:graphic>
          <a:graphicData uri="http://schemas.openxmlformats.org/drawingml/2006/table">
            <a:tbl>
              <a:tblPr/>
              <a:tblGrid>
                <a:gridCol w="2199911">
                  <a:extLst>
                    <a:ext uri="{9D8B030D-6E8A-4147-A177-3AD203B41FA5}">
                      <a16:colId xmlns:a16="http://schemas.microsoft.com/office/drawing/2014/main" val="3385024584"/>
                    </a:ext>
                  </a:extLst>
                </a:gridCol>
                <a:gridCol w="1612953">
                  <a:extLst>
                    <a:ext uri="{9D8B030D-6E8A-4147-A177-3AD203B41FA5}">
                      <a16:colId xmlns:a16="http://schemas.microsoft.com/office/drawing/2014/main" val="3869464025"/>
                    </a:ext>
                  </a:extLst>
                </a:gridCol>
                <a:gridCol w="2272297">
                  <a:extLst>
                    <a:ext uri="{9D8B030D-6E8A-4147-A177-3AD203B41FA5}">
                      <a16:colId xmlns:a16="http://schemas.microsoft.com/office/drawing/2014/main" val="2030161208"/>
                    </a:ext>
                  </a:extLst>
                </a:gridCol>
                <a:gridCol w="2051991">
                  <a:extLst>
                    <a:ext uri="{9D8B030D-6E8A-4147-A177-3AD203B41FA5}">
                      <a16:colId xmlns:a16="http://schemas.microsoft.com/office/drawing/2014/main" val="2319129665"/>
                    </a:ext>
                  </a:extLst>
                </a:gridCol>
              </a:tblGrid>
              <a:tr h="824705">
                <a:tc>
                  <a:txBody>
                    <a:bodyPr/>
                    <a:lstStyle>
                      <a:lvl1pPr>
                        <a:spcBef>
                          <a:spcPct val="20000"/>
                        </a:spcBef>
                        <a:buFont typeface="Wingdings" panose="05000000000000000000" pitchFamily="2" charset="2"/>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chemeClr val="bg1"/>
                          </a:solidFill>
                          <a:effectLst/>
                          <a:latin typeface="Nunito Light" charset="0"/>
                          <a:ea typeface="MS PGothic" panose="020B0600070205080204" pitchFamily="34" charset="-128"/>
                        </a:rPr>
                        <a:t>E. B. Tylor</a:t>
                      </a:r>
                    </a:p>
                  </a:txBody>
                  <a:tcPr marL="68580" marR="68580" marT="0" marB="0"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28575" cap="flat" cmpd="sng" algn="ctr">
                      <a:solidFill>
                        <a:srgbClr val="17375E"/>
                      </a:solidFill>
                      <a:prstDash val="solid"/>
                      <a:round/>
                      <a:headEnd type="none" w="med" len="med"/>
                      <a:tailEnd type="none" w="med" len="med"/>
                    </a:lnB>
                    <a:lnTlToBr>
                      <a:noFill/>
                    </a:lnTlToBr>
                    <a:lnBlToTr>
                      <a:noFill/>
                    </a:lnBlToTr>
                    <a:solidFill>
                      <a:srgbClr val="376092"/>
                    </a:solidFill>
                  </a:tcPr>
                </a:tc>
                <a:tc>
                  <a:txBody>
                    <a:bodyPr/>
                    <a:lstStyle>
                      <a:lvl1pPr>
                        <a:spcBef>
                          <a:spcPct val="20000"/>
                        </a:spcBef>
                        <a:buFont typeface="Wingdings" panose="05000000000000000000" pitchFamily="2" charset="2"/>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chemeClr val="bg1"/>
                          </a:solidFill>
                          <a:effectLst/>
                          <a:latin typeface="Nunito Light" charset="0"/>
                          <a:ea typeface="MS PGothic" panose="020B0600070205080204" pitchFamily="34" charset="-128"/>
                        </a:rPr>
                        <a:t>W. H. Goodenough </a:t>
                      </a:r>
                    </a:p>
                  </a:txBody>
                  <a:tcPr marL="68580" marR="68580" marT="0" marB="0"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28575" cap="flat" cmpd="sng" algn="ctr">
                      <a:solidFill>
                        <a:srgbClr val="17375E"/>
                      </a:solidFill>
                      <a:prstDash val="solid"/>
                      <a:round/>
                      <a:headEnd type="none" w="med" len="med"/>
                      <a:tailEnd type="none" w="med" len="med"/>
                    </a:lnB>
                    <a:lnTlToBr>
                      <a:noFill/>
                    </a:lnTlToBr>
                    <a:lnBlToTr>
                      <a:noFill/>
                    </a:lnBlToTr>
                    <a:solidFill>
                      <a:srgbClr val="376092"/>
                    </a:solidFill>
                  </a:tcPr>
                </a:tc>
                <a:tc>
                  <a:txBody>
                    <a:bodyPr/>
                    <a:lstStyle>
                      <a:lvl1pPr>
                        <a:spcBef>
                          <a:spcPct val="20000"/>
                        </a:spcBef>
                        <a:buFont typeface="Wingdings" panose="05000000000000000000" pitchFamily="2" charset="2"/>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chemeClr val="bg1"/>
                          </a:solidFill>
                          <a:effectLst/>
                          <a:latin typeface="Nunito Light" charset="0"/>
                          <a:ea typeface="MS PGothic" panose="020B0600070205080204" pitchFamily="34" charset="-128"/>
                        </a:rPr>
                        <a:t>Peoples &amp; Bailey </a:t>
                      </a:r>
                    </a:p>
                  </a:txBody>
                  <a:tcPr marL="68580" marR="68580" marT="0" marB="0"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28575" cap="flat" cmpd="sng" algn="ctr">
                      <a:solidFill>
                        <a:srgbClr val="17375E"/>
                      </a:solidFill>
                      <a:prstDash val="solid"/>
                      <a:round/>
                      <a:headEnd type="none" w="med" len="med"/>
                      <a:tailEnd type="none" w="med" len="med"/>
                    </a:lnB>
                    <a:lnTlToBr>
                      <a:noFill/>
                    </a:lnTlToBr>
                    <a:lnBlToTr>
                      <a:noFill/>
                    </a:lnBlToTr>
                    <a:solidFill>
                      <a:srgbClr val="376092"/>
                    </a:solidFill>
                  </a:tcPr>
                </a:tc>
                <a:tc>
                  <a:txBody>
                    <a:bodyPr/>
                    <a:lstStyle>
                      <a:lvl1pPr>
                        <a:spcBef>
                          <a:spcPct val="20000"/>
                        </a:spcBef>
                        <a:buFont typeface="Wingdings" panose="05000000000000000000" pitchFamily="2" charset="2"/>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chemeClr val="bg1"/>
                          </a:solidFill>
                          <a:effectLst/>
                          <a:latin typeface="Nunito Light" charset="0"/>
                          <a:ea typeface="MS PGothic" panose="020B0600070205080204" pitchFamily="34" charset="-128"/>
                        </a:rPr>
                        <a:t>Bedeutung, deutsch</a:t>
                      </a:r>
                    </a:p>
                  </a:txBody>
                  <a:tcPr marL="68580" marR="68580" marT="0" marB="0"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28575" cap="flat" cmpd="sng" algn="ctr">
                      <a:solidFill>
                        <a:srgbClr val="17375E"/>
                      </a:solidFill>
                      <a:prstDash val="solid"/>
                      <a:round/>
                      <a:headEnd type="none" w="med" len="med"/>
                      <a:tailEnd type="none" w="med" len="med"/>
                    </a:lnB>
                    <a:lnTlToBr>
                      <a:noFill/>
                    </a:lnTlToBr>
                    <a:lnBlToTr>
                      <a:noFill/>
                    </a:lnBlToTr>
                    <a:solidFill>
                      <a:srgbClr val="376092"/>
                    </a:solidFill>
                  </a:tcPr>
                </a:tc>
                <a:extLst>
                  <a:ext uri="{0D108BD9-81ED-4DB2-BD59-A6C34878D82A}">
                    <a16:rowId xmlns:a16="http://schemas.microsoft.com/office/drawing/2014/main" val="2981641059"/>
                  </a:ext>
                </a:extLst>
              </a:tr>
              <a:tr h="413109">
                <a:tc>
                  <a:txBody>
                    <a:bodyPr/>
                    <a:lstStyle>
                      <a:lvl1pPr>
                        <a:spcBef>
                          <a:spcPct val="20000"/>
                        </a:spcBef>
                        <a:buFont typeface="Wingdings" panose="05000000000000000000" pitchFamily="2" charset="2"/>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chemeClr val="bg1"/>
                          </a:solidFill>
                          <a:effectLst/>
                          <a:latin typeface="Nunito Light" charset="0"/>
                          <a:ea typeface="MS PGothic" panose="020B0600070205080204" pitchFamily="34" charset="-128"/>
                        </a:rPr>
                        <a:t>knowledge</a:t>
                      </a:r>
                    </a:p>
                  </a:txBody>
                  <a:tcPr marL="68580" marR="68580" marT="0" marB="0"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28575"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Wingdings" panose="05000000000000000000" pitchFamily="2" charset="2"/>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chemeClr val="bg1"/>
                          </a:solidFill>
                          <a:effectLst/>
                          <a:latin typeface="Nunito Light" charset="0"/>
                          <a:ea typeface="MS PGothic" panose="020B0600070205080204" pitchFamily="34" charset="-128"/>
                        </a:rPr>
                        <a:t>knowledge</a:t>
                      </a:r>
                    </a:p>
                  </a:txBody>
                  <a:tcPr marL="68580" marR="68580" marT="0" marB="0"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28575"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Wingdings" panose="05000000000000000000" pitchFamily="2" charset="2"/>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chemeClr val="bg1"/>
                          </a:solidFill>
                          <a:effectLst/>
                          <a:latin typeface="Nunito Light" charset="0"/>
                          <a:ea typeface="MS PGothic" panose="020B0600070205080204" pitchFamily="34" charset="-128"/>
                        </a:rPr>
                        <a:t>knowledge</a:t>
                      </a:r>
                    </a:p>
                  </a:txBody>
                  <a:tcPr marL="68580" marR="68580" marT="0" marB="0"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28575"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Wingdings" panose="05000000000000000000" pitchFamily="2" charset="2"/>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chemeClr val="bg1"/>
                          </a:solidFill>
                          <a:effectLst/>
                          <a:latin typeface="Nunito Light" charset="0"/>
                          <a:ea typeface="MS PGothic" panose="020B0600070205080204" pitchFamily="34" charset="-128"/>
                        </a:rPr>
                        <a:t>Wissen</a:t>
                      </a:r>
                    </a:p>
                  </a:txBody>
                  <a:tcPr marL="68580" marR="68580" marT="0" marB="0"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28575"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230706138"/>
                  </a:ext>
                </a:extLst>
              </a:tr>
              <a:tr h="824705">
                <a:tc>
                  <a:txBody>
                    <a:bodyPr/>
                    <a:lstStyle>
                      <a:lvl1pPr>
                        <a:spcBef>
                          <a:spcPct val="20000"/>
                        </a:spcBef>
                        <a:buFont typeface="Wingdings" panose="05000000000000000000" pitchFamily="2" charset="2"/>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chemeClr val="bg1"/>
                          </a:solidFill>
                          <a:effectLst/>
                          <a:latin typeface="Nunito Light" charset="0"/>
                          <a:ea typeface="MS PGothic" panose="020B0600070205080204" pitchFamily="34" charset="-128"/>
                        </a:rPr>
                        <a:t>members of society</a:t>
                      </a:r>
                    </a:p>
                  </a:txBody>
                  <a:tcPr marL="68580" marR="68580" marT="0" marB="0"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Wingdings" panose="05000000000000000000" pitchFamily="2" charset="2"/>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chemeClr val="bg1"/>
                          </a:solidFill>
                          <a:effectLst/>
                          <a:latin typeface="Nunito Light" charset="0"/>
                          <a:ea typeface="MS PGothic" panose="020B0600070205080204" pitchFamily="34" charset="-128"/>
                        </a:rPr>
                        <a:t>members </a:t>
                      </a:r>
                    </a:p>
                  </a:txBody>
                  <a:tcPr marL="68580" marR="68580" marT="0" marB="0"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Wingdings" panose="05000000000000000000" pitchFamily="2" charset="2"/>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chemeClr val="bg1"/>
                          </a:solidFill>
                          <a:effectLst/>
                          <a:latin typeface="Nunito Light" charset="0"/>
                          <a:ea typeface="MS PGothic" panose="020B0600070205080204" pitchFamily="34" charset="-128"/>
                        </a:rPr>
                        <a:t>group of people</a:t>
                      </a:r>
                    </a:p>
                  </a:txBody>
                  <a:tcPr marL="68580" marR="68580" marT="0" marB="0"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Wingdings" panose="05000000000000000000" pitchFamily="2" charset="2"/>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chemeClr val="bg1"/>
                          </a:solidFill>
                          <a:effectLst/>
                          <a:latin typeface="Nunito Light" charset="0"/>
                          <a:ea typeface="MS PGothic" panose="020B0600070205080204" pitchFamily="34" charset="-128"/>
                        </a:rPr>
                        <a:t>Gemeinschaft von Menschen</a:t>
                      </a:r>
                    </a:p>
                  </a:txBody>
                  <a:tcPr marL="68580" marR="68580" marT="0" marB="0"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062551799"/>
                  </a:ext>
                </a:extLst>
              </a:tr>
              <a:tr h="476665">
                <a:tc>
                  <a:txBody>
                    <a:bodyPr/>
                    <a:lstStyle>
                      <a:lvl1pPr>
                        <a:spcBef>
                          <a:spcPct val="20000"/>
                        </a:spcBef>
                        <a:buFont typeface="Wingdings" panose="05000000000000000000" pitchFamily="2" charset="2"/>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chemeClr val="bg1"/>
                          </a:solidFill>
                          <a:effectLst/>
                          <a:latin typeface="Nunito Light" charset="0"/>
                          <a:ea typeface="MS PGothic" panose="020B0600070205080204" pitchFamily="34" charset="-128"/>
                        </a:rPr>
                        <a:t> -</a:t>
                      </a:r>
                    </a:p>
                  </a:txBody>
                  <a:tcPr marL="68580" marR="68580" marT="0" marB="0"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Wingdings" panose="05000000000000000000" pitchFamily="2" charset="2"/>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chemeClr val="bg1"/>
                          </a:solidFill>
                          <a:effectLst/>
                          <a:latin typeface="Nunito Light" charset="0"/>
                          <a:ea typeface="MS PGothic" panose="020B0600070205080204" pitchFamily="34" charset="-128"/>
                        </a:rPr>
                        <a:t>acceptable to</a:t>
                      </a:r>
                    </a:p>
                  </a:txBody>
                  <a:tcPr marL="68580" marR="68580" marT="0" marB="0"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Wingdings" panose="05000000000000000000" pitchFamily="2" charset="2"/>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chemeClr val="bg1"/>
                          </a:solidFill>
                          <a:effectLst/>
                          <a:latin typeface="Nunito Light" charset="0"/>
                          <a:ea typeface="MS PGothic" panose="020B0600070205080204" pitchFamily="34" charset="-128"/>
                        </a:rPr>
                        <a:t>shared</a:t>
                      </a:r>
                    </a:p>
                  </a:txBody>
                  <a:tcPr marL="68580" marR="68580" marT="0" marB="0"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Wingdings" panose="05000000000000000000" pitchFamily="2" charset="2"/>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chemeClr val="bg1"/>
                          </a:solidFill>
                          <a:effectLst/>
                          <a:latin typeface="Nunito Light" charset="0"/>
                          <a:ea typeface="MS PGothic" panose="020B0600070205080204" pitchFamily="34" charset="-128"/>
                        </a:rPr>
                        <a:t>Übereinstimmung</a:t>
                      </a:r>
                    </a:p>
                  </a:txBody>
                  <a:tcPr marL="68580" marR="68580" marT="0" marB="0"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858160055"/>
                  </a:ext>
                </a:extLst>
              </a:tr>
              <a:tr h="413109">
                <a:tc>
                  <a:txBody>
                    <a:bodyPr/>
                    <a:lstStyle>
                      <a:lvl1pPr>
                        <a:spcBef>
                          <a:spcPct val="20000"/>
                        </a:spcBef>
                        <a:buFont typeface="Wingdings" panose="05000000000000000000" pitchFamily="2" charset="2"/>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chemeClr val="bg1"/>
                          </a:solidFill>
                          <a:effectLst/>
                          <a:latin typeface="Nunito Light" charset="0"/>
                          <a:ea typeface="MS PGothic" panose="020B0600070205080204" pitchFamily="34" charset="-128"/>
                        </a:rPr>
                        <a:t>acquired </a:t>
                      </a:r>
                    </a:p>
                  </a:txBody>
                  <a:tcPr marL="68580" marR="68580" marT="0" marB="0"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Wingdings" panose="05000000000000000000" pitchFamily="2" charset="2"/>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chemeClr val="bg1"/>
                          </a:solidFill>
                          <a:effectLst/>
                          <a:latin typeface="Nunito Light" charset="0"/>
                          <a:ea typeface="MS PGothic" panose="020B0600070205080204" pitchFamily="34" charset="-128"/>
                        </a:rPr>
                        <a:t>learning</a:t>
                      </a:r>
                    </a:p>
                  </a:txBody>
                  <a:tcPr marL="68580" marR="68580" marT="0" marB="0"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Wingdings" panose="05000000000000000000" pitchFamily="2" charset="2"/>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chemeClr val="bg1"/>
                          </a:solidFill>
                          <a:effectLst/>
                          <a:latin typeface="Nunito Light" charset="0"/>
                          <a:ea typeface="MS PGothic" panose="020B0600070205080204" pitchFamily="34" charset="-128"/>
                        </a:rPr>
                        <a:t>socially learned</a:t>
                      </a:r>
                    </a:p>
                  </a:txBody>
                  <a:tcPr marL="68580" marR="68580" marT="0" marB="0"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Wingdings" panose="05000000000000000000" pitchFamily="2" charset="2"/>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chemeClr val="bg1"/>
                          </a:solidFill>
                          <a:effectLst/>
                          <a:latin typeface="Nunito Light" charset="0"/>
                          <a:ea typeface="MS PGothic" panose="020B0600070205080204" pitchFamily="34" charset="-128"/>
                        </a:rPr>
                        <a:t>erlernt</a:t>
                      </a:r>
                    </a:p>
                  </a:txBody>
                  <a:tcPr marL="68580" marR="68580" marT="0" marB="0"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716228993"/>
                  </a:ext>
                </a:extLst>
              </a:tr>
              <a:tr h="784453">
                <a:tc>
                  <a:txBody>
                    <a:bodyPr/>
                    <a:lstStyle>
                      <a:lvl1pPr>
                        <a:spcBef>
                          <a:spcPct val="20000"/>
                        </a:spcBef>
                        <a:buFont typeface="Wingdings" panose="05000000000000000000" pitchFamily="2" charset="2"/>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chemeClr val="bg1"/>
                          </a:solidFill>
                          <a:effectLst/>
                          <a:latin typeface="Nunito Light" charset="0"/>
                          <a:ea typeface="MS PGothic" panose="020B0600070205080204" pitchFamily="34" charset="-128"/>
                        </a:rPr>
                        <a:t>belief</a:t>
                      </a:r>
                    </a:p>
                  </a:txBody>
                  <a:tcPr marL="68580" marR="68580" marT="0" marB="0"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Wingdings" panose="05000000000000000000" pitchFamily="2" charset="2"/>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chemeClr val="bg1"/>
                          </a:solidFill>
                          <a:effectLst/>
                          <a:latin typeface="Nunito Light" charset="0"/>
                          <a:ea typeface="MS PGothic" panose="020B0600070205080204" pitchFamily="34" charset="-128"/>
                        </a:rPr>
                        <a:t>believe</a:t>
                      </a:r>
                    </a:p>
                  </a:txBody>
                  <a:tcPr marL="68580" marR="68580" marT="0" marB="0"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Wingdings" panose="05000000000000000000" pitchFamily="2" charset="2"/>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chemeClr val="bg1"/>
                          </a:solidFill>
                          <a:effectLst/>
                          <a:latin typeface="Nunito Light" charset="0"/>
                          <a:ea typeface="MS PGothic" panose="020B0600070205080204" pitchFamily="34" charset="-128"/>
                        </a:rPr>
                        <a:t> -</a:t>
                      </a:r>
                    </a:p>
                  </a:txBody>
                  <a:tcPr marL="68580" marR="68580" marT="0" marB="0"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Wingdings" panose="05000000000000000000" pitchFamily="2" charset="2"/>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chemeClr val="bg1"/>
                          </a:solidFill>
                          <a:effectLst/>
                          <a:latin typeface="Nunito Light" charset="0"/>
                          <a:ea typeface="MS PGothic" panose="020B0600070205080204" pitchFamily="34" charset="-128"/>
                        </a:rPr>
                        <a:t>Überzeugungen/</a:t>
                      </a:r>
                    </a:p>
                    <a:p>
                      <a:pPr marL="0" marR="0" lvl="0" indent="0" algn="just"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chemeClr val="bg1"/>
                          </a:solidFill>
                          <a:effectLst/>
                          <a:latin typeface="Nunito Light" charset="0"/>
                          <a:ea typeface="MS PGothic" panose="020B0600070205080204" pitchFamily="34" charset="-128"/>
                        </a:rPr>
                        <a:t>Anschauungen</a:t>
                      </a:r>
                    </a:p>
                  </a:txBody>
                  <a:tcPr marL="68580" marR="68580" marT="0" marB="0"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4184198418"/>
                  </a:ext>
                </a:extLst>
              </a:tr>
              <a:tr h="784453">
                <a:tc>
                  <a:txBody>
                    <a:bodyPr/>
                    <a:lstStyle>
                      <a:lvl1pPr>
                        <a:spcBef>
                          <a:spcPct val="20000"/>
                        </a:spcBef>
                        <a:buFont typeface="Wingdings" panose="05000000000000000000" pitchFamily="2" charset="2"/>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chemeClr val="bg1"/>
                          </a:solidFill>
                          <a:effectLst/>
                          <a:latin typeface="Nunito Light" charset="0"/>
                          <a:ea typeface="MS PGothic" panose="020B0600070205080204" pitchFamily="34" charset="-128"/>
                        </a:rPr>
                        <a:t>habits, custom</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de-DE" altLang="de-DE" sz="1800" b="0" i="0" u="none" strike="noStrike" cap="none" normalizeH="0" baseline="0">
                        <a:ln>
                          <a:noFill/>
                        </a:ln>
                        <a:solidFill>
                          <a:schemeClr val="bg1"/>
                        </a:solidFill>
                        <a:effectLst/>
                        <a:latin typeface="Nunito Light" charset="0"/>
                        <a:ea typeface="MS PGothic" panose="020B0600070205080204" pitchFamily="34" charset="-128"/>
                      </a:endParaRPr>
                    </a:p>
                  </a:txBody>
                  <a:tcPr marL="68580" marR="68580" marT="0" marB="0"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Wingdings" panose="05000000000000000000" pitchFamily="2" charset="2"/>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chemeClr val="bg1"/>
                          </a:solidFill>
                          <a:effectLst/>
                          <a:latin typeface="Nunito Light" charset="0"/>
                          <a:ea typeface="MS PGothic" panose="020B0600070205080204" pitchFamily="34" charset="-128"/>
                        </a:rPr>
                        <a:t>operate</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de-DE" altLang="de-DE" sz="1800" b="0" i="0" u="none" strike="noStrike" cap="none" normalizeH="0" baseline="0">
                        <a:ln>
                          <a:noFill/>
                        </a:ln>
                        <a:solidFill>
                          <a:schemeClr val="bg1"/>
                        </a:solidFill>
                        <a:effectLst/>
                        <a:latin typeface="Nunito Light" charset="0"/>
                        <a:ea typeface="MS PGothic" panose="020B0600070205080204" pitchFamily="34" charset="-128"/>
                      </a:endParaRPr>
                    </a:p>
                  </a:txBody>
                  <a:tcPr marL="68580" marR="68580" marT="0" marB="0"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Wingdings" panose="05000000000000000000" pitchFamily="2" charset="2"/>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chemeClr val="bg1"/>
                          </a:solidFill>
                          <a:effectLst/>
                          <a:latin typeface="Nunito Light" charset="0"/>
                          <a:ea typeface="MS PGothic" panose="020B0600070205080204" pitchFamily="34" charset="-128"/>
                        </a:rPr>
                        <a:t>patterns of behavior</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de-DE" altLang="de-DE" sz="1800" b="0" i="0" u="none" strike="noStrike" cap="none" normalizeH="0" baseline="0">
                        <a:ln>
                          <a:noFill/>
                        </a:ln>
                        <a:solidFill>
                          <a:schemeClr val="bg1"/>
                        </a:solidFill>
                        <a:effectLst/>
                        <a:latin typeface="Nunito Light" charset="0"/>
                        <a:ea typeface="MS PGothic" panose="020B0600070205080204" pitchFamily="34" charset="-128"/>
                      </a:endParaRPr>
                    </a:p>
                  </a:txBody>
                  <a:tcPr marL="68580" marR="68580" marT="0" marB="0"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Wingdings" panose="05000000000000000000" pitchFamily="2" charset="2"/>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Wingdings" panose="05000000000000000000" pitchFamily="2" charset="2"/>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dirty="0">
                          <a:ln>
                            <a:noFill/>
                          </a:ln>
                          <a:solidFill>
                            <a:schemeClr val="bg1"/>
                          </a:solidFill>
                          <a:effectLst/>
                          <a:latin typeface="Nunito Light" charset="0"/>
                          <a:ea typeface="MS PGothic" panose="020B0600070205080204" pitchFamily="34" charset="-128"/>
                        </a:rPr>
                        <a:t>Verhalten</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de-DE" altLang="de-DE" sz="1800" b="0" i="0" u="none" strike="noStrike" cap="none" normalizeH="0" baseline="0" dirty="0">
                        <a:ln>
                          <a:noFill/>
                        </a:ln>
                        <a:solidFill>
                          <a:schemeClr val="bg1"/>
                        </a:solidFill>
                        <a:effectLst/>
                        <a:latin typeface="Nunito Light" charset="0"/>
                        <a:ea typeface="MS PGothic" panose="020B0600070205080204" pitchFamily="34" charset="-128"/>
                      </a:endParaRPr>
                    </a:p>
                  </a:txBody>
                  <a:tcPr marL="68580" marR="68580" marT="0" marB="0" horzOverflow="overflow">
                    <a:lnL w="12700" cap="flat" cmpd="sng" algn="ctr">
                      <a:solidFill>
                        <a:srgbClr val="17375E"/>
                      </a:solidFill>
                      <a:prstDash val="solid"/>
                      <a:round/>
                      <a:headEnd type="none" w="med" len="med"/>
                      <a:tailEnd type="none" w="med" len="med"/>
                    </a:lnL>
                    <a:lnR w="12700" cap="flat" cmpd="sng" algn="ctr">
                      <a:solidFill>
                        <a:srgbClr val="17375E"/>
                      </a:solidFill>
                      <a:prstDash val="solid"/>
                      <a:round/>
                      <a:headEnd type="none" w="med" len="med"/>
                      <a:tailEnd type="none" w="med" len="med"/>
                    </a:lnR>
                    <a:lnT w="12700" cap="flat" cmpd="sng" algn="ctr">
                      <a:solidFill>
                        <a:srgbClr val="17375E"/>
                      </a:solidFill>
                      <a:prstDash val="solid"/>
                      <a:round/>
                      <a:headEnd type="none" w="med" len="med"/>
                      <a:tailEnd type="none" w="med" len="med"/>
                    </a:lnT>
                    <a:lnB w="12700" cap="flat" cmpd="sng" algn="ctr">
                      <a:solidFill>
                        <a:srgbClr val="17375E"/>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346078627"/>
                  </a:ext>
                </a:extLst>
              </a:tr>
            </a:tbl>
          </a:graphicData>
        </a:graphic>
      </p:graphicFrame>
      <p:sp>
        <p:nvSpPr>
          <p:cNvPr id="5" name="Textplatzhalter 4">
            <a:extLst>
              <a:ext uri="{FF2B5EF4-FFF2-40B4-BE49-F238E27FC236}">
                <a16:creationId xmlns:a16="http://schemas.microsoft.com/office/drawing/2014/main" id="{7F7FBA2F-2568-4A48-9155-BC9310EAFA08}"/>
              </a:ext>
            </a:extLst>
          </p:cNvPr>
          <p:cNvSpPr>
            <a:spLocks noGrp="1"/>
          </p:cNvSpPr>
          <p:nvPr>
            <p:ph type="body" sz="quarter" idx="13"/>
          </p:nvPr>
        </p:nvSpPr>
        <p:spPr>
          <a:xfrm>
            <a:off x="395288" y="779463"/>
            <a:ext cx="5940425" cy="720725"/>
          </a:xfrm>
        </p:spPr>
        <p:txBody>
          <a:bodyPr rtlCol="0"/>
          <a:lstStyle/>
          <a:p>
            <a:pPr fontAlgn="auto">
              <a:spcAft>
                <a:spcPts val="0"/>
              </a:spcAft>
              <a:defRPr/>
            </a:pPr>
            <a:r>
              <a:rPr lang="en-GB" dirty="0">
                <a:latin typeface="Nunito Light" charset="0"/>
                <a:ea typeface="Nunito Light" charset="0"/>
                <a:cs typeface="Nunito Light" charset="0"/>
              </a:rPr>
              <a:t>Culture, some definitions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a:extLst>
              <a:ext uri="{FF2B5EF4-FFF2-40B4-BE49-F238E27FC236}">
                <a16:creationId xmlns:a16="http://schemas.microsoft.com/office/drawing/2014/main" id="{8856E228-FBDA-4A76-9882-283FF1ADB318}"/>
              </a:ext>
            </a:extLst>
          </p:cNvPr>
          <p:cNvSpPr>
            <a:spLocks noGrp="1"/>
          </p:cNvSpPr>
          <p:nvPr>
            <p:ph type="title"/>
          </p:nvPr>
        </p:nvSpPr>
        <p:spPr>
          <a:xfrm>
            <a:off x="395288" y="258763"/>
            <a:ext cx="7777162" cy="669925"/>
          </a:xfrm>
        </p:spPr>
        <p:txBody>
          <a:bodyPr/>
          <a:lstStyle/>
          <a:p>
            <a:r>
              <a:rPr lang="en-GB" altLang="de-DE" sz="3600">
                <a:latin typeface="Nunito Light" charset="0"/>
              </a:rPr>
              <a:t>INTRODUCTION TO EDUBOX 01</a:t>
            </a:r>
          </a:p>
        </p:txBody>
      </p:sp>
      <p:sp>
        <p:nvSpPr>
          <p:cNvPr id="3" name="Inhaltsplatzhalter 2">
            <a:extLst>
              <a:ext uri="{FF2B5EF4-FFF2-40B4-BE49-F238E27FC236}">
                <a16:creationId xmlns:a16="http://schemas.microsoft.com/office/drawing/2014/main" id="{D1944ACE-9317-47BE-9B65-BDD6A98C6562}"/>
              </a:ext>
            </a:extLst>
          </p:cNvPr>
          <p:cNvSpPr>
            <a:spLocks noGrp="1"/>
          </p:cNvSpPr>
          <p:nvPr>
            <p:ph idx="1"/>
          </p:nvPr>
        </p:nvSpPr>
        <p:spPr>
          <a:xfrm>
            <a:off x="323850" y="1557338"/>
            <a:ext cx="8352606" cy="4568825"/>
          </a:xfrm>
        </p:spPr>
        <p:txBody>
          <a:bodyPr>
            <a:noAutofit/>
          </a:bodyPr>
          <a:lstStyle/>
          <a:p>
            <a:pPr marL="0" indent="0">
              <a:buFont typeface="Wingdings" panose="05000000000000000000" pitchFamily="2" charset="2"/>
              <a:buNone/>
            </a:pPr>
            <a:r>
              <a:rPr lang="en-GB" altLang="de-DE" sz="2000" dirty="0">
                <a:solidFill>
                  <a:srgbClr val="376092"/>
                </a:solidFill>
                <a:latin typeface="Nunito Light" charset="0"/>
              </a:rPr>
              <a:t>The socio-cultural and economic features of globalisation have a strong influence on the practices of modern organisation and thus business communication and management. </a:t>
            </a:r>
          </a:p>
          <a:p>
            <a:pPr marL="0" indent="0">
              <a:buFont typeface="Wingdings" panose="05000000000000000000" pitchFamily="2" charset="2"/>
              <a:buNone/>
            </a:pPr>
            <a:r>
              <a:rPr lang="en-GB" altLang="de-DE" sz="2000" dirty="0">
                <a:solidFill>
                  <a:srgbClr val="376092"/>
                </a:solidFill>
                <a:latin typeface="Nunito Light" charset="0"/>
              </a:rPr>
              <a:t>More than ever before, managers and co-workers are networking and communicating at the intersection of diverse cultures. And yet, at the same time, cultures are undergoing rapid change, catalysed by new forms and means of communication.</a:t>
            </a:r>
          </a:p>
          <a:p>
            <a:pPr marL="0" indent="0">
              <a:buFont typeface="Wingdings" panose="05000000000000000000" pitchFamily="2" charset="2"/>
              <a:buNone/>
            </a:pPr>
            <a:r>
              <a:rPr lang="en-GB" altLang="de-DE" sz="2000" dirty="0">
                <a:solidFill>
                  <a:srgbClr val="376092"/>
                </a:solidFill>
                <a:latin typeface="Nunito Light" charset="0"/>
              </a:rPr>
              <a:t>These rapid changes have required us to review our understanding of culture as well as the tools we use to develop a common basis of understanding. Through these new tools and ways of viewing culture, we open up the possibility of not only solving issues that may arise from cross-cultural encounters but of actively developing synergies that can emerge from such interactions.</a:t>
            </a:r>
            <a:r>
              <a:rPr lang="en-GB" sz="2000" dirty="0"/>
              <a:t> </a:t>
            </a:r>
          </a:p>
          <a:p>
            <a:pPr marL="0" indent="0">
              <a:buFont typeface="Wingdings" panose="05000000000000000000" pitchFamily="2" charset="2"/>
              <a:buNone/>
            </a:pPr>
            <a:r>
              <a:rPr lang="en-GB" altLang="de-DE" sz="2000" dirty="0">
                <a:solidFill>
                  <a:srgbClr val="376092"/>
                </a:solidFill>
                <a:latin typeface="Nunito Light" charset="0"/>
              </a:rPr>
              <a:t>And that is precisely the objective of this </a:t>
            </a:r>
            <a:r>
              <a:rPr lang="en-GB" altLang="de-DE" sz="2000" dirty="0" err="1">
                <a:solidFill>
                  <a:srgbClr val="376092"/>
                </a:solidFill>
                <a:latin typeface="Nunito Light" charset="0"/>
              </a:rPr>
              <a:t>EduBox</a:t>
            </a:r>
            <a:r>
              <a:rPr lang="en-GB" altLang="de-DE" sz="2000" dirty="0">
                <a:solidFill>
                  <a:srgbClr val="376092"/>
                </a:solidFill>
                <a:latin typeface="Nunito Light" charset="0"/>
              </a:rPr>
              <a:t>.</a:t>
            </a:r>
          </a:p>
          <a:p>
            <a:pPr marL="0" indent="0">
              <a:buFont typeface="Wingdings" panose="05000000000000000000" pitchFamily="2" charset="2"/>
              <a:buNone/>
            </a:pPr>
            <a:endParaRPr lang="en-GB" altLang="de-DE" sz="2000" dirty="0">
              <a:solidFill>
                <a:srgbClr val="376092"/>
              </a:solidFill>
              <a:latin typeface="Nunito Light"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el 1">
            <a:extLst>
              <a:ext uri="{FF2B5EF4-FFF2-40B4-BE49-F238E27FC236}">
                <a16:creationId xmlns:a16="http://schemas.microsoft.com/office/drawing/2014/main" id="{1DAC50B4-B896-422C-9CC0-F983FD04832D}"/>
              </a:ext>
            </a:extLst>
          </p:cNvPr>
          <p:cNvSpPr>
            <a:spLocks noGrp="1"/>
          </p:cNvSpPr>
          <p:nvPr>
            <p:ph type="title"/>
          </p:nvPr>
        </p:nvSpPr>
        <p:spPr>
          <a:xfrm>
            <a:off x="395288" y="258763"/>
            <a:ext cx="7777162" cy="669925"/>
          </a:xfrm>
        </p:spPr>
        <p:txBody>
          <a:bodyPr/>
          <a:lstStyle/>
          <a:p>
            <a:r>
              <a:rPr lang="en-GB" altLang="de-DE" sz="3600">
                <a:latin typeface="Nunito Light" charset="0"/>
              </a:rPr>
              <a:t>CULTURE, A CRITICAL REVIEW</a:t>
            </a:r>
          </a:p>
        </p:txBody>
      </p:sp>
      <p:sp>
        <p:nvSpPr>
          <p:cNvPr id="3" name="Inhaltsplatzhalter 2">
            <a:extLst>
              <a:ext uri="{FF2B5EF4-FFF2-40B4-BE49-F238E27FC236}">
                <a16:creationId xmlns:a16="http://schemas.microsoft.com/office/drawing/2014/main" id="{0FE30A7E-AD6D-41FE-B523-E32DFE44D5B5}"/>
              </a:ext>
            </a:extLst>
          </p:cNvPr>
          <p:cNvSpPr>
            <a:spLocks noGrp="1"/>
          </p:cNvSpPr>
          <p:nvPr>
            <p:ph idx="1"/>
          </p:nvPr>
        </p:nvSpPr>
        <p:spPr>
          <a:xfrm>
            <a:off x="323850" y="1493838"/>
            <a:ext cx="8229600" cy="4568825"/>
          </a:xfrm>
        </p:spPr>
        <p:txBody>
          <a:bodyPr rtlCol="0">
            <a:normAutofit/>
          </a:bodyPr>
          <a:lstStyle/>
          <a:p>
            <a:pPr marL="0" indent="0" fontAlgn="auto">
              <a:spcAft>
                <a:spcPts val="0"/>
              </a:spcAft>
              <a:buFont typeface="Wingdings" panose="05000000000000000000" pitchFamily="2" charset="2"/>
              <a:buNone/>
              <a:defRPr/>
            </a:pPr>
            <a:r>
              <a:rPr lang="en-GB" sz="2400" dirty="0">
                <a:solidFill>
                  <a:schemeClr val="accent1">
                    <a:lumMod val="75000"/>
                  </a:schemeClr>
                </a:solidFill>
                <a:latin typeface="Nunito Light" charset="0"/>
                <a:ea typeface="Nunito Light" charset="0"/>
                <a:cs typeface="Nunito Light" charset="0"/>
              </a:rPr>
              <a:t>Definitions of culture</a:t>
            </a:r>
          </a:p>
          <a:p>
            <a:pPr lvl="1" fontAlgn="auto">
              <a:spcAft>
                <a:spcPts val="0"/>
              </a:spcAft>
              <a:defRPr/>
            </a:pPr>
            <a:r>
              <a:rPr lang="en-GB" sz="2400" dirty="0">
                <a:solidFill>
                  <a:schemeClr val="accent1">
                    <a:lumMod val="75000"/>
                  </a:schemeClr>
                </a:solidFill>
                <a:latin typeface="Nunito Light" charset="0"/>
                <a:ea typeface="Nunito Light" charset="0"/>
                <a:cs typeface="Nunito Light" charset="0"/>
              </a:rPr>
              <a:t>Culture relates to groups of people</a:t>
            </a:r>
          </a:p>
          <a:p>
            <a:pPr lvl="1" fontAlgn="auto">
              <a:spcAft>
                <a:spcPts val="0"/>
              </a:spcAft>
              <a:defRPr/>
            </a:pPr>
            <a:r>
              <a:rPr lang="en-GB" sz="2400" dirty="0">
                <a:solidFill>
                  <a:schemeClr val="accent1">
                    <a:lumMod val="75000"/>
                  </a:schemeClr>
                </a:solidFill>
                <a:latin typeface="Nunito Light" charset="0"/>
                <a:ea typeface="Nunito Light" charset="0"/>
                <a:cs typeface="Nunito Light" charset="0"/>
              </a:rPr>
              <a:t>Culture refers to knowledge and behaviour</a:t>
            </a:r>
          </a:p>
          <a:p>
            <a:pPr lvl="1" fontAlgn="auto">
              <a:spcAft>
                <a:spcPts val="0"/>
              </a:spcAft>
              <a:defRPr/>
            </a:pPr>
            <a:r>
              <a:rPr lang="en-GB" sz="2400" dirty="0">
                <a:solidFill>
                  <a:schemeClr val="accent1">
                    <a:lumMod val="75000"/>
                  </a:schemeClr>
                </a:solidFill>
                <a:latin typeface="Nunito Light" charset="0"/>
                <a:ea typeface="Nunito Light" charset="0"/>
                <a:cs typeface="Nunito Light" charset="0"/>
              </a:rPr>
              <a:t>Culture is learned and thus passed on</a:t>
            </a:r>
          </a:p>
          <a:p>
            <a:pPr lvl="1" fontAlgn="auto">
              <a:spcAft>
                <a:spcPts val="0"/>
              </a:spcAft>
              <a:defRPr/>
            </a:pPr>
            <a:r>
              <a:rPr lang="en-GB" sz="2400" dirty="0">
                <a:solidFill>
                  <a:schemeClr val="accent1">
                    <a:lumMod val="75000"/>
                  </a:schemeClr>
                </a:solidFill>
                <a:latin typeface="Nunito Light" charset="0"/>
                <a:ea typeface="Nunito Light" charset="0"/>
                <a:cs typeface="Nunito Light" charset="0"/>
              </a:rPr>
              <a:t>Culture is shared</a:t>
            </a:r>
          </a:p>
        </p:txBody>
      </p:sp>
      <p:sp>
        <p:nvSpPr>
          <p:cNvPr id="5" name="Textplatzhalter 4">
            <a:extLst>
              <a:ext uri="{FF2B5EF4-FFF2-40B4-BE49-F238E27FC236}">
                <a16:creationId xmlns:a16="http://schemas.microsoft.com/office/drawing/2014/main" id="{AA9C6A2B-76B8-4854-A41A-0580DA00AF5D}"/>
              </a:ext>
            </a:extLst>
          </p:cNvPr>
          <p:cNvSpPr>
            <a:spLocks noGrp="1"/>
          </p:cNvSpPr>
          <p:nvPr>
            <p:ph type="body" sz="quarter" idx="13"/>
          </p:nvPr>
        </p:nvSpPr>
        <p:spPr>
          <a:xfrm>
            <a:off x="395288" y="779463"/>
            <a:ext cx="5940425" cy="720725"/>
          </a:xfrm>
        </p:spPr>
        <p:txBody>
          <a:bodyPr rtlCol="0"/>
          <a:lstStyle/>
          <a:p>
            <a:pPr fontAlgn="auto">
              <a:spcAft>
                <a:spcPts val="0"/>
              </a:spcAft>
              <a:defRPr/>
            </a:pPr>
            <a:r>
              <a:rPr lang="en-GB" dirty="0">
                <a:latin typeface="Nunito Light" charset="0"/>
                <a:ea typeface="Nunito Light" charset="0"/>
                <a:cs typeface="Nunito Light" charset="0"/>
              </a:rPr>
              <a:t>Components of culture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1">
            <a:extLst>
              <a:ext uri="{FF2B5EF4-FFF2-40B4-BE49-F238E27FC236}">
                <a16:creationId xmlns:a16="http://schemas.microsoft.com/office/drawing/2014/main" id="{FEFB11CD-C7C6-408A-AE20-86EADB3366F5}"/>
              </a:ext>
            </a:extLst>
          </p:cNvPr>
          <p:cNvSpPr>
            <a:spLocks noGrp="1"/>
          </p:cNvSpPr>
          <p:nvPr>
            <p:ph type="title"/>
          </p:nvPr>
        </p:nvSpPr>
        <p:spPr>
          <a:xfrm>
            <a:off x="395288" y="258763"/>
            <a:ext cx="8137525" cy="669925"/>
          </a:xfrm>
        </p:spPr>
        <p:txBody>
          <a:bodyPr/>
          <a:lstStyle/>
          <a:p>
            <a:r>
              <a:rPr lang="en-GB" altLang="de-DE" sz="3600">
                <a:latin typeface="Nunito Light" charset="0"/>
              </a:rPr>
              <a:t>CULTURE, A CRITICAL REVIEW</a:t>
            </a:r>
          </a:p>
        </p:txBody>
      </p:sp>
      <p:sp>
        <p:nvSpPr>
          <p:cNvPr id="3" name="Inhaltsplatzhalter 2">
            <a:extLst>
              <a:ext uri="{FF2B5EF4-FFF2-40B4-BE49-F238E27FC236}">
                <a16:creationId xmlns:a16="http://schemas.microsoft.com/office/drawing/2014/main" id="{C5B03149-F3BE-4CEF-A7D5-BD39B6777286}"/>
              </a:ext>
            </a:extLst>
          </p:cNvPr>
          <p:cNvSpPr>
            <a:spLocks noGrp="1"/>
          </p:cNvSpPr>
          <p:nvPr>
            <p:ph idx="1"/>
          </p:nvPr>
        </p:nvSpPr>
        <p:spPr>
          <a:xfrm>
            <a:off x="303213" y="1487488"/>
            <a:ext cx="8229600" cy="601662"/>
          </a:xfrm>
        </p:spPr>
        <p:txBody>
          <a:bodyPr rtlCol="0">
            <a:normAutofit/>
          </a:bodyPr>
          <a:lstStyle/>
          <a:p>
            <a:pPr fontAlgn="auto">
              <a:spcAft>
                <a:spcPts val="0"/>
              </a:spcAft>
              <a:defRPr/>
            </a:pPr>
            <a:r>
              <a:rPr lang="en-GB" sz="2400" dirty="0">
                <a:solidFill>
                  <a:schemeClr val="accent1">
                    <a:lumMod val="75000"/>
                  </a:schemeClr>
                </a:solidFill>
                <a:latin typeface="Nunito Light" charset="0"/>
                <a:ea typeface="Nunito Light" charset="0"/>
                <a:cs typeface="Nunito Light" charset="0"/>
              </a:rPr>
              <a:t>Culture relates to groups of people</a:t>
            </a:r>
          </a:p>
        </p:txBody>
      </p:sp>
      <p:sp>
        <p:nvSpPr>
          <p:cNvPr id="5" name="Textplatzhalter 4">
            <a:extLst>
              <a:ext uri="{FF2B5EF4-FFF2-40B4-BE49-F238E27FC236}">
                <a16:creationId xmlns:a16="http://schemas.microsoft.com/office/drawing/2014/main" id="{5998F931-8192-4A2B-92B6-E03FBA01DF0E}"/>
              </a:ext>
            </a:extLst>
          </p:cNvPr>
          <p:cNvSpPr>
            <a:spLocks noGrp="1"/>
          </p:cNvSpPr>
          <p:nvPr>
            <p:ph type="body" sz="quarter" idx="13"/>
          </p:nvPr>
        </p:nvSpPr>
        <p:spPr>
          <a:xfrm>
            <a:off x="395288" y="779463"/>
            <a:ext cx="5940425" cy="720725"/>
          </a:xfrm>
        </p:spPr>
        <p:txBody>
          <a:bodyPr rtlCol="0"/>
          <a:lstStyle/>
          <a:p>
            <a:pPr fontAlgn="auto">
              <a:spcAft>
                <a:spcPts val="0"/>
              </a:spcAft>
              <a:defRPr/>
            </a:pPr>
            <a:r>
              <a:rPr lang="en-GB" dirty="0">
                <a:latin typeface="Nunito Light" charset="0"/>
                <a:ea typeface="Nunito Light" charset="0"/>
                <a:cs typeface="Nunito Light" charset="0"/>
              </a:rPr>
              <a:t>Components of culture</a:t>
            </a:r>
          </a:p>
        </p:txBody>
      </p:sp>
      <p:pic>
        <p:nvPicPr>
          <p:cNvPr id="32772" name="Picture 2" descr="https://photos-3.dropbox.com/t/2/AABvK31nUuIRfsAaOfHujs-xT_jV5hwv-gIrXzxpnLVRpQ/12/22376901/jpeg/32x32/3/1490277600/0/2/sozialeGemeinschaft_Ruderer.jpg/ENjbzKsFGHggBygH/-ZPitYVdTeQxdnE_qwbfpAR_VQpFjJqBCxh52tfy-NU?dl=0&amp;size=800x600&amp;size_mode=3">
            <a:extLst>
              <a:ext uri="{FF2B5EF4-FFF2-40B4-BE49-F238E27FC236}">
                <a16:creationId xmlns:a16="http://schemas.microsoft.com/office/drawing/2014/main" id="{6339935D-A8BE-4140-AF13-E6A38A4BC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 y="4210050"/>
            <a:ext cx="395605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Grafik 3">
            <a:extLst>
              <a:ext uri="{FF2B5EF4-FFF2-40B4-BE49-F238E27FC236}">
                <a16:creationId xmlns:a16="http://schemas.microsoft.com/office/drawing/2014/main" id="{E2C428CC-36DA-404F-B347-7116C279BED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2208213"/>
            <a:ext cx="403225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a:extLst>
              <a:ext uri="{FF2B5EF4-FFF2-40B4-BE49-F238E27FC236}">
                <a16:creationId xmlns:a16="http://schemas.microsoft.com/office/drawing/2014/main" id="{7F2866CA-990B-472B-B878-D61A2A2D694C}"/>
              </a:ext>
            </a:extLst>
          </p:cNvPr>
          <p:cNvSpPr txBox="1"/>
          <p:nvPr/>
        </p:nvSpPr>
        <p:spPr>
          <a:xfrm>
            <a:off x="283992" y="6061353"/>
            <a:ext cx="6552976" cy="184666"/>
          </a:xfrm>
          <a:prstGeom prst="rect">
            <a:avLst/>
          </a:prstGeom>
          <a:noFill/>
        </p:spPr>
        <p:txBody>
          <a:bodyPr wrap="square">
            <a:spAutoFit/>
          </a:bodyPr>
          <a:lstStyle/>
          <a:p>
            <a:pPr fontAlgn="auto">
              <a:spcBef>
                <a:spcPts val="0"/>
              </a:spcBef>
              <a:spcAft>
                <a:spcPts val="0"/>
              </a:spcAft>
              <a:defRPr/>
            </a:pPr>
            <a:r>
              <a:rPr lang="de-DE" sz="600" dirty="0">
                <a:solidFill>
                  <a:schemeClr val="tx2">
                    <a:lumMod val="75000"/>
                  </a:schemeClr>
                </a:solidFill>
                <a:latin typeface="Nunito Light" charset="0"/>
                <a:ea typeface="Nunito Light" charset="0"/>
                <a:cs typeface="Nunito Light" charset="0"/>
                <a:hlinkClick r:id="rId5"/>
              </a:rPr>
              <a:t>CC BY-SA 4.0</a:t>
            </a:r>
            <a:r>
              <a:rPr lang="de-DE" sz="600" dirty="0">
                <a:solidFill>
                  <a:schemeClr val="tx2">
                    <a:lumMod val="75000"/>
                  </a:schemeClr>
                </a:solidFill>
                <a:latin typeface="Nunito Light" charset="0"/>
                <a:ea typeface="Nunito Light" charset="0"/>
                <a:cs typeface="Nunito Light" charset="0"/>
              </a:rPr>
              <a:t>  Source: </a:t>
            </a:r>
            <a:r>
              <a:rPr lang="de-DE" sz="600" dirty="0">
                <a:solidFill>
                  <a:schemeClr val="tx2">
                    <a:lumMod val="75000"/>
                  </a:schemeClr>
                </a:solidFill>
                <a:latin typeface="Nunito Light" charset="0"/>
                <a:ea typeface="Nunito Light" charset="0"/>
                <a:cs typeface="Nunito Light" charset="0"/>
                <a:hlinkClick r:id="rId6"/>
              </a:rPr>
              <a:t>Marie Seeberger </a:t>
            </a:r>
            <a:r>
              <a:rPr lang="en-GB" sz="600" dirty="0">
                <a:solidFill>
                  <a:schemeClr val="tx2">
                    <a:lumMod val="75000"/>
                  </a:schemeClr>
                </a:solidFill>
                <a:latin typeface="Nunito Light" charset="0"/>
                <a:ea typeface="Nunito Light" charset="0"/>
                <a:cs typeface="Nunito Light" charset="0"/>
              </a:rPr>
              <a:t>(2016)</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el 1">
            <a:extLst>
              <a:ext uri="{FF2B5EF4-FFF2-40B4-BE49-F238E27FC236}">
                <a16:creationId xmlns:a16="http://schemas.microsoft.com/office/drawing/2014/main" id="{6B32BA71-C633-45E6-9219-9117C9B1738A}"/>
              </a:ext>
            </a:extLst>
          </p:cNvPr>
          <p:cNvSpPr>
            <a:spLocks noGrp="1"/>
          </p:cNvSpPr>
          <p:nvPr>
            <p:ph type="title"/>
          </p:nvPr>
        </p:nvSpPr>
        <p:spPr>
          <a:xfrm>
            <a:off x="395288" y="258763"/>
            <a:ext cx="7921625" cy="669925"/>
          </a:xfrm>
        </p:spPr>
        <p:txBody>
          <a:bodyPr/>
          <a:lstStyle/>
          <a:p>
            <a:r>
              <a:rPr lang="en-GB" altLang="de-DE" sz="3600">
                <a:latin typeface="Nunito Light" charset="0"/>
              </a:rPr>
              <a:t>CULTURE, A CRITICAL REVIEW</a:t>
            </a:r>
          </a:p>
        </p:txBody>
      </p:sp>
      <p:graphicFrame>
        <p:nvGraphicFramePr>
          <p:cNvPr id="6" name="Inhaltsplatzhalter 5">
            <a:extLst>
              <a:ext uri="{FF2B5EF4-FFF2-40B4-BE49-F238E27FC236}">
                <a16:creationId xmlns:a16="http://schemas.microsoft.com/office/drawing/2014/main" id="{0DE3D6DD-ACC3-4BC9-9D63-5D087CA27066}"/>
              </a:ext>
            </a:extLst>
          </p:cNvPr>
          <p:cNvGraphicFramePr>
            <a:graphicFrameLocks noGrp="1"/>
          </p:cNvGraphicFramePr>
          <p:nvPr>
            <p:ph idx="1"/>
          </p:nvPr>
        </p:nvGraphicFramePr>
        <p:xfrm>
          <a:off x="468313" y="2271713"/>
          <a:ext cx="7991474" cy="3852991"/>
        </p:xfrm>
        <a:graphic>
          <a:graphicData uri="http://schemas.openxmlformats.org/drawingml/2006/table">
            <a:tbl>
              <a:tblPr firstRow="1" bandRow="1">
                <a:tableStyleId>{5C22544A-7EE6-4342-B048-85BDC9FD1C3A}</a:tableStyleId>
              </a:tblPr>
              <a:tblGrid>
                <a:gridCol w="2067334">
                  <a:extLst>
                    <a:ext uri="{9D8B030D-6E8A-4147-A177-3AD203B41FA5}">
                      <a16:colId xmlns:a16="http://schemas.microsoft.com/office/drawing/2014/main" val="20000"/>
                    </a:ext>
                  </a:extLst>
                </a:gridCol>
                <a:gridCol w="2271852">
                  <a:extLst>
                    <a:ext uri="{9D8B030D-6E8A-4147-A177-3AD203B41FA5}">
                      <a16:colId xmlns:a16="http://schemas.microsoft.com/office/drawing/2014/main" val="20001"/>
                    </a:ext>
                  </a:extLst>
                </a:gridCol>
                <a:gridCol w="1722777">
                  <a:extLst>
                    <a:ext uri="{9D8B030D-6E8A-4147-A177-3AD203B41FA5}">
                      <a16:colId xmlns:a16="http://schemas.microsoft.com/office/drawing/2014/main" val="20002"/>
                    </a:ext>
                  </a:extLst>
                </a:gridCol>
                <a:gridCol w="1929511">
                  <a:extLst>
                    <a:ext uri="{9D8B030D-6E8A-4147-A177-3AD203B41FA5}">
                      <a16:colId xmlns:a16="http://schemas.microsoft.com/office/drawing/2014/main" val="20003"/>
                    </a:ext>
                  </a:extLst>
                </a:gridCol>
              </a:tblGrid>
              <a:tr h="457164">
                <a:tc>
                  <a:txBody>
                    <a:bodyPr/>
                    <a:lstStyle/>
                    <a:p>
                      <a:r>
                        <a:rPr lang="en-GB" sz="1200" b="0" i="0" dirty="0">
                          <a:solidFill>
                            <a:schemeClr val="bg1"/>
                          </a:solidFill>
                          <a:latin typeface="Nunito Light" charset="0"/>
                          <a:ea typeface="Nunito Light" charset="0"/>
                          <a:cs typeface="Nunito Light" charset="0"/>
                        </a:rPr>
                        <a:t>Geographical/Regional/ Areal</a:t>
                      </a:r>
                      <a:r>
                        <a:rPr lang="en-GB" sz="1200" b="0" i="0" baseline="0" dirty="0">
                          <a:solidFill>
                            <a:schemeClr val="bg1"/>
                          </a:solidFill>
                          <a:latin typeface="Nunito Light" charset="0"/>
                          <a:ea typeface="Nunito Light" charset="0"/>
                          <a:cs typeface="Nunito Light" charset="0"/>
                        </a:rPr>
                        <a:t> culture</a:t>
                      </a:r>
                      <a:endParaRPr lang="en-GB" sz="1200" b="0" i="0" dirty="0">
                        <a:solidFill>
                          <a:schemeClr val="bg1"/>
                        </a:solidFill>
                        <a:latin typeface="Nunito Light" charset="0"/>
                        <a:ea typeface="Nunito Light" charset="0"/>
                        <a:cs typeface="Nunito Light" charset="0"/>
                      </a:endParaRPr>
                    </a:p>
                  </a:txBody>
                  <a:tcPr marL="91424" marR="91424" marT="45716" marB="45716">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0" i="0" dirty="0">
                          <a:solidFill>
                            <a:schemeClr val="bg1"/>
                          </a:solidFill>
                          <a:latin typeface="Nunito Light" charset="0"/>
                          <a:ea typeface="Nunito Light" charset="0"/>
                          <a:cs typeface="Nunito Light" charset="0"/>
                        </a:rPr>
                        <a:t>Professional culture</a:t>
                      </a:r>
                    </a:p>
                  </a:txBody>
                  <a:tcPr marL="91424" marR="91424" marT="45716" marB="45716">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0" i="0" dirty="0">
                          <a:solidFill>
                            <a:schemeClr val="bg1"/>
                          </a:solidFill>
                          <a:latin typeface="Nunito Light" charset="0"/>
                          <a:ea typeface="Nunito Light" charset="0"/>
                          <a:cs typeface="Nunito Light" charset="0"/>
                        </a:rPr>
                        <a:t>Personal</a:t>
                      </a:r>
                      <a:r>
                        <a:rPr lang="en-GB" sz="1200" b="0" i="0" baseline="0" dirty="0">
                          <a:solidFill>
                            <a:schemeClr val="bg1"/>
                          </a:solidFill>
                          <a:latin typeface="Nunito Light" charset="0"/>
                          <a:ea typeface="Nunito Light" charset="0"/>
                          <a:cs typeface="Nunito Light" charset="0"/>
                        </a:rPr>
                        <a:t> culture</a:t>
                      </a:r>
                      <a:endParaRPr lang="en-GB" sz="1200" b="0" i="0" dirty="0">
                        <a:solidFill>
                          <a:schemeClr val="bg1"/>
                        </a:solidFill>
                        <a:latin typeface="Nunito Light" charset="0"/>
                        <a:ea typeface="Nunito Light" charset="0"/>
                        <a:cs typeface="Nunito Light" charset="0"/>
                      </a:endParaRPr>
                    </a:p>
                  </a:txBody>
                  <a:tcPr marL="91424" marR="91424" marT="45716" marB="45716">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0" i="0" dirty="0">
                          <a:solidFill>
                            <a:schemeClr val="bg1"/>
                          </a:solidFill>
                          <a:latin typeface="Nunito Light" charset="0"/>
                          <a:ea typeface="Nunito Light" charset="0"/>
                          <a:cs typeface="Nunito Light" charset="0"/>
                        </a:rPr>
                        <a:t>Localised culture/Culture of the social environment</a:t>
                      </a:r>
                    </a:p>
                  </a:txBody>
                  <a:tcPr marL="91424" marR="91424" marT="45716" marB="45716">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641156">
                <a:tc>
                  <a:txBody>
                    <a:bodyPr/>
                    <a:lstStyle/>
                    <a:p>
                      <a:r>
                        <a:rPr lang="en-US" sz="1200" b="0" i="0" noProof="0" dirty="0">
                          <a:solidFill>
                            <a:schemeClr val="bg1"/>
                          </a:solidFill>
                          <a:latin typeface="Nunito Light" charset="0"/>
                          <a:ea typeface="Nunito Light" charset="0"/>
                          <a:cs typeface="Nunito Light" charset="0"/>
                        </a:rPr>
                        <a:t>Supranational</a:t>
                      </a:r>
                      <a:r>
                        <a:rPr lang="en-US" sz="1200" b="0" i="0" baseline="0" noProof="0" dirty="0">
                          <a:solidFill>
                            <a:schemeClr val="bg1"/>
                          </a:solidFill>
                          <a:latin typeface="Nunito Light" charset="0"/>
                          <a:ea typeface="Nunito Light" charset="0"/>
                          <a:cs typeface="Nunito Light" charset="0"/>
                        </a:rPr>
                        <a:t> culture </a:t>
                      </a:r>
                      <a:br>
                        <a:rPr lang="en-US" sz="1200" b="0" i="0" baseline="0" noProof="0" dirty="0">
                          <a:solidFill>
                            <a:schemeClr val="bg1"/>
                          </a:solidFill>
                          <a:latin typeface="Nunito Light" charset="0"/>
                          <a:ea typeface="Nunito Light" charset="0"/>
                          <a:cs typeface="Nunito Light" charset="0"/>
                        </a:rPr>
                      </a:br>
                      <a:r>
                        <a:rPr lang="en-US" sz="1200" b="0" i="0" baseline="0" noProof="0" dirty="0">
                          <a:solidFill>
                            <a:schemeClr val="bg1"/>
                          </a:solidFill>
                          <a:latin typeface="Nunito Light" charset="0"/>
                          <a:ea typeface="Nunito Light" charset="0"/>
                          <a:cs typeface="Nunito Light" charset="0"/>
                        </a:rPr>
                        <a:t>(e.g. Western Europe)</a:t>
                      </a:r>
                      <a:endParaRPr lang="en-US" sz="1200" b="0" i="0" noProof="0" dirty="0">
                        <a:solidFill>
                          <a:schemeClr val="bg1"/>
                        </a:solidFill>
                        <a:latin typeface="Nunito Light" charset="0"/>
                        <a:ea typeface="Nunito Light" charset="0"/>
                        <a:cs typeface="Nunito Light" charset="0"/>
                      </a:endParaRPr>
                    </a:p>
                  </a:txBody>
                  <a:tcPr marL="91424" marR="91424" marT="45716" marB="45716">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noProof="0" dirty="0">
                          <a:solidFill>
                            <a:schemeClr val="bg1"/>
                          </a:solidFill>
                          <a:latin typeface="Nunito Light" charset="0"/>
                          <a:ea typeface="Nunito Light" charset="0"/>
                          <a:cs typeface="Nunito Light" charset="0"/>
                        </a:rPr>
                        <a:t>Business-</a:t>
                      </a:r>
                      <a:r>
                        <a:rPr lang="en-US" sz="1200" b="0" i="0" baseline="0" noProof="0" dirty="0">
                          <a:solidFill>
                            <a:schemeClr val="bg1"/>
                          </a:solidFill>
                          <a:latin typeface="Nunito Light" charset="0"/>
                          <a:ea typeface="Nunito Light" charset="0"/>
                          <a:cs typeface="Nunito Light" charset="0"/>
                        </a:rPr>
                        <a:t> / Professional culture (e.g. IT-industry, medical staff, specialists)</a:t>
                      </a:r>
                      <a:r>
                        <a:rPr lang="en-US" sz="1200" b="0" i="0" noProof="0" dirty="0">
                          <a:solidFill>
                            <a:schemeClr val="bg1"/>
                          </a:solidFill>
                          <a:latin typeface="Nunito Light" charset="0"/>
                          <a:ea typeface="Nunito Light" charset="0"/>
                          <a:cs typeface="Nunito Light" charset="0"/>
                        </a:rPr>
                        <a:t> </a:t>
                      </a:r>
                    </a:p>
                  </a:txBody>
                  <a:tcPr marL="91424" marR="91424" marT="45716" marB="45716">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0" i="0" dirty="0">
                          <a:solidFill>
                            <a:schemeClr val="bg1"/>
                          </a:solidFill>
                          <a:latin typeface="Nunito Light" charset="0"/>
                          <a:ea typeface="Nunito Light" charset="0"/>
                          <a:cs typeface="Nunito Light" charset="0"/>
                        </a:rPr>
                        <a:t>Family culture (e.g. migration and family history)</a:t>
                      </a:r>
                    </a:p>
                  </a:txBody>
                  <a:tcPr marL="91424" marR="91424" marT="45716" marB="45716">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0" i="0" dirty="0">
                          <a:solidFill>
                            <a:schemeClr val="bg1"/>
                          </a:solidFill>
                          <a:latin typeface="Nunito Light" charset="0"/>
                          <a:ea typeface="Nunito Light" charset="0"/>
                          <a:cs typeface="Nunito Light" charset="0"/>
                        </a:rPr>
                        <a:t>Group membership (e.g. Sports club, choir)</a:t>
                      </a:r>
                    </a:p>
                  </a:txBody>
                  <a:tcPr marL="91424" marR="91424" marT="45716" marB="45716">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8228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noProof="0" dirty="0">
                          <a:solidFill>
                            <a:schemeClr val="bg1"/>
                          </a:solidFill>
                          <a:latin typeface="Nunito Light" charset="0"/>
                          <a:ea typeface="Nunito Light" charset="0"/>
                          <a:cs typeface="Nunito Light" charset="0"/>
                        </a:rPr>
                        <a:t>National Culture</a:t>
                      </a:r>
                      <a:r>
                        <a:rPr lang="en-US" sz="1200" b="0" i="0" baseline="0" noProof="0" dirty="0">
                          <a:solidFill>
                            <a:schemeClr val="bg1"/>
                          </a:solidFill>
                          <a:latin typeface="Nunito Light" charset="0"/>
                          <a:ea typeface="Nunito Light" charset="0"/>
                          <a:cs typeface="Nunito Light" charset="0"/>
                        </a:rPr>
                        <a:t> </a:t>
                      </a:r>
                      <a:br>
                        <a:rPr lang="en-US" sz="1200" b="0" i="0" baseline="0" noProof="0" dirty="0">
                          <a:solidFill>
                            <a:schemeClr val="bg1"/>
                          </a:solidFill>
                          <a:latin typeface="Nunito Light" charset="0"/>
                          <a:ea typeface="Nunito Light" charset="0"/>
                          <a:cs typeface="Nunito Light" charset="0"/>
                        </a:rPr>
                      </a:br>
                      <a:r>
                        <a:rPr lang="en-US" sz="1200" b="0" i="0" baseline="0" noProof="0" dirty="0">
                          <a:solidFill>
                            <a:schemeClr val="bg1"/>
                          </a:solidFill>
                          <a:latin typeface="Nunito Light" charset="0"/>
                          <a:ea typeface="Nunito Light" charset="0"/>
                          <a:cs typeface="Nunito Light" charset="0"/>
                        </a:rPr>
                        <a:t>(e.g. Germany, Great Britain)</a:t>
                      </a:r>
                      <a:endParaRPr lang="en-US" sz="1200" b="0" i="0" noProof="0" dirty="0">
                        <a:solidFill>
                          <a:schemeClr val="bg1"/>
                        </a:solidFill>
                        <a:latin typeface="Nunito Light" charset="0"/>
                        <a:ea typeface="Nunito Light" charset="0"/>
                        <a:cs typeface="Nunito Light" charset="0"/>
                      </a:endParaRPr>
                    </a:p>
                  </a:txBody>
                  <a:tcPr marL="91424" marR="91424" marT="45716" marB="45716">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noProof="0" dirty="0">
                          <a:solidFill>
                            <a:schemeClr val="bg1"/>
                          </a:solidFill>
                          <a:latin typeface="Nunito Light" charset="0"/>
                          <a:ea typeface="Nunito Light" charset="0"/>
                          <a:cs typeface="Nunito Light" charset="0"/>
                        </a:rPr>
                        <a:t>Corporate/ organisational culture</a:t>
                      </a:r>
                      <a:r>
                        <a:rPr lang="en-US" sz="1200" b="0" i="0" baseline="0" noProof="0" dirty="0">
                          <a:solidFill>
                            <a:schemeClr val="bg1"/>
                          </a:solidFill>
                          <a:latin typeface="Nunito Light" charset="0"/>
                          <a:ea typeface="Nunito Light" charset="0"/>
                          <a:cs typeface="Nunito Light" charset="0"/>
                        </a:rPr>
                        <a:t> (e.g. BMW, )</a:t>
                      </a:r>
                      <a:endParaRPr lang="en-US" sz="1200" b="0" i="0" noProof="0" dirty="0">
                        <a:solidFill>
                          <a:schemeClr val="bg1"/>
                        </a:solidFill>
                        <a:latin typeface="Nunito Light" charset="0"/>
                        <a:ea typeface="Nunito Light" charset="0"/>
                        <a:cs typeface="Nunito Light" charset="0"/>
                      </a:endParaRPr>
                    </a:p>
                  </a:txBody>
                  <a:tcPr marL="91424" marR="91424" marT="45716" marB="45716">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0" i="0" dirty="0">
                          <a:solidFill>
                            <a:schemeClr val="bg1"/>
                          </a:solidFill>
                          <a:latin typeface="Nunito Light" charset="0"/>
                          <a:ea typeface="Nunito Light" charset="0"/>
                          <a:cs typeface="Nunito Light" charset="0"/>
                        </a:rPr>
                        <a:t>Individual cultural orientation (e.g. based on</a:t>
                      </a:r>
                      <a:r>
                        <a:rPr lang="en-GB" sz="1200" b="0" i="0" baseline="0" dirty="0">
                          <a:solidFill>
                            <a:schemeClr val="bg1"/>
                          </a:solidFill>
                          <a:latin typeface="Nunito Light" charset="0"/>
                          <a:ea typeface="Nunito Light" charset="0"/>
                          <a:cs typeface="Nunito Light" charset="0"/>
                        </a:rPr>
                        <a:t> </a:t>
                      </a:r>
                      <a:r>
                        <a:rPr lang="en-GB" sz="1200" b="0" i="0" dirty="0">
                          <a:solidFill>
                            <a:schemeClr val="bg1"/>
                          </a:solidFill>
                          <a:latin typeface="Nunito Light" charset="0"/>
                          <a:ea typeface="Nunito Light" charset="0"/>
                          <a:cs typeface="Nunito Light" charset="0"/>
                        </a:rPr>
                        <a:t>personal biography, age)</a:t>
                      </a:r>
                    </a:p>
                  </a:txBody>
                  <a:tcPr marL="91424" marR="91424" marT="45716" marB="45716">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0" i="0" dirty="0">
                          <a:solidFill>
                            <a:schemeClr val="bg1"/>
                          </a:solidFill>
                          <a:latin typeface="Nunito Light" charset="0"/>
                          <a:ea typeface="Nunito Light" charset="0"/>
                          <a:cs typeface="Nunito Light" charset="0"/>
                        </a:rPr>
                        <a:t>Life worlds</a:t>
                      </a:r>
                      <a:r>
                        <a:rPr lang="en-GB" sz="1200" b="0" i="0" baseline="0" dirty="0">
                          <a:solidFill>
                            <a:schemeClr val="bg1"/>
                          </a:solidFill>
                          <a:latin typeface="Nunito Light" charset="0"/>
                          <a:ea typeface="Nunito Light" charset="0"/>
                          <a:cs typeface="Nunito Light" charset="0"/>
                        </a:rPr>
                        <a:t> and lifestyles (e.g. modern, traditional)</a:t>
                      </a:r>
                      <a:endParaRPr lang="en-GB" sz="1200" b="0" i="0" dirty="0">
                        <a:solidFill>
                          <a:schemeClr val="bg1"/>
                        </a:solidFill>
                        <a:latin typeface="Nunito Light" charset="0"/>
                        <a:ea typeface="Nunito Light" charset="0"/>
                        <a:cs typeface="Nunito Light" charset="0"/>
                      </a:endParaRPr>
                    </a:p>
                  </a:txBody>
                  <a:tcPr marL="91424" marR="91424" marT="45716" marB="45716">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r h="650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noProof="0" dirty="0">
                          <a:solidFill>
                            <a:schemeClr val="bg1"/>
                          </a:solidFill>
                          <a:latin typeface="Nunito Light" charset="0"/>
                          <a:ea typeface="Nunito Light" charset="0"/>
                          <a:cs typeface="Nunito Light" charset="0"/>
                        </a:rPr>
                        <a:t>Sub-national</a:t>
                      </a:r>
                      <a:r>
                        <a:rPr lang="en-US" sz="1200" b="0" i="0" baseline="0" noProof="0" dirty="0">
                          <a:solidFill>
                            <a:schemeClr val="bg1"/>
                          </a:solidFill>
                          <a:latin typeface="Nunito Light" charset="0"/>
                          <a:ea typeface="Nunito Light" charset="0"/>
                          <a:cs typeface="Nunito Light" charset="0"/>
                        </a:rPr>
                        <a:t> Culture</a:t>
                      </a:r>
                      <a:br>
                        <a:rPr lang="en-US" sz="1200" b="0" i="0" noProof="0" dirty="0">
                          <a:solidFill>
                            <a:schemeClr val="bg1"/>
                          </a:solidFill>
                          <a:latin typeface="Nunito Light" charset="0"/>
                          <a:ea typeface="Nunito Light" charset="0"/>
                          <a:cs typeface="Nunito Light" charset="0"/>
                        </a:rPr>
                      </a:br>
                      <a:r>
                        <a:rPr lang="en-US" sz="1200" b="0" i="0" noProof="0" dirty="0">
                          <a:solidFill>
                            <a:schemeClr val="bg1"/>
                          </a:solidFill>
                          <a:latin typeface="Nunito Light" charset="0"/>
                          <a:ea typeface="Nunito Light" charset="0"/>
                          <a:cs typeface="Nunito Light" charset="0"/>
                        </a:rPr>
                        <a:t>(e.g. Hamburg, Lower Saxony)</a:t>
                      </a:r>
                    </a:p>
                  </a:txBody>
                  <a:tcPr marL="91424" marR="91424" marT="45716" marB="45716">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noProof="0" dirty="0">
                          <a:solidFill>
                            <a:schemeClr val="bg1"/>
                          </a:solidFill>
                          <a:latin typeface="Nunito Light" charset="0"/>
                          <a:ea typeface="Nunito Light" charset="0"/>
                          <a:cs typeface="Nunito Light" charset="0"/>
                        </a:rPr>
                        <a:t>Sub-organisational culture (e.g. Administration,</a:t>
                      </a:r>
                      <a:r>
                        <a:rPr lang="en-US" sz="1200" b="0" i="0" baseline="0" noProof="0" dirty="0">
                          <a:solidFill>
                            <a:schemeClr val="bg1"/>
                          </a:solidFill>
                          <a:latin typeface="Nunito Light" charset="0"/>
                          <a:ea typeface="Nunito Light" charset="0"/>
                          <a:cs typeface="Nunito Light" charset="0"/>
                        </a:rPr>
                        <a:t> Marketing)</a:t>
                      </a:r>
                      <a:endParaRPr lang="en-GB" sz="1200" b="0" i="0" dirty="0">
                        <a:solidFill>
                          <a:schemeClr val="bg1"/>
                        </a:solidFill>
                        <a:latin typeface="Nunito Light" charset="0"/>
                        <a:ea typeface="Nunito Light" charset="0"/>
                        <a:cs typeface="Nunito Light" charset="0"/>
                      </a:endParaRPr>
                    </a:p>
                  </a:txBody>
                  <a:tcPr marL="91424" marR="91424" marT="45716" marB="45716">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200" b="0" i="0" dirty="0">
                        <a:solidFill>
                          <a:schemeClr val="bg1"/>
                        </a:solidFill>
                        <a:latin typeface="Nunito Light" charset="0"/>
                        <a:ea typeface="Nunito Light" charset="0"/>
                        <a:cs typeface="Nunito Light" charset="0"/>
                      </a:endParaRPr>
                    </a:p>
                  </a:txBody>
                  <a:tcPr marL="91424" marR="91424" marT="45716" marB="45716">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0" i="0" dirty="0">
                          <a:solidFill>
                            <a:schemeClr val="bg1"/>
                          </a:solidFill>
                          <a:latin typeface="Nunito Light" charset="0"/>
                          <a:ea typeface="Nunito Light" charset="0"/>
                          <a:cs typeface="Nunito Light" charset="0"/>
                        </a:rPr>
                        <a:t>Socio-cultural milieus</a:t>
                      </a:r>
                    </a:p>
                  </a:txBody>
                  <a:tcPr marL="91424" marR="91424" marT="45716" marB="45716">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3"/>
                  </a:ext>
                </a:extLst>
              </a:tr>
              <a:tr h="6411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noProof="0" dirty="0">
                          <a:solidFill>
                            <a:schemeClr val="bg1"/>
                          </a:solidFill>
                          <a:latin typeface="Nunito Light" charset="0"/>
                          <a:ea typeface="Nunito Light" charset="0"/>
                          <a:cs typeface="Nunito Light" charset="0"/>
                        </a:rPr>
                        <a:t>Local Culture </a:t>
                      </a:r>
                      <a:br>
                        <a:rPr lang="en-US" sz="1200" b="0" i="0" noProof="0" dirty="0">
                          <a:solidFill>
                            <a:schemeClr val="bg1"/>
                          </a:solidFill>
                          <a:latin typeface="Nunito Light" charset="0"/>
                          <a:ea typeface="Nunito Light" charset="0"/>
                          <a:cs typeface="Nunito Light" charset="0"/>
                        </a:rPr>
                      </a:br>
                      <a:r>
                        <a:rPr lang="en-US" sz="1200" b="0" i="0" noProof="0" dirty="0">
                          <a:solidFill>
                            <a:schemeClr val="bg1"/>
                          </a:solidFill>
                          <a:latin typeface="Nunito Light" charset="0"/>
                          <a:ea typeface="Nunito Light" charset="0"/>
                          <a:cs typeface="Nunito Light" charset="0"/>
                        </a:rPr>
                        <a:t>(e.g. Countryside</a:t>
                      </a:r>
                      <a:r>
                        <a:rPr lang="en-US" sz="1200" b="0" i="0" baseline="0" noProof="0" dirty="0">
                          <a:solidFill>
                            <a:schemeClr val="bg1"/>
                          </a:solidFill>
                          <a:latin typeface="Nunito Light" charset="0"/>
                          <a:ea typeface="Nunito Light" charset="0"/>
                          <a:cs typeface="Nunito Light" charset="0"/>
                        </a:rPr>
                        <a:t> around Hamburg)</a:t>
                      </a:r>
                      <a:endParaRPr lang="en-US" sz="1200" b="0" i="0" noProof="0" dirty="0">
                        <a:solidFill>
                          <a:schemeClr val="bg1"/>
                        </a:solidFill>
                        <a:latin typeface="Nunito Light" charset="0"/>
                        <a:ea typeface="Nunito Light" charset="0"/>
                        <a:cs typeface="Nunito Light" charset="0"/>
                      </a:endParaRPr>
                    </a:p>
                  </a:txBody>
                  <a:tcPr marL="91424" marR="91424" marT="45716" marB="45716">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noProof="0" dirty="0">
                        <a:solidFill>
                          <a:schemeClr val="bg1"/>
                        </a:solidFill>
                        <a:latin typeface="Nunito Light" charset="0"/>
                        <a:ea typeface="Nunito Light" charset="0"/>
                        <a:cs typeface="Nunito Light" charset="0"/>
                      </a:endParaRPr>
                    </a:p>
                  </a:txBody>
                  <a:tcPr marL="91424" marR="91424" marT="45716" marB="45716">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200" b="0" i="0" dirty="0">
                        <a:solidFill>
                          <a:schemeClr val="bg1"/>
                        </a:solidFill>
                        <a:latin typeface="Nunito Light" charset="0"/>
                        <a:ea typeface="Nunito Light" charset="0"/>
                        <a:cs typeface="Nunito Light" charset="0"/>
                      </a:endParaRPr>
                    </a:p>
                  </a:txBody>
                  <a:tcPr marL="91424" marR="91424" marT="45716" marB="45716">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0" i="0" dirty="0">
                          <a:solidFill>
                            <a:schemeClr val="bg1"/>
                          </a:solidFill>
                          <a:latin typeface="Nunito Light" charset="0"/>
                          <a:ea typeface="Nunito Light" charset="0"/>
                          <a:cs typeface="Nunito Light" charset="0"/>
                        </a:rPr>
                        <a:t>Facebook</a:t>
                      </a:r>
                      <a:r>
                        <a:rPr lang="en-GB" sz="1200" b="0" i="0" baseline="0" dirty="0">
                          <a:solidFill>
                            <a:schemeClr val="bg1"/>
                          </a:solidFill>
                          <a:latin typeface="Nunito Light" charset="0"/>
                          <a:ea typeface="Nunito Light" charset="0"/>
                          <a:cs typeface="Nunito Light" charset="0"/>
                        </a:rPr>
                        <a:t> community</a:t>
                      </a:r>
                      <a:endParaRPr lang="en-GB" sz="1200" b="0" i="0" dirty="0">
                        <a:solidFill>
                          <a:schemeClr val="bg1"/>
                        </a:solidFill>
                        <a:latin typeface="Nunito Light" charset="0"/>
                        <a:ea typeface="Nunito Light" charset="0"/>
                        <a:cs typeface="Nunito Light" charset="0"/>
                      </a:endParaRPr>
                    </a:p>
                  </a:txBody>
                  <a:tcPr marL="91424" marR="91424" marT="45716" marB="45716">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4"/>
                  </a:ext>
                </a:extLst>
              </a:tr>
              <a:tr h="6400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noProof="0" dirty="0">
                          <a:solidFill>
                            <a:schemeClr val="bg1"/>
                          </a:solidFill>
                          <a:latin typeface="Nunito Light" charset="0"/>
                          <a:ea typeface="Nunito Light" charset="0"/>
                          <a:cs typeface="Nunito Light" charset="0"/>
                        </a:rPr>
                        <a:t>Neighborhood culture</a:t>
                      </a:r>
                      <a:r>
                        <a:rPr lang="en-US" sz="1200" b="0" i="0" baseline="0" noProof="0" dirty="0">
                          <a:solidFill>
                            <a:schemeClr val="bg1"/>
                          </a:solidFill>
                          <a:latin typeface="Nunito Light" charset="0"/>
                          <a:ea typeface="Nunito Light" charset="0"/>
                          <a:cs typeface="Nunito Light" charset="0"/>
                        </a:rPr>
                        <a:t> </a:t>
                      </a:r>
                      <a:br>
                        <a:rPr lang="en-US" sz="1200" b="0" i="0" baseline="0" noProof="0" dirty="0">
                          <a:solidFill>
                            <a:schemeClr val="bg1"/>
                          </a:solidFill>
                          <a:latin typeface="Nunito Light" charset="0"/>
                          <a:ea typeface="Nunito Light" charset="0"/>
                          <a:cs typeface="Nunito Light" charset="0"/>
                        </a:rPr>
                      </a:br>
                      <a:r>
                        <a:rPr lang="en-US" sz="1200" b="0" i="0" baseline="0" noProof="0" dirty="0">
                          <a:solidFill>
                            <a:schemeClr val="bg1"/>
                          </a:solidFill>
                          <a:latin typeface="Nunito Light" charset="0"/>
                          <a:ea typeface="Nunito Light" charset="0"/>
                          <a:cs typeface="Nunito Light" charset="0"/>
                        </a:rPr>
                        <a:t>(e.g. village community, neighborhood)</a:t>
                      </a:r>
                      <a:endParaRPr lang="en-US" sz="1200" b="0" i="0" noProof="0" dirty="0">
                        <a:solidFill>
                          <a:schemeClr val="bg1"/>
                        </a:solidFill>
                        <a:latin typeface="Nunito Light" charset="0"/>
                        <a:ea typeface="Nunito Light" charset="0"/>
                        <a:cs typeface="Nunito Light" charset="0"/>
                      </a:endParaRPr>
                    </a:p>
                  </a:txBody>
                  <a:tcPr marL="91424" marR="91424" marT="45716" marB="45716">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200" b="0" i="0" dirty="0">
                        <a:solidFill>
                          <a:schemeClr val="bg1"/>
                        </a:solidFill>
                        <a:latin typeface="Nunito Light" charset="0"/>
                        <a:ea typeface="Nunito Light" charset="0"/>
                        <a:cs typeface="Nunito Light" charset="0"/>
                      </a:endParaRPr>
                    </a:p>
                  </a:txBody>
                  <a:tcPr marL="91424" marR="91424" marT="45716" marB="45716">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200" b="0" i="0" dirty="0">
                        <a:solidFill>
                          <a:schemeClr val="bg1"/>
                        </a:solidFill>
                        <a:latin typeface="Nunito Light" charset="0"/>
                        <a:ea typeface="Nunito Light" charset="0"/>
                        <a:cs typeface="Nunito Light" charset="0"/>
                      </a:endParaRPr>
                    </a:p>
                  </a:txBody>
                  <a:tcPr marL="91424" marR="91424" marT="45716" marB="45716">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200" b="0" i="0" dirty="0">
                        <a:solidFill>
                          <a:schemeClr val="bg1"/>
                        </a:solidFill>
                        <a:latin typeface="Nunito Light" charset="0"/>
                        <a:ea typeface="Nunito Light" charset="0"/>
                        <a:cs typeface="Nunito Light" charset="0"/>
                      </a:endParaRPr>
                    </a:p>
                  </a:txBody>
                  <a:tcPr marL="91424" marR="91424" marT="45716" marB="45716">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5"/>
                  </a:ext>
                </a:extLst>
              </a:tr>
            </a:tbl>
          </a:graphicData>
        </a:graphic>
      </p:graphicFrame>
      <p:sp>
        <p:nvSpPr>
          <p:cNvPr id="5" name="Textplatzhalter 4">
            <a:extLst>
              <a:ext uri="{FF2B5EF4-FFF2-40B4-BE49-F238E27FC236}">
                <a16:creationId xmlns:a16="http://schemas.microsoft.com/office/drawing/2014/main" id="{35BACD80-3DB0-4DA1-83AA-BDABB9A340BE}"/>
              </a:ext>
            </a:extLst>
          </p:cNvPr>
          <p:cNvSpPr>
            <a:spLocks noGrp="1"/>
          </p:cNvSpPr>
          <p:nvPr>
            <p:ph type="body" sz="quarter" idx="13"/>
          </p:nvPr>
        </p:nvSpPr>
        <p:spPr>
          <a:xfrm>
            <a:off x="395288" y="779463"/>
            <a:ext cx="5940425" cy="720725"/>
          </a:xfrm>
        </p:spPr>
        <p:txBody>
          <a:bodyPr rtlCol="0"/>
          <a:lstStyle/>
          <a:p>
            <a:pPr fontAlgn="auto">
              <a:spcAft>
                <a:spcPts val="0"/>
              </a:spcAft>
              <a:defRPr/>
            </a:pPr>
            <a:r>
              <a:rPr lang="en-GB" dirty="0">
                <a:latin typeface="Nunito Light" charset="0"/>
                <a:ea typeface="Nunito Light" charset="0"/>
                <a:cs typeface="Nunito Light" charset="0"/>
              </a:rPr>
              <a:t>Components of culture</a:t>
            </a:r>
          </a:p>
        </p:txBody>
      </p:sp>
      <p:sp>
        <p:nvSpPr>
          <p:cNvPr id="3" name="Textfeld 2">
            <a:extLst>
              <a:ext uri="{FF2B5EF4-FFF2-40B4-BE49-F238E27FC236}">
                <a16:creationId xmlns:a16="http://schemas.microsoft.com/office/drawing/2014/main" id="{18EA60C7-D44A-41C5-ADCC-DD6EF62FDDBB}"/>
              </a:ext>
            </a:extLst>
          </p:cNvPr>
          <p:cNvSpPr txBox="1"/>
          <p:nvPr/>
        </p:nvSpPr>
        <p:spPr>
          <a:xfrm>
            <a:off x="344488" y="1470025"/>
            <a:ext cx="8023225" cy="831850"/>
          </a:xfrm>
          <a:prstGeom prst="rect">
            <a:avLst/>
          </a:prstGeom>
          <a:noFill/>
        </p:spPr>
        <p:txBody>
          <a:bodyPr wrap="none">
            <a:spAutoFit/>
          </a:bodyPr>
          <a:lstStyle/>
          <a:p>
            <a:pPr fontAlgn="auto">
              <a:spcBef>
                <a:spcPts val="0"/>
              </a:spcBef>
              <a:spcAft>
                <a:spcPts val="0"/>
              </a:spcAft>
              <a:defRPr/>
            </a:pPr>
            <a:r>
              <a:rPr lang="en-US" sz="2400" dirty="0">
                <a:solidFill>
                  <a:schemeClr val="accent1">
                    <a:lumMod val="75000"/>
                  </a:schemeClr>
                </a:solidFill>
                <a:latin typeface="Nunito Light" charset="0"/>
                <a:ea typeface="Nunito Light" charset="0"/>
                <a:cs typeface="Nunito Light" charset="0"/>
              </a:rPr>
              <a:t>Matrix for the identification and structuring of collectives </a:t>
            </a:r>
          </a:p>
          <a:p>
            <a:pPr fontAlgn="auto">
              <a:spcBef>
                <a:spcPts val="0"/>
              </a:spcBef>
              <a:spcAft>
                <a:spcPts val="0"/>
              </a:spcAft>
              <a:defRPr/>
            </a:pPr>
            <a:r>
              <a:rPr lang="en-US" sz="2400" dirty="0">
                <a:solidFill>
                  <a:schemeClr val="accent1">
                    <a:lumMod val="75000"/>
                  </a:schemeClr>
                </a:solidFill>
                <a:latin typeface="Nunito Light" charset="0"/>
                <a:ea typeface="Nunito Light" charset="0"/>
                <a:cs typeface="Nunito Light" charset="0"/>
              </a:rPr>
              <a:t>and sub-collectives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el 1">
            <a:extLst>
              <a:ext uri="{FF2B5EF4-FFF2-40B4-BE49-F238E27FC236}">
                <a16:creationId xmlns:a16="http://schemas.microsoft.com/office/drawing/2014/main" id="{A5FC50FC-3C46-4282-9833-1505DD0A20AF}"/>
              </a:ext>
            </a:extLst>
          </p:cNvPr>
          <p:cNvSpPr>
            <a:spLocks noGrp="1"/>
          </p:cNvSpPr>
          <p:nvPr>
            <p:ph type="title"/>
          </p:nvPr>
        </p:nvSpPr>
        <p:spPr>
          <a:xfrm>
            <a:off x="395288" y="258763"/>
            <a:ext cx="7345362" cy="669925"/>
          </a:xfrm>
        </p:spPr>
        <p:txBody>
          <a:bodyPr/>
          <a:lstStyle/>
          <a:p>
            <a:r>
              <a:rPr lang="en-GB" altLang="de-DE" sz="3600">
                <a:latin typeface="Nunito Light" charset="0"/>
              </a:rPr>
              <a:t>CULTURE, A CRITICAL REVIEW</a:t>
            </a:r>
          </a:p>
        </p:txBody>
      </p:sp>
      <p:sp>
        <p:nvSpPr>
          <p:cNvPr id="3" name="Inhaltsplatzhalter 2">
            <a:extLst>
              <a:ext uri="{FF2B5EF4-FFF2-40B4-BE49-F238E27FC236}">
                <a16:creationId xmlns:a16="http://schemas.microsoft.com/office/drawing/2014/main" id="{A70DD1D1-12D8-4990-AD12-47851B121E45}"/>
              </a:ext>
            </a:extLst>
          </p:cNvPr>
          <p:cNvSpPr>
            <a:spLocks noGrp="1"/>
          </p:cNvSpPr>
          <p:nvPr>
            <p:ph idx="1"/>
          </p:nvPr>
        </p:nvSpPr>
        <p:spPr>
          <a:xfrm>
            <a:off x="323850" y="1500188"/>
            <a:ext cx="8229600" cy="4568825"/>
          </a:xfrm>
        </p:spPr>
        <p:txBody>
          <a:bodyPr>
            <a:normAutofit/>
          </a:bodyPr>
          <a:lstStyle/>
          <a:p>
            <a:r>
              <a:rPr lang="en-GB" altLang="de-DE" sz="2400" dirty="0">
                <a:solidFill>
                  <a:srgbClr val="376092"/>
                </a:solidFill>
                <a:latin typeface="Nunito Light" charset="0"/>
              </a:rPr>
              <a:t>Cultural homogeneity and uniqueness within entities</a:t>
            </a:r>
          </a:p>
          <a:p>
            <a:r>
              <a:rPr lang="en-GB" altLang="de-DE" sz="2400" dirty="0">
                <a:solidFill>
                  <a:srgbClr val="376092"/>
                </a:solidFill>
                <a:latin typeface="Nunito Light" charset="0"/>
              </a:rPr>
              <a:t>Hofstede</a:t>
            </a:r>
            <a:r>
              <a:rPr lang="en-GB" altLang="en-US" sz="2400" dirty="0">
                <a:solidFill>
                  <a:srgbClr val="376092"/>
                </a:solidFill>
                <a:latin typeface="Nunito Light" charset="0"/>
              </a:rPr>
              <a:t>’</a:t>
            </a:r>
            <a:r>
              <a:rPr lang="en-GB" altLang="de-DE" sz="2400" dirty="0">
                <a:solidFill>
                  <a:srgbClr val="376092"/>
                </a:solidFill>
                <a:latin typeface="Nunito Light" charset="0"/>
              </a:rPr>
              <a:t>s approach and value orientations</a:t>
            </a:r>
          </a:p>
          <a:p>
            <a:endParaRPr lang="en-GB" altLang="de-DE" dirty="0">
              <a:solidFill>
                <a:srgbClr val="376092"/>
              </a:solidFill>
              <a:latin typeface="Nunito Light" charset="0"/>
            </a:endParaRPr>
          </a:p>
        </p:txBody>
      </p:sp>
      <p:sp>
        <p:nvSpPr>
          <p:cNvPr id="5" name="Textplatzhalter 4">
            <a:extLst>
              <a:ext uri="{FF2B5EF4-FFF2-40B4-BE49-F238E27FC236}">
                <a16:creationId xmlns:a16="http://schemas.microsoft.com/office/drawing/2014/main" id="{58D485DC-2A31-46E1-9470-C5D41E4260D6}"/>
              </a:ext>
            </a:extLst>
          </p:cNvPr>
          <p:cNvSpPr>
            <a:spLocks noGrp="1"/>
          </p:cNvSpPr>
          <p:nvPr>
            <p:ph type="body" sz="quarter" idx="13"/>
          </p:nvPr>
        </p:nvSpPr>
        <p:spPr>
          <a:xfrm>
            <a:off x="395288" y="779463"/>
            <a:ext cx="5940425" cy="720725"/>
          </a:xfrm>
        </p:spPr>
        <p:txBody>
          <a:bodyPr rtlCol="0"/>
          <a:lstStyle/>
          <a:p>
            <a:pPr fontAlgn="auto">
              <a:spcAft>
                <a:spcPts val="0"/>
              </a:spcAft>
              <a:defRPr/>
            </a:pPr>
            <a:r>
              <a:rPr lang="en-GB" dirty="0">
                <a:latin typeface="Nunito Light" charset="0"/>
                <a:ea typeface="Nunito Light" charset="0"/>
                <a:cs typeface="Nunito Light" charset="0"/>
              </a:rPr>
              <a:t>Components of culture</a:t>
            </a:r>
          </a:p>
        </p:txBody>
      </p:sp>
      <p:sp>
        <p:nvSpPr>
          <p:cNvPr id="10" name="Textfeld 9">
            <a:extLst>
              <a:ext uri="{FF2B5EF4-FFF2-40B4-BE49-F238E27FC236}">
                <a16:creationId xmlns:a16="http://schemas.microsoft.com/office/drawing/2014/main" id="{6050D673-8C2E-4029-8C95-D0211F09D225}"/>
              </a:ext>
            </a:extLst>
          </p:cNvPr>
          <p:cNvSpPr txBox="1"/>
          <p:nvPr/>
        </p:nvSpPr>
        <p:spPr>
          <a:xfrm>
            <a:off x="1924050" y="3822700"/>
            <a:ext cx="2016125" cy="83026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r>
              <a:rPr lang="en-GB" sz="2400" dirty="0">
                <a:solidFill>
                  <a:schemeClr val="tx1"/>
                </a:solidFill>
                <a:latin typeface="Nunito Light" charset="0"/>
                <a:ea typeface="Nunito Light" charset="0"/>
                <a:cs typeface="Nunito Light" charset="0"/>
              </a:rPr>
              <a:t>High power distance</a:t>
            </a:r>
          </a:p>
        </p:txBody>
      </p:sp>
      <p:sp>
        <p:nvSpPr>
          <p:cNvPr id="11" name="Textfeld 10">
            <a:extLst>
              <a:ext uri="{FF2B5EF4-FFF2-40B4-BE49-F238E27FC236}">
                <a16:creationId xmlns:a16="http://schemas.microsoft.com/office/drawing/2014/main" id="{3A076F12-9B3C-4A38-9A11-3E469DC9B15D}"/>
              </a:ext>
            </a:extLst>
          </p:cNvPr>
          <p:cNvSpPr txBox="1"/>
          <p:nvPr/>
        </p:nvSpPr>
        <p:spPr>
          <a:xfrm>
            <a:off x="6516688" y="4889500"/>
            <a:ext cx="2159000" cy="83026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r>
              <a:rPr lang="en-GB" sz="2400" dirty="0">
                <a:solidFill>
                  <a:schemeClr val="tx1"/>
                </a:solidFill>
                <a:latin typeface="Nunito Light" charset="0"/>
                <a:ea typeface="Nunito Light" charset="0"/>
                <a:cs typeface="Nunito Light" charset="0"/>
              </a:rPr>
              <a:t>Low power distance</a:t>
            </a:r>
          </a:p>
        </p:txBody>
      </p:sp>
      <p:pic>
        <p:nvPicPr>
          <p:cNvPr id="34822" name="Picture 2" descr="https://photos-4.dropbox.com/t/2/AABGDAkaNEUcTsrqmc6zy3M_-9S53VAOncn_NmjnlzGDsw/12/22376901/jpeg/32x32/3/1490277600/0/2/Kompass.jpg/ENjbzKsFGHggBygH/ounKbWdbHjv6TmE_GiADkNDwOE5cGyTYQtjzmuILaYY?dl=0&amp;size=800x600&amp;size_mode=3">
            <a:extLst>
              <a:ext uri="{FF2B5EF4-FFF2-40B4-BE49-F238E27FC236}">
                <a16:creationId xmlns:a16="http://schemas.microsoft.com/office/drawing/2014/main" id="{648CECBC-4BB8-4A76-9F17-EE344127FD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9388" y="3284538"/>
            <a:ext cx="2346325"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feld 11">
            <a:extLst>
              <a:ext uri="{FF2B5EF4-FFF2-40B4-BE49-F238E27FC236}">
                <a16:creationId xmlns:a16="http://schemas.microsoft.com/office/drawing/2014/main" id="{9F93FB4F-00CD-4D35-98B5-755422F57E60}"/>
              </a:ext>
            </a:extLst>
          </p:cNvPr>
          <p:cNvSpPr txBox="1"/>
          <p:nvPr/>
        </p:nvSpPr>
        <p:spPr>
          <a:xfrm>
            <a:off x="5940425" y="3255963"/>
            <a:ext cx="1981200" cy="46037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r>
              <a:rPr lang="en-GB" sz="2400" dirty="0">
                <a:solidFill>
                  <a:schemeClr val="tx1"/>
                </a:solidFill>
                <a:latin typeface="Nunito Light" charset="0"/>
                <a:ea typeface="Nunito Light" charset="0"/>
                <a:cs typeface="Nunito Light" charset="0"/>
              </a:rPr>
              <a:t>Individualism</a:t>
            </a:r>
          </a:p>
        </p:txBody>
      </p:sp>
      <p:sp>
        <p:nvSpPr>
          <p:cNvPr id="14" name="Textfeld 13">
            <a:extLst>
              <a:ext uri="{FF2B5EF4-FFF2-40B4-BE49-F238E27FC236}">
                <a16:creationId xmlns:a16="http://schemas.microsoft.com/office/drawing/2014/main" id="{BA7C815E-4BBA-404D-8946-E738AE979790}"/>
              </a:ext>
            </a:extLst>
          </p:cNvPr>
          <p:cNvSpPr txBox="1"/>
          <p:nvPr/>
        </p:nvSpPr>
        <p:spPr>
          <a:xfrm>
            <a:off x="4186238" y="5708650"/>
            <a:ext cx="601662" cy="46196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en-GB" sz="2400" dirty="0">
                <a:solidFill>
                  <a:schemeClr val="tx1"/>
                </a:solidFill>
                <a:latin typeface="Nunito Light" charset="0"/>
                <a:ea typeface="Nunito Light" charset="0"/>
                <a:cs typeface="Nunito Light" charset="0"/>
              </a:rPr>
              <a:t>...</a:t>
            </a:r>
          </a:p>
        </p:txBody>
      </p:sp>
      <p:sp>
        <p:nvSpPr>
          <p:cNvPr id="13" name="Textfeld 12">
            <a:extLst>
              <a:ext uri="{FF2B5EF4-FFF2-40B4-BE49-F238E27FC236}">
                <a16:creationId xmlns:a16="http://schemas.microsoft.com/office/drawing/2014/main" id="{7F2866CA-990B-472B-B878-D61A2A2D694C}"/>
              </a:ext>
            </a:extLst>
          </p:cNvPr>
          <p:cNvSpPr txBox="1"/>
          <p:nvPr/>
        </p:nvSpPr>
        <p:spPr>
          <a:xfrm>
            <a:off x="281969" y="6069013"/>
            <a:ext cx="6552976" cy="184666"/>
          </a:xfrm>
          <a:prstGeom prst="rect">
            <a:avLst/>
          </a:prstGeom>
          <a:noFill/>
        </p:spPr>
        <p:txBody>
          <a:bodyPr wrap="square">
            <a:spAutoFit/>
          </a:bodyPr>
          <a:lstStyle/>
          <a:p>
            <a:pPr fontAlgn="auto">
              <a:spcBef>
                <a:spcPts val="0"/>
              </a:spcBef>
              <a:spcAft>
                <a:spcPts val="0"/>
              </a:spcAft>
              <a:defRPr/>
            </a:pPr>
            <a:r>
              <a:rPr lang="de-DE" sz="600" dirty="0">
                <a:solidFill>
                  <a:schemeClr val="tx2">
                    <a:lumMod val="75000"/>
                  </a:schemeClr>
                </a:solidFill>
                <a:latin typeface="Nunito Light" charset="0"/>
                <a:ea typeface="Nunito Light" charset="0"/>
                <a:cs typeface="Nunito Light" charset="0"/>
                <a:hlinkClick r:id="rId4"/>
              </a:rPr>
              <a:t>CC BY-SA 4.0</a:t>
            </a:r>
            <a:r>
              <a:rPr lang="de-DE" sz="600" dirty="0">
                <a:solidFill>
                  <a:schemeClr val="tx2">
                    <a:lumMod val="75000"/>
                  </a:schemeClr>
                </a:solidFill>
                <a:latin typeface="Nunito Light" charset="0"/>
                <a:ea typeface="Nunito Light" charset="0"/>
                <a:cs typeface="Nunito Light" charset="0"/>
              </a:rPr>
              <a:t>  Source: </a:t>
            </a:r>
            <a:r>
              <a:rPr lang="de-DE" sz="600" dirty="0">
                <a:solidFill>
                  <a:schemeClr val="tx2">
                    <a:lumMod val="75000"/>
                  </a:schemeClr>
                </a:solidFill>
                <a:latin typeface="Nunito Light" charset="0"/>
                <a:ea typeface="Nunito Light" charset="0"/>
                <a:cs typeface="Nunito Light" charset="0"/>
                <a:hlinkClick r:id="rId5"/>
              </a:rPr>
              <a:t>Marie Seeberger </a:t>
            </a:r>
            <a:r>
              <a:rPr lang="en-GB" sz="600" dirty="0">
                <a:solidFill>
                  <a:schemeClr val="tx2">
                    <a:lumMod val="75000"/>
                  </a:schemeClr>
                </a:solidFill>
                <a:latin typeface="Nunito Light" charset="0"/>
                <a:ea typeface="Nunito Light" charset="0"/>
                <a:cs typeface="Nunito Light" charset="0"/>
              </a:rPr>
              <a:t>(2016)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el 1">
            <a:extLst>
              <a:ext uri="{FF2B5EF4-FFF2-40B4-BE49-F238E27FC236}">
                <a16:creationId xmlns:a16="http://schemas.microsoft.com/office/drawing/2014/main" id="{ADD4AECD-AF55-4001-B02F-DB2BAB6DED30}"/>
              </a:ext>
            </a:extLst>
          </p:cNvPr>
          <p:cNvSpPr>
            <a:spLocks noGrp="1"/>
          </p:cNvSpPr>
          <p:nvPr>
            <p:ph type="title"/>
          </p:nvPr>
        </p:nvSpPr>
        <p:spPr>
          <a:xfrm>
            <a:off x="395288" y="258763"/>
            <a:ext cx="7632700" cy="669925"/>
          </a:xfrm>
        </p:spPr>
        <p:txBody>
          <a:bodyPr/>
          <a:lstStyle/>
          <a:p>
            <a:r>
              <a:rPr lang="en-GB" altLang="de-DE" sz="3600">
                <a:latin typeface="Nunito Light" charset="0"/>
              </a:rPr>
              <a:t>CULTURE, A CRITICAL REVIEW</a:t>
            </a:r>
          </a:p>
        </p:txBody>
      </p:sp>
      <p:sp>
        <p:nvSpPr>
          <p:cNvPr id="3" name="Inhaltsplatzhalter 2">
            <a:extLst>
              <a:ext uri="{FF2B5EF4-FFF2-40B4-BE49-F238E27FC236}">
                <a16:creationId xmlns:a16="http://schemas.microsoft.com/office/drawing/2014/main" id="{6FAEB29B-C005-4898-880A-1BC29DD1773F}"/>
              </a:ext>
            </a:extLst>
          </p:cNvPr>
          <p:cNvSpPr>
            <a:spLocks noGrp="1"/>
          </p:cNvSpPr>
          <p:nvPr>
            <p:ph idx="1"/>
          </p:nvPr>
        </p:nvSpPr>
        <p:spPr>
          <a:xfrm>
            <a:off x="323850" y="1557338"/>
            <a:ext cx="8229600" cy="4568825"/>
          </a:xfrm>
        </p:spPr>
        <p:txBody>
          <a:bodyPr rtlCol="0">
            <a:normAutofit/>
          </a:bodyPr>
          <a:lstStyle/>
          <a:p>
            <a:pPr marL="0" indent="0" fontAlgn="auto">
              <a:spcAft>
                <a:spcPts val="0"/>
              </a:spcAft>
              <a:buFont typeface="Wingdings" panose="05000000000000000000" pitchFamily="2" charset="2"/>
              <a:buNone/>
              <a:defRPr/>
            </a:pPr>
            <a:r>
              <a:rPr lang="en-GB" dirty="0">
                <a:solidFill>
                  <a:schemeClr val="accent1">
                    <a:lumMod val="75000"/>
                  </a:schemeClr>
                </a:solidFill>
                <a:latin typeface="Nunito Light" charset="0"/>
                <a:ea typeface="Nunito Light" charset="0"/>
                <a:cs typeface="Nunito Light" charset="0"/>
              </a:rPr>
              <a:t>	</a:t>
            </a:r>
            <a:r>
              <a:rPr lang="en-GB" sz="2400" dirty="0">
                <a:solidFill>
                  <a:schemeClr val="accent1">
                    <a:lumMod val="75000"/>
                  </a:schemeClr>
                </a:solidFill>
                <a:latin typeface="Nunito Light" charset="0"/>
                <a:ea typeface="Nunito Light" charset="0"/>
                <a:cs typeface="Nunito Light" charset="0"/>
              </a:rPr>
              <a:t>Can cultures be considered homogeneous within 	entities such as a nation or organisation?</a:t>
            </a:r>
          </a:p>
          <a:p>
            <a:pPr marL="0" indent="0" fontAlgn="auto">
              <a:spcAft>
                <a:spcPts val="0"/>
              </a:spcAft>
              <a:buFont typeface="Wingdings" panose="05000000000000000000" pitchFamily="2" charset="2"/>
              <a:buNone/>
              <a:defRPr/>
            </a:pPr>
            <a:endParaRPr lang="en-GB" sz="2400" dirty="0">
              <a:solidFill>
                <a:schemeClr val="accent1">
                  <a:lumMod val="75000"/>
                </a:schemeClr>
              </a:solidFill>
              <a:latin typeface="Nunito Light" charset="0"/>
              <a:ea typeface="Nunito Light" charset="0"/>
              <a:cs typeface="Nunito Light" charset="0"/>
            </a:endParaRPr>
          </a:p>
          <a:p>
            <a:pPr marL="457200" lvl="1" indent="-457200" fontAlgn="auto">
              <a:spcAft>
                <a:spcPts val="0"/>
              </a:spcAft>
              <a:defRPr/>
            </a:pPr>
            <a:r>
              <a:rPr lang="en-GB" sz="2000" dirty="0">
                <a:solidFill>
                  <a:schemeClr val="accent1">
                    <a:lumMod val="75000"/>
                  </a:schemeClr>
                </a:solidFill>
                <a:latin typeface="Nunito Light" charset="0"/>
                <a:ea typeface="Nunito Light" charset="0"/>
                <a:cs typeface="Nunito Light" charset="0"/>
              </a:rPr>
              <a:t>Think about countries such as Switzerland, Canada, Mongolia. Would you consider them to be homogeneous entities with regard to ethnic, religious and linguistic aspects?</a:t>
            </a:r>
          </a:p>
          <a:p>
            <a:pPr marL="457200" lvl="1" indent="-457200" fontAlgn="auto">
              <a:spcAft>
                <a:spcPts val="0"/>
              </a:spcAft>
              <a:defRPr/>
            </a:pPr>
            <a:r>
              <a:rPr lang="en-GB" sz="2000" dirty="0">
                <a:solidFill>
                  <a:schemeClr val="accent1">
                    <a:lumMod val="75000"/>
                  </a:schemeClr>
                </a:solidFill>
                <a:latin typeface="Nunito Light" charset="0"/>
                <a:ea typeface="Nunito Light" charset="0"/>
                <a:cs typeface="Nunito Light" charset="0"/>
              </a:rPr>
              <a:t>Think about companies such as Siemens or the Otto group, would you perceive them as having a </a:t>
            </a:r>
            <a:r>
              <a:rPr lang="en-US" sz="2000" dirty="0">
                <a:solidFill>
                  <a:schemeClr val="accent1">
                    <a:lumMod val="75000"/>
                  </a:schemeClr>
                </a:solidFill>
                <a:latin typeface="Nunito Light" charset="0"/>
                <a:ea typeface="Nunito Light" charset="0"/>
                <a:cs typeface="Nunito Light" charset="0"/>
              </a:rPr>
              <a:t>homogeneous</a:t>
            </a:r>
            <a:r>
              <a:rPr lang="en-GB" sz="2000" dirty="0">
                <a:solidFill>
                  <a:schemeClr val="accent1">
                    <a:lumMod val="75000"/>
                  </a:schemeClr>
                </a:solidFill>
                <a:latin typeface="Nunito Light" charset="0"/>
                <a:ea typeface="Nunito Light" charset="0"/>
                <a:cs typeface="Nunito Light" charset="0"/>
              </a:rPr>
              <a:t> culture?</a:t>
            </a:r>
          </a:p>
          <a:p>
            <a:pPr marL="0" indent="0" fontAlgn="auto">
              <a:spcAft>
                <a:spcPts val="0"/>
              </a:spcAft>
              <a:buFont typeface="Wingdings" panose="05000000000000000000" pitchFamily="2" charset="2"/>
              <a:buNone/>
              <a:defRPr/>
            </a:pPr>
            <a:endParaRPr lang="en-GB" dirty="0">
              <a:solidFill>
                <a:schemeClr val="accent1">
                  <a:lumMod val="75000"/>
                </a:schemeClr>
              </a:solidFill>
              <a:latin typeface="Nunito Light" charset="0"/>
              <a:ea typeface="Nunito Light" charset="0"/>
              <a:cs typeface="Nunito Light" charset="0"/>
            </a:endParaRPr>
          </a:p>
        </p:txBody>
      </p:sp>
      <p:sp>
        <p:nvSpPr>
          <p:cNvPr id="5" name="Textplatzhalter 4">
            <a:extLst>
              <a:ext uri="{FF2B5EF4-FFF2-40B4-BE49-F238E27FC236}">
                <a16:creationId xmlns:a16="http://schemas.microsoft.com/office/drawing/2014/main" id="{BA01B3F2-3609-4BC9-BC7E-56428179FFFD}"/>
              </a:ext>
            </a:extLst>
          </p:cNvPr>
          <p:cNvSpPr>
            <a:spLocks noGrp="1"/>
          </p:cNvSpPr>
          <p:nvPr>
            <p:ph type="body" sz="quarter" idx="13"/>
          </p:nvPr>
        </p:nvSpPr>
        <p:spPr>
          <a:xfrm>
            <a:off x="395288" y="779463"/>
            <a:ext cx="5940425" cy="720725"/>
          </a:xfrm>
        </p:spPr>
        <p:txBody>
          <a:bodyPr rtlCol="0"/>
          <a:lstStyle/>
          <a:p>
            <a:pPr fontAlgn="auto">
              <a:spcAft>
                <a:spcPts val="0"/>
              </a:spcAft>
              <a:defRPr/>
            </a:pPr>
            <a:r>
              <a:rPr lang="en-GB" dirty="0">
                <a:latin typeface="Nunito Light" charset="0"/>
                <a:ea typeface="Nunito Light" charset="0"/>
                <a:cs typeface="Nunito Light" charset="0"/>
              </a:rPr>
              <a:t>Components of culture</a:t>
            </a:r>
          </a:p>
        </p:txBody>
      </p:sp>
      <p:pic>
        <p:nvPicPr>
          <p:cNvPr id="35845" name="Grafik 3">
            <a:extLst>
              <a:ext uri="{FF2B5EF4-FFF2-40B4-BE49-F238E27FC236}">
                <a16:creationId xmlns:a16="http://schemas.microsoft.com/office/drawing/2014/main" id="{BAC11090-259A-488F-8180-52177AB5F4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57350"/>
            <a:ext cx="62706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el 1">
            <a:extLst>
              <a:ext uri="{FF2B5EF4-FFF2-40B4-BE49-F238E27FC236}">
                <a16:creationId xmlns:a16="http://schemas.microsoft.com/office/drawing/2014/main" id="{FBB8B0F6-6630-4838-9D03-2E32384A8EEE}"/>
              </a:ext>
            </a:extLst>
          </p:cNvPr>
          <p:cNvSpPr>
            <a:spLocks noGrp="1"/>
          </p:cNvSpPr>
          <p:nvPr>
            <p:ph type="title"/>
          </p:nvPr>
        </p:nvSpPr>
        <p:spPr>
          <a:xfrm>
            <a:off x="395288" y="258763"/>
            <a:ext cx="7489825" cy="669925"/>
          </a:xfrm>
        </p:spPr>
        <p:txBody>
          <a:bodyPr/>
          <a:lstStyle/>
          <a:p>
            <a:r>
              <a:rPr lang="en-GB" altLang="de-DE" sz="3600">
                <a:latin typeface="Nunito Light" charset="0"/>
              </a:rPr>
              <a:t>CULTURE, A CRITICAL REVIEW</a:t>
            </a:r>
          </a:p>
        </p:txBody>
      </p:sp>
      <p:sp>
        <p:nvSpPr>
          <p:cNvPr id="3" name="Inhaltsplatzhalter 2">
            <a:extLst>
              <a:ext uri="{FF2B5EF4-FFF2-40B4-BE49-F238E27FC236}">
                <a16:creationId xmlns:a16="http://schemas.microsoft.com/office/drawing/2014/main" id="{698A41D7-E048-4CA7-8A08-915596345187}"/>
              </a:ext>
            </a:extLst>
          </p:cNvPr>
          <p:cNvSpPr>
            <a:spLocks noGrp="1"/>
          </p:cNvSpPr>
          <p:nvPr>
            <p:ph idx="1"/>
          </p:nvPr>
        </p:nvSpPr>
        <p:spPr>
          <a:xfrm>
            <a:off x="325438" y="1500188"/>
            <a:ext cx="8494712" cy="598487"/>
          </a:xfrm>
        </p:spPr>
        <p:txBody>
          <a:bodyPr rtlCol="0">
            <a:noAutofit/>
          </a:bodyPr>
          <a:lstStyle/>
          <a:p>
            <a:pPr fontAlgn="auto">
              <a:spcAft>
                <a:spcPts val="0"/>
              </a:spcAft>
              <a:defRPr/>
            </a:pPr>
            <a:r>
              <a:rPr lang="en-GB" sz="2400" dirty="0">
                <a:solidFill>
                  <a:schemeClr val="accent1">
                    <a:lumMod val="75000"/>
                  </a:schemeClr>
                </a:solidFill>
                <a:latin typeface="Nunito Light" charset="0"/>
                <a:ea typeface="Nunito Light" charset="0"/>
                <a:cs typeface="Nunito Light" charset="0"/>
              </a:rPr>
              <a:t>Culture refers to knowledge and behaviour</a:t>
            </a:r>
          </a:p>
          <a:p>
            <a:pPr fontAlgn="auto">
              <a:spcAft>
                <a:spcPts val="0"/>
              </a:spcAft>
              <a:defRPr/>
            </a:pPr>
            <a:endParaRPr lang="en-GB" sz="2400" dirty="0">
              <a:solidFill>
                <a:schemeClr val="accent1">
                  <a:lumMod val="75000"/>
                </a:schemeClr>
              </a:solidFill>
              <a:latin typeface="Nunito Light" charset="0"/>
              <a:ea typeface="Nunito Light" charset="0"/>
              <a:cs typeface="Nunito Light" charset="0"/>
            </a:endParaRPr>
          </a:p>
          <a:p>
            <a:pPr lvl="1" fontAlgn="auto">
              <a:spcAft>
                <a:spcPts val="0"/>
              </a:spcAft>
              <a:defRPr/>
            </a:pPr>
            <a:endParaRPr lang="en-GB" sz="2400" dirty="0">
              <a:solidFill>
                <a:schemeClr val="accent1">
                  <a:lumMod val="75000"/>
                </a:schemeClr>
              </a:solidFill>
              <a:latin typeface="Nunito Light" charset="0"/>
              <a:ea typeface="Nunito Light" charset="0"/>
              <a:cs typeface="Nunito Light" charset="0"/>
            </a:endParaRPr>
          </a:p>
        </p:txBody>
      </p:sp>
      <p:sp>
        <p:nvSpPr>
          <p:cNvPr id="5" name="Textplatzhalter 4">
            <a:extLst>
              <a:ext uri="{FF2B5EF4-FFF2-40B4-BE49-F238E27FC236}">
                <a16:creationId xmlns:a16="http://schemas.microsoft.com/office/drawing/2014/main" id="{4CCF8349-4469-4367-B2C2-76E7D1CEB867}"/>
              </a:ext>
            </a:extLst>
          </p:cNvPr>
          <p:cNvSpPr>
            <a:spLocks noGrp="1"/>
          </p:cNvSpPr>
          <p:nvPr>
            <p:ph type="body" sz="quarter" idx="13"/>
          </p:nvPr>
        </p:nvSpPr>
        <p:spPr>
          <a:xfrm>
            <a:off x="395288" y="779463"/>
            <a:ext cx="5940425" cy="720725"/>
          </a:xfrm>
        </p:spPr>
        <p:txBody>
          <a:bodyPr rtlCol="0"/>
          <a:lstStyle/>
          <a:p>
            <a:pPr fontAlgn="auto">
              <a:spcAft>
                <a:spcPts val="0"/>
              </a:spcAft>
              <a:defRPr/>
            </a:pPr>
            <a:r>
              <a:rPr lang="en-GB" dirty="0">
                <a:latin typeface="Nunito Light" charset="0"/>
                <a:ea typeface="Nunito Light" charset="0"/>
                <a:cs typeface="Nunito Light" charset="0"/>
              </a:rPr>
              <a:t>Components of culture</a:t>
            </a:r>
          </a:p>
        </p:txBody>
      </p:sp>
      <p:pic>
        <p:nvPicPr>
          <p:cNvPr id="36868" name="Grafik 5">
            <a:extLst>
              <a:ext uri="{FF2B5EF4-FFF2-40B4-BE49-F238E27FC236}">
                <a16:creationId xmlns:a16="http://schemas.microsoft.com/office/drawing/2014/main" id="{575EC026-D14E-49D6-89D8-D5BCF9AC5A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2362200"/>
            <a:ext cx="331152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Grafik 6">
            <a:extLst>
              <a:ext uri="{FF2B5EF4-FFF2-40B4-BE49-F238E27FC236}">
                <a16:creationId xmlns:a16="http://schemas.microsoft.com/office/drawing/2014/main" id="{95AD746A-40EE-424B-9E02-C58FA94EA7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2163" y="2546350"/>
            <a:ext cx="2306637"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Grafik 7">
            <a:extLst>
              <a:ext uri="{FF2B5EF4-FFF2-40B4-BE49-F238E27FC236}">
                <a16:creationId xmlns:a16="http://schemas.microsoft.com/office/drawing/2014/main" id="{F1A67276-C719-484D-99F8-0BE49E67C40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8800" y="4787900"/>
            <a:ext cx="1341438"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8">
            <a:extLst>
              <a:ext uri="{FF2B5EF4-FFF2-40B4-BE49-F238E27FC236}">
                <a16:creationId xmlns:a16="http://schemas.microsoft.com/office/drawing/2014/main" id="{7F2866CA-990B-472B-B878-D61A2A2D694C}"/>
              </a:ext>
            </a:extLst>
          </p:cNvPr>
          <p:cNvSpPr txBox="1"/>
          <p:nvPr/>
        </p:nvSpPr>
        <p:spPr>
          <a:xfrm>
            <a:off x="280142" y="6058151"/>
            <a:ext cx="6552976" cy="184666"/>
          </a:xfrm>
          <a:prstGeom prst="rect">
            <a:avLst/>
          </a:prstGeom>
          <a:noFill/>
        </p:spPr>
        <p:txBody>
          <a:bodyPr wrap="square">
            <a:spAutoFit/>
          </a:bodyPr>
          <a:lstStyle/>
          <a:p>
            <a:pPr fontAlgn="auto">
              <a:spcBef>
                <a:spcPts val="0"/>
              </a:spcBef>
              <a:spcAft>
                <a:spcPts val="0"/>
              </a:spcAft>
              <a:defRPr/>
            </a:pPr>
            <a:r>
              <a:rPr lang="de-DE" sz="600" dirty="0">
                <a:solidFill>
                  <a:schemeClr val="tx2">
                    <a:lumMod val="75000"/>
                  </a:schemeClr>
                </a:solidFill>
                <a:latin typeface="Nunito Light" charset="0"/>
                <a:ea typeface="Nunito Light" charset="0"/>
                <a:cs typeface="Nunito Light" charset="0"/>
                <a:hlinkClick r:id="rId6"/>
              </a:rPr>
              <a:t>CC BY-SA 4.0</a:t>
            </a:r>
            <a:r>
              <a:rPr lang="de-DE" sz="600" dirty="0">
                <a:solidFill>
                  <a:schemeClr val="tx2">
                    <a:lumMod val="75000"/>
                  </a:schemeClr>
                </a:solidFill>
                <a:latin typeface="Nunito Light" charset="0"/>
                <a:ea typeface="Nunito Light" charset="0"/>
                <a:cs typeface="Nunito Light" charset="0"/>
              </a:rPr>
              <a:t>  Source: </a:t>
            </a:r>
            <a:r>
              <a:rPr lang="de-DE" sz="600" dirty="0">
                <a:solidFill>
                  <a:schemeClr val="tx2">
                    <a:lumMod val="75000"/>
                  </a:schemeClr>
                </a:solidFill>
                <a:latin typeface="Nunito Light" charset="0"/>
                <a:ea typeface="Nunito Light" charset="0"/>
                <a:cs typeface="Nunito Light" charset="0"/>
                <a:hlinkClick r:id="rId7"/>
              </a:rPr>
              <a:t>Marie Seeberger </a:t>
            </a:r>
            <a:r>
              <a:rPr lang="en-GB" sz="600" dirty="0">
                <a:solidFill>
                  <a:schemeClr val="tx2">
                    <a:lumMod val="75000"/>
                  </a:schemeClr>
                </a:solidFill>
                <a:latin typeface="Nunito Light" charset="0"/>
                <a:ea typeface="Nunito Light" charset="0"/>
                <a:cs typeface="Nunito Light" charset="0"/>
              </a:rPr>
              <a:t>(2016)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64E1289-A23F-4C94-8632-5DF13E9A52A4}"/>
              </a:ext>
            </a:extLst>
          </p:cNvPr>
          <p:cNvSpPr>
            <a:spLocks noGrp="1"/>
          </p:cNvSpPr>
          <p:nvPr>
            <p:ph idx="1"/>
          </p:nvPr>
        </p:nvSpPr>
        <p:spPr>
          <a:xfrm>
            <a:off x="971550" y="2349500"/>
            <a:ext cx="7859713" cy="3816350"/>
          </a:xfrm>
        </p:spPr>
        <p:txBody>
          <a:bodyPr>
            <a:normAutofit/>
          </a:bodyPr>
          <a:lstStyle/>
          <a:p>
            <a:pPr marL="0" indent="0">
              <a:buFont typeface="Wingdings" panose="05000000000000000000" pitchFamily="2" charset="2"/>
              <a:buNone/>
            </a:pPr>
            <a:r>
              <a:rPr lang="en-GB" altLang="de-DE" sz="2400" dirty="0">
                <a:solidFill>
                  <a:srgbClr val="376092"/>
                </a:solidFill>
                <a:latin typeface="Nunito Light" charset="0"/>
              </a:rPr>
              <a:t>Read the case of socialisation at Disneyland (WS) and answer the following questions:</a:t>
            </a:r>
          </a:p>
          <a:p>
            <a:pPr lvl="1"/>
            <a:r>
              <a:rPr lang="en-GB" altLang="de-DE" sz="2400" dirty="0">
                <a:solidFill>
                  <a:srgbClr val="376092"/>
                </a:solidFill>
                <a:latin typeface="Nunito Light" charset="0"/>
              </a:rPr>
              <a:t>How did Disneyland socialise newcomers?</a:t>
            </a:r>
            <a:endParaRPr lang="de-DE" altLang="de-DE" sz="2400" dirty="0">
              <a:solidFill>
                <a:srgbClr val="376092"/>
              </a:solidFill>
              <a:latin typeface="Nunito Light" charset="0"/>
            </a:endParaRPr>
          </a:p>
          <a:p>
            <a:pPr lvl="1"/>
            <a:r>
              <a:rPr lang="en-GB" altLang="de-DE" sz="2400" dirty="0">
                <a:solidFill>
                  <a:srgbClr val="376092"/>
                </a:solidFill>
                <a:latin typeface="Nunito Light" charset="0"/>
              </a:rPr>
              <a:t>Why do you think the socialisation process at work in Disneyland was so effective?</a:t>
            </a:r>
            <a:endParaRPr lang="de-DE" altLang="de-DE" sz="2400" dirty="0">
              <a:solidFill>
                <a:srgbClr val="376092"/>
              </a:solidFill>
              <a:latin typeface="Nunito Light" charset="0"/>
            </a:endParaRPr>
          </a:p>
          <a:p>
            <a:pPr lvl="1"/>
            <a:r>
              <a:rPr lang="en-GB" altLang="de-DE" sz="2400" dirty="0">
                <a:solidFill>
                  <a:srgbClr val="376092"/>
                </a:solidFill>
                <a:latin typeface="Nunito Light" charset="0"/>
              </a:rPr>
              <a:t>What lessons can other organisations learn from Disneyland</a:t>
            </a:r>
            <a:r>
              <a:rPr lang="en-GB" altLang="en-US" sz="2400" dirty="0">
                <a:solidFill>
                  <a:srgbClr val="376092"/>
                </a:solidFill>
                <a:latin typeface="Nunito Light" charset="0"/>
              </a:rPr>
              <a:t>’</a:t>
            </a:r>
            <a:r>
              <a:rPr lang="en-GB" altLang="de-DE" sz="2400" dirty="0">
                <a:solidFill>
                  <a:srgbClr val="376092"/>
                </a:solidFill>
                <a:latin typeface="Nunito Light" charset="0"/>
              </a:rPr>
              <a:t>s methods?</a:t>
            </a:r>
            <a:endParaRPr lang="de-DE" altLang="de-DE" sz="2400" dirty="0">
              <a:solidFill>
                <a:srgbClr val="376092"/>
              </a:solidFill>
              <a:latin typeface="Nunito Light" charset="0"/>
            </a:endParaRPr>
          </a:p>
        </p:txBody>
      </p:sp>
      <p:sp>
        <p:nvSpPr>
          <p:cNvPr id="5" name="Textplatzhalter 4">
            <a:extLst>
              <a:ext uri="{FF2B5EF4-FFF2-40B4-BE49-F238E27FC236}">
                <a16:creationId xmlns:a16="http://schemas.microsoft.com/office/drawing/2014/main" id="{85CB0FA9-97AC-401C-802F-BC7CDCCBB3F4}"/>
              </a:ext>
            </a:extLst>
          </p:cNvPr>
          <p:cNvSpPr>
            <a:spLocks noGrp="1"/>
          </p:cNvSpPr>
          <p:nvPr>
            <p:ph type="body" sz="quarter" idx="13"/>
          </p:nvPr>
        </p:nvSpPr>
        <p:spPr>
          <a:xfrm>
            <a:off x="395288" y="779463"/>
            <a:ext cx="5940425" cy="720725"/>
          </a:xfrm>
        </p:spPr>
        <p:txBody>
          <a:bodyPr rtlCol="0"/>
          <a:lstStyle/>
          <a:p>
            <a:pPr fontAlgn="auto">
              <a:spcAft>
                <a:spcPts val="0"/>
              </a:spcAft>
              <a:defRPr/>
            </a:pPr>
            <a:r>
              <a:rPr lang="en-GB" dirty="0">
                <a:latin typeface="Nunito Light" charset="0"/>
                <a:ea typeface="Nunito Light" charset="0"/>
                <a:cs typeface="Nunito Light" charset="0"/>
              </a:rPr>
              <a:t>Components of culture</a:t>
            </a:r>
          </a:p>
        </p:txBody>
      </p:sp>
      <p:sp>
        <p:nvSpPr>
          <p:cNvPr id="37891" name="Titel 1">
            <a:extLst>
              <a:ext uri="{FF2B5EF4-FFF2-40B4-BE49-F238E27FC236}">
                <a16:creationId xmlns:a16="http://schemas.microsoft.com/office/drawing/2014/main" id="{D76763D2-DCA3-4A15-A24D-05ABE4726C46}"/>
              </a:ext>
            </a:extLst>
          </p:cNvPr>
          <p:cNvSpPr>
            <a:spLocks noGrp="1"/>
          </p:cNvSpPr>
          <p:nvPr>
            <p:ph type="title"/>
          </p:nvPr>
        </p:nvSpPr>
        <p:spPr>
          <a:xfrm>
            <a:off x="395288" y="258763"/>
            <a:ext cx="7489825" cy="669925"/>
          </a:xfrm>
        </p:spPr>
        <p:txBody>
          <a:bodyPr/>
          <a:lstStyle/>
          <a:p>
            <a:r>
              <a:rPr lang="en-GB" altLang="de-DE" sz="3600">
                <a:latin typeface="Nunito Light" charset="0"/>
              </a:rPr>
              <a:t>CULTURE, A CRITICAL REVIEW</a:t>
            </a:r>
          </a:p>
        </p:txBody>
      </p:sp>
      <p:sp>
        <p:nvSpPr>
          <p:cNvPr id="11" name="Inhaltsplatzhalter 2">
            <a:extLst>
              <a:ext uri="{FF2B5EF4-FFF2-40B4-BE49-F238E27FC236}">
                <a16:creationId xmlns:a16="http://schemas.microsoft.com/office/drawing/2014/main" id="{ACEFE493-08F7-49D0-BCD5-8EC2AD2CD3C8}"/>
              </a:ext>
            </a:extLst>
          </p:cNvPr>
          <p:cNvSpPr txBox="1">
            <a:spLocks/>
          </p:cNvSpPr>
          <p:nvPr/>
        </p:nvSpPr>
        <p:spPr>
          <a:xfrm>
            <a:off x="323850" y="1498600"/>
            <a:ext cx="7858125" cy="522288"/>
          </a:xfrm>
          <a:prstGeom prst="rect">
            <a:avLst/>
          </a:prstGeom>
        </p:spPr>
        <p:txBody>
          <a:bodyPr/>
          <a:lst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GB" sz="2400" dirty="0">
                <a:solidFill>
                  <a:schemeClr val="accent1">
                    <a:lumMod val="75000"/>
                  </a:schemeClr>
                </a:solidFill>
                <a:latin typeface="Nunito Light" charset="0"/>
                <a:ea typeface="Nunito Light" charset="0"/>
                <a:cs typeface="Nunito Light" charset="0"/>
              </a:rPr>
              <a:t>Culture is learned and passed on</a:t>
            </a:r>
          </a:p>
        </p:txBody>
      </p:sp>
      <p:pic>
        <p:nvPicPr>
          <p:cNvPr id="8" name="Bild 3">
            <a:extLst>
              <a:ext uri="{FF2B5EF4-FFF2-40B4-BE49-F238E27FC236}">
                <a16:creationId xmlns:a16="http://schemas.microsoft.com/office/drawing/2014/main" id="{F2D17555-4F3D-F547-B84B-46C766E6BE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288" y="2349500"/>
            <a:ext cx="576000" cy="576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B039938-6AA6-4596-BA4E-F61BE72E8964}"/>
              </a:ext>
            </a:extLst>
          </p:cNvPr>
          <p:cNvSpPr>
            <a:spLocks noGrp="1"/>
          </p:cNvSpPr>
          <p:nvPr>
            <p:ph idx="1"/>
          </p:nvPr>
        </p:nvSpPr>
        <p:spPr>
          <a:xfrm>
            <a:off x="323850" y="1533525"/>
            <a:ext cx="8229600" cy="558800"/>
          </a:xfrm>
        </p:spPr>
        <p:txBody>
          <a:bodyPr rtlCol="0">
            <a:normAutofit/>
          </a:bodyPr>
          <a:lstStyle/>
          <a:p>
            <a:pPr fontAlgn="auto">
              <a:spcAft>
                <a:spcPts val="0"/>
              </a:spcAft>
              <a:defRPr/>
            </a:pPr>
            <a:r>
              <a:rPr lang="en-GB" sz="2400" dirty="0">
                <a:solidFill>
                  <a:schemeClr val="accent1">
                    <a:lumMod val="75000"/>
                  </a:schemeClr>
                </a:solidFill>
                <a:latin typeface="Nunito Light" charset="0"/>
                <a:ea typeface="Nunito Light" charset="0"/>
                <a:cs typeface="Nunito Light" charset="0"/>
              </a:rPr>
              <a:t>Culture is shared</a:t>
            </a:r>
          </a:p>
        </p:txBody>
      </p:sp>
      <p:sp>
        <p:nvSpPr>
          <p:cNvPr id="5" name="Textplatzhalter 4">
            <a:extLst>
              <a:ext uri="{FF2B5EF4-FFF2-40B4-BE49-F238E27FC236}">
                <a16:creationId xmlns:a16="http://schemas.microsoft.com/office/drawing/2014/main" id="{14AA3574-EE1A-481D-924D-7FD4434C8271}"/>
              </a:ext>
            </a:extLst>
          </p:cNvPr>
          <p:cNvSpPr>
            <a:spLocks noGrp="1"/>
          </p:cNvSpPr>
          <p:nvPr>
            <p:ph type="body" sz="quarter" idx="13"/>
          </p:nvPr>
        </p:nvSpPr>
        <p:spPr>
          <a:xfrm>
            <a:off x="395288" y="779463"/>
            <a:ext cx="5940425" cy="720725"/>
          </a:xfrm>
        </p:spPr>
        <p:txBody>
          <a:bodyPr rtlCol="0"/>
          <a:lstStyle/>
          <a:p>
            <a:pPr fontAlgn="auto">
              <a:spcAft>
                <a:spcPts val="0"/>
              </a:spcAft>
              <a:defRPr/>
            </a:pPr>
            <a:r>
              <a:rPr lang="en-GB" dirty="0">
                <a:latin typeface="Nunito Light" charset="0"/>
                <a:ea typeface="Nunito Light" charset="0"/>
                <a:cs typeface="Nunito Light" charset="0"/>
              </a:rPr>
              <a:t>Components of culture</a:t>
            </a:r>
          </a:p>
        </p:txBody>
      </p:sp>
      <p:pic>
        <p:nvPicPr>
          <p:cNvPr id="38915" name="Grafik 6">
            <a:extLst>
              <a:ext uri="{FF2B5EF4-FFF2-40B4-BE49-F238E27FC236}">
                <a16:creationId xmlns:a16="http://schemas.microsoft.com/office/drawing/2014/main" id="{C25F656E-24C6-4A15-8DEF-AE81F28AB1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098675"/>
            <a:ext cx="5349875" cy="3976688"/>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8916" name="Titel 1">
            <a:extLst>
              <a:ext uri="{FF2B5EF4-FFF2-40B4-BE49-F238E27FC236}">
                <a16:creationId xmlns:a16="http://schemas.microsoft.com/office/drawing/2014/main" id="{6C0DE81B-4725-40F8-A4E6-82DCF6791D22}"/>
              </a:ext>
            </a:extLst>
          </p:cNvPr>
          <p:cNvSpPr>
            <a:spLocks noGrp="1"/>
          </p:cNvSpPr>
          <p:nvPr>
            <p:ph type="title"/>
          </p:nvPr>
        </p:nvSpPr>
        <p:spPr>
          <a:xfrm>
            <a:off x="395288" y="258763"/>
            <a:ext cx="7489825" cy="669925"/>
          </a:xfrm>
        </p:spPr>
        <p:txBody>
          <a:bodyPr/>
          <a:lstStyle/>
          <a:p>
            <a:r>
              <a:rPr lang="en-GB" altLang="de-DE" sz="3600">
                <a:latin typeface="Nunito Light" charset="0"/>
              </a:rPr>
              <a:t>CULTURE, A CRITICAL REVIEW</a:t>
            </a:r>
          </a:p>
        </p:txBody>
      </p:sp>
      <p:sp>
        <p:nvSpPr>
          <p:cNvPr id="9" name="Textfeld 8">
            <a:extLst>
              <a:ext uri="{FF2B5EF4-FFF2-40B4-BE49-F238E27FC236}">
                <a16:creationId xmlns:a16="http://schemas.microsoft.com/office/drawing/2014/main" id="{32AD72DC-23DF-4B2A-9E89-02A203750937}"/>
              </a:ext>
            </a:extLst>
          </p:cNvPr>
          <p:cNvSpPr txBox="1">
            <a:spLocks noChangeArrowheads="1"/>
          </p:cNvSpPr>
          <p:nvPr/>
        </p:nvSpPr>
        <p:spPr bwMode="auto">
          <a:xfrm rot="5400000">
            <a:off x="4896124" y="3064918"/>
            <a:ext cx="227220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600" dirty="0">
                <a:solidFill>
                  <a:srgbClr val="002060"/>
                </a:solidFill>
                <a:latin typeface="Nunito Light" charset="0"/>
                <a:hlinkClick r:id="rId4"/>
              </a:rPr>
              <a:t>CC0</a:t>
            </a:r>
            <a:r>
              <a:rPr lang="de-DE" altLang="de-DE" sz="600" dirty="0">
                <a:solidFill>
                  <a:srgbClr val="002060"/>
                </a:solidFill>
                <a:latin typeface="Nunito Light" charset="0"/>
              </a:rPr>
              <a:t> Source: </a:t>
            </a:r>
            <a:r>
              <a:rPr lang="de-DE" altLang="de-DE" sz="600" dirty="0">
                <a:solidFill>
                  <a:srgbClr val="002060"/>
                </a:solidFill>
                <a:latin typeface="Nunito Light" charset="0"/>
                <a:hlinkClick r:id="rId5"/>
              </a:rPr>
              <a:t>pixabay</a:t>
            </a:r>
            <a:r>
              <a:rPr lang="de-DE" altLang="de-DE" sz="600" dirty="0">
                <a:solidFill>
                  <a:srgbClr val="002060"/>
                </a:solidFill>
                <a:latin typeface="Nunito Light" charset="0"/>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1682710-5F05-49B3-B9D0-A21019681408}"/>
              </a:ext>
            </a:extLst>
          </p:cNvPr>
          <p:cNvSpPr>
            <a:spLocks noGrp="1"/>
          </p:cNvSpPr>
          <p:nvPr>
            <p:ph idx="1"/>
          </p:nvPr>
        </p:nvSpPr>
        <p:spPr>
          <a:xfrm>
            <a:off x="1112838" y="2020888"/>
            <a:ext cx="7731125" cy="3960812"/>
          </a:xfrm>
        </p:spPr>
        <p:txBody>
          <a:bodyPr>
            <a:normAutofit/>
          </a:bodyPr>
          <a:lstStyle/>
          <a:p>
            <a:pPr marL="0" indent="0">
              <a:lnSpc>
                <a:spcPct val="80000"/>
              </a:lnSpc>
              <a:buFont typeface="Wingdings" panose="05000000000000000000" pitchFamily="2" charset="2"/>
              <a:buNone/>
            </a:pPr>
            <a:r>
              <a:rPr lang="en-GB" altLang="de-DE" sz="2000" dirty="0">
                <a:solidFill>
                  <a:srgbClr val="376092"/>
                </a:solidFill>
                <a:latin typeface="Nunito Light" charset="0"/>
              </a:rPr>
              <a:t>Read the following quote and analyse it considering our discussion about the notion of </a:t>
            </a:r>
            <a:r>
              <a:rPr lang="en-GB" altLang="de-DE" sz="2000" dirty="0" err="1">
                <a:solidFill>
                  <a:srgbClr val="376092"/>
                </a:solidFill>
                <a:latin typeface="Nunito Light" charset="0"/>
              </a:rPr>
              <a:t>sharedness</a:t>
            </a:r>
            <a:r>
              <a:rPr lang="en-GB" altLang="de-DE" sz="2000" dirty="0">
                <a:solidFill>
                  <a:srgbClr val="376092"/>
                </a:solidFill>
                <a:latin typeface="Nunito Light" charset="0"/>
              </a:rPr>
              <a:t>:</a:t>
            </a:r>
          </a:p>
          <a:p>
            <a:pPr marL="0" indent="0">
              <a:lnSpc>
                <a:spcPct val="80000"/>
              </a:lnSpc>
              <a:buFont typeface="Wingdings" panose="05000000000000000000" pitchFamily="2" charset="2"/>
              <a:buNone/>
            </a:pPr>
            <a:r>
              <a:rPr lang="en-GB" altLang="en-US" sz="2000" i="1" dirty="0">
                <a:solidFill>
                  <a:srgbClr val="376092"/>
                </a:solidFill>
                <a:latin typeface="Nunito Light" charset="0"/>
              </a:rPr>
              <a:t>“</a:t>
            </a:r>
            <a:r>
              <a:rPr lang="en-GB" altLang="de-DE" sz="2000" i="1" dirty="0">
                <a:solidFill>
                  <a:srgbClr val="376092"/>
                </a:solidFill>
                <a:latin typeface="Nunito Light" charset="0"/>
              </a:rPr>
              <a:t>Members do not agree upon clear boundaries, cannot identify shared solutions, and do not reconcile contradictory beliefs and multiple identities. Yet these members contend they belong to a culture. They share a common orientation and overarching purpose, face similar problems, and have comparable experiences. However, these shared orientations and purposes accommodate different beliefs and incommensurable technologies, these problems imply different solutions, and these experiences have multiple meanings…Thus, for at least some cultures, to dismiss the ambiguities in favour of strictly what is clear and shared is to exclude some of the most central aspects of members</a:t>
            </a:r>
            <a:r>
              <a:rPr lang="en-GB" altLang="en-US" sz="2000" i="1" dirty="0">
                <a:solidFill>
                  <a:srgbClr val="376092"/>
                </a:solidFill>
                <a:latin typeface="Nunito Light" charset="0"/>
              </a:rPr>
              <a:t>’</a:t>
            </a:r>
            <a:r>
              <a:rPr lang="en-GB" altLang="de-DE" sz="2000" i="1" dirty="0">
                <a:solidFill>
                  <a:srgbClr val="376092"/>
                </a:solidFill>
                <a:latin typeface="Nunito Light" charset="0"/>
              </a:rPr>
              <a:t> cultural experience and to ignore the essence of their cultural community.</a:t>
            </a:r>
            <a:r>
              <a:rPr lang="en-GB" altLang="en-US" sz="2000" i="1" dirty="0">
                <a:solidFill>
                  <a:srgbClr val="376092"/>
                </a:solidFill>
                <a:latin typeface="Nunito Light" charset="0"/>
              </a:rPr>
              <a:t>“</a:t>
            </a:r>
            <a:endParaRPr lang="en-GB" altLang="de-DE" sz="2000" i="1" dirty="0">
              <a:solidFill>
                <a:srgbClr val="376092"/>
              </a:solidFill>
              <a:latin typeface="Nunito Light" charset="0"/>
            </a:endParaRPr>
          </a:p>
          <a:p>
            <a:pPr marL="0" indent="0">
              <a:lnSpc>
                <a:spcPct val="80000"/>
              </a:lnSpc>
              <a:buFont typeface="Wingdings" panose="05000000000000000000" pitchFamily="2" charset="2"/>
              <a:buNone/>
            </a:pPr>
            <a:r>
              <a:rPr lang="en-GB" altLang="de-DE" sz="2000" dirty="0">
                <a:solidFill>
                  <a:srgbClr val="376092"/>
                </a:solidFill>
                <a:latin typeface="Nunito Light" charset="0"/>
              </a:rPr>
              <a:t>(Meyerson 1991: 131f.) </a:t>
            </a:r>
          </a:p>
        </p:txBody>
      </p:sp>
      <p:sp>
        <p:nvSpPr>
          <p:cNvPr id="5" name="Textplatzhalter 4">
            <a:extLst>
              <a:ext uri="{FF2B5EF4-FFF2-40B4-BE49-F238E27FC236}">
                <a16:creationId xmlns:a16="http://schemas.microsoft.com/office/drawing/2014/main" id="{10D42672-DD17-43C1-856C-D80F2139E120}"/>
              </a:ext>
            </a:extLst>
          </p:cNvPr>
          <p:cNvSpPr>
            <a:spLocks noGrp="1"/>
          </p:cNvSpPr>
          <p:nvPr>
            <p:ph type="body" sz="quarter" idx="13"/>
          </p:nvPr>
        </p:nvSpPr>
        <p:spPr>
          <a:xfrm>
            <a:off x="395288" y="779463"/>
            <a:ext cx="5940425" cy="720725"/>
          </a:xfrm>
        </p:spPr>
        <p:txBody>
          <a:bodyPr rtlCol="0"/>
          <a:lstStyle/>
          <a:p>
            <a:pPr fontAlgn="auto">
              <a:spcAft>
                <a:spcPts val="0"/>
              </a:spcAft>
              <a:defRPr/>
            </a:pPr>
            <a:r>
              <a:rPr lang="en-GB" dirty="0">
                <a:latin typeface="Nunito Light" charset="0"/>
                <a:ea typeface="Nunito Light" charset="0"/>
                <a:cs typeface="Nunito Light" charset="0"/>
              </a:rPr>
              <a:t>Components of culture</a:t>
            </a:r>
          </a:p>
        </p:txBody>
      </p:sp>
      <p:sp>
        <p:nvSpPr>
          <p:cNvPr id="39939" name="Titel 1">
            <a:extLst>
              <a:ext uri="{FF2B5EF4-FFF2-40B4-BE49-F238E27FC236}">
                <a16:creationId xmlns:a16="http://schemas.microsoft.com/office/drawing/2014/main" id="{BA63C77A-AB58-4B6A-B24E-8823D2D63687}"/>
              </a:ext>
            </a:extLst>
          </p:cNvPr>
          <p:cNvSpPr>
            <a:spLocks noGrp="1"/>
          </p:cNvSpPr>
          <p:nvPr>
            <p:ph type="title"/>
          </p:nvPr>
        </p:nvSpPr>
        <p:spPr>
          <a:xfrm>
            <a:off x="395288" y="258763"/>
            <a:ext cx="7489825" cy="669925"/>
          </a:xfrm>
        </p:spPr>
        <p:txBody>
          <a:bodyPr/>
          <a:lstStyle/>
          <a:p>
            <a:r>
              <a:rPr lang="en-GB" altLang="de-DE" sz="3600">
                <a:latin typeface="Nunito Light" charset="0"/>
              </a:rPr>
              <a:t>CULTURE, A CRITICAL REVIEW</a:t>
            </a:r>
          </a:p>
        </p:txBody>
      </p:sp>
      <p:sp>
        <p:nvSpPr>
          <p:cNvPr id="8" name="Textfeld 7">
            <a:extLst>
              <a:ext uri="{FF2B5EF4-FFF2-40B4-BE49-F238E27FC236}">
                <a16:creationId xmlns:a16="http://schemas.microsoft.com/office/drawing/2014/main" id="{A0F60A0B-00D3-41CB-8789-62375ABFDD15}"/>
              </a:ext>
            </a:extLst>
          </p:cNvPr>
          <p:cNvSpPr txBox="1"/>
          <p:nvPr/>
        </p:nvSpPr>
        <p:spPr>
          <a:xfrm>
            <a:off x="323850" y="1449388"/>
            <a:ext cx="1511300" cy="461665"/>
          </a:xfrm>
          <a:prstGeom prst="rect">
            <a:avLst/>
          </a:prstGeom>
          <a:noFill/>
        </p:spPr>
        <p:txBody>
          <a:bodyPr>
            <a:spAutoFit/>
          </a:bodyPr>
          <a:lstStyle/>
          <a:p>
            <a:pPr fontAlgn="auto">
              <a:spcBef>
                <a:spcPts val="0"/>
              </a:spcBef>
              <a:spcAft>
                <a:spcPts val="0"/>
              </a:spcAft>
              <a:defRPr/>
            </a:pPr>
            <a:r>
              <a:rPr lang="en-GB" sz="2400" dirty="0">
                <a:solidFill>
                  <a:schemeClr val="accent1">
                    <a:lumMod val="75000"/>
                  </a:schemeClr>
                </a:solidFill>
                <a:latin typeface="Nunito Light" charset="0"/>
                <a:ea typeface="Nunito Light" charset="0"/>
                <a:cs typeface="Nunito Light" charset="0"/>
              </a:rPr>
              <a:t>Sum-up</a:t>
            </a:r>
          </a:p>
        </p:txBody>
      </p:sp>
      <p:pic>
        <p:nvPicPr>
          <p:cNvPr id="9" name="Bild 3">
            <a:extLst>
              <a:ext uri="{FF2B5EF4-FFF2-40B4-BE49-F238E27FC236}">
                <a16:creationId xmlns:a16="http://schemas.microsoft.com/office/drawing/2014/main" id="{6279FF8F-0C03-7744-BB7D-EEB675455E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66" y="2020888"/>
            <a:ext cx="576000" cy="576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358294" y="3512708"/>
            <a:ext cx="1842966" cy="998018"/>
          </a:xfrm>
          <a:prstGeom prst="rect">
            <a:avLst/>
          </a:prstGeom>
        </p:spPr>
      </p:pic>
      <p:sp>
        <p:nvSpPr>
          <p:cNvPr id="5" name="Textplatzhalter 4">
            <a:extLst>
              <a:ext uri="{FF2B5EF4-FFF2-40B4-BE49-F238E27FC236}">
                <a16:creationId xmlns:a16="http://schemas.microsoft.com/office/drawing/2014/main" id="{31BFE31D-BAAE-4579-8332-463797EB6A71}"/>
              </a:ext>
            </a:extLst>
          </p:cNvPr>
          <p:cNvSpPr>
            <a:spLocks noGrp="1"/>
          </p:cNvSpPr>
          <p:nvPr>
            <p:ph type="body" sz="quarter" idx="13"/>
          </p:nvPr>
        </p:nvSpPr>
        <p:spPr>
          <a:xfrm>
            <a:off x="395288" y="779463"/>
            <a:ext cx="5940425" cy="720725"/>
          </a:xfrm>
        </p:spPr>
        <p:txBody>
          <a:bodyPr rtlCol="0"/>
          <a:lstStyle/>
          <a:p>
            <a:pPr fontAlgn="auto">
              <a:spcAft>
                <a:spcPts val="0"/>
              </a:spcAft>
              <a:defRPr/>
            </a:pPr>
            <a:r>
              <a:rPr lang="en-GB" dirty="0">
                <a:latin typeface="Nunito Light" charset="0"/>
                <a:ea typeface="Nunito Light" charset="0"/>
                <a:cs typeface="Nunito Light" charset="0"/>
              </a:rPr>
              <a:t>Culture, a critical reflection</a:t>
            </a:r>
          </a:p>
        </p:txBody>
      </p:sp>
      <p:sp>
        <p:nvSpPr>
          <p:cNvPr id="6" name="Rechteck 5">
            <a:extLst>
              <a:ext uri="{FF2B5EF4-FFF2-40B4-BE49-F238E27FC236}">
                <a16:creationId xmlns:a16="http://schemas.microsoft.com/office/drawing/2014/main" id="{90CD33DF-174A-494A-AA12-79D1FAC1C8F6}"/>
              </a:ext>
            </a:extLst>
          </p:cNvPr>
          <p:cNvSpPr/>
          <p:nvPr/>
        </p:nvSpPr>
        <p:spPr>
          <a:xfrm>
            <a:off x="3278188" y="1524000"/>
            <a:ext cx="2297112" cy="5286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solidFill>
                <a:schemeClr val="accent1">
                  <a:lumMod val="75000"/>
                </a:schemeClr>
              </a:solidFill>
              <a:latin typeface="Nunito Light" charset="0"/>
              <a:ea typeface="Nunito Light" charset="0"/>
              <a:cs typeface="Nunito Light" charset="0"/>
            </a:endParaRPr>
          </a:p>
        </p:txBody>
      </p:sp>
      <p:sp>
        <p:nvSpPr>
          <p:cNvPr id="7" name="Textfeld 6">
            <a:extLst>
              <a:ext uri="{FF2B5EF4-FFF2-40B4-BE49-F238E27FC236}">
                <a16:creationId xmlns:a16="http://schemas.microsoft.com/office/drawing/2014/main" id="{FB19543A-26CA-434B-868B-A2A0E6332644}"/>
              </a:ext>
            </a:extLst>
          </p:cNvPr>
          <p:cNvSpPr txBox="1"/>
          <p:nvPr/>
        </p:nvSpPr>
        <p:spPr>
          <a:xfrm>
            <a:off x="3300413" y="1616075"/>
            <a:ext cx="2274887" cy="339725"/>
          </a:xfrm>
          <a:prstGeom prst="rect">
            <a:avLst/>
          </a:prstGeom>
          <a:noFill/>
        </p:spPr>
        <p:txBody>
          <a:bodyPr>
            <a:spAutoFit/>
          </a:bodyPr>
          <a:lstStyle/>
          <a:p>
            <a:pPr fontAlgn="auto">
              <a:spcBef>
                <a:spcPts val="0"/>
              </a:spcBef>
              <a:spcAft>
                <a:spcPts val="0"/>
              </a:spcAft>
              <a:defRPr/>
            </a:pPr>
            <a:r>
              <a:rPr lang="en-GB" sz="1600" dirty="0">
                <a:solidFill>
                  <a:schemeClr val="accent1">
                    <a:lumMod val="75000"/>
                  </a:schemeClr>
                </a:solidFill>
                <a:latin typeface="Nunito Light" charset="0"/>
                <a:ea typeface="Nunito Light" charset="0"/>
                <a:cs typeface="Nunito Light" charset="0"/>
              </a:rPr>
              <a:t>The concept of culture</a:t>
            </a:r>
          </a:p>
        </p:txBody>
      </p:sp>
      <p:sp>
        <p:nvSpPr>
          <p:cNvPr id="8" name="Rechteck 7">
            <a:extLst>
              <a:ext uri="{FF2B5EF4-FFF2-40B4-BE49-F238E27FC236}">
                <a16:creationId xmlns:a16="http://schemas.microsoft.com/office/drawing/2014/main" id="{054DF224-2F87-4173-9718-EDEFC694F3FA}"/>
              </a:ext>
            </a:extLst>
          </p:cNvPr>
          <p:cNvSpPr/>
          <p:nvPr/>
        </p:nvSpPr>
        <p:spPr>
          <a:xfrm>
            <a:off x="4378325" y="2268538"/>
            <a:ext cx="2952750" cy="6032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Nunito Light" charset="0"/>
              <a:ea typeface="Nunito Light" charset="0"/>
              <a:cs typeface="Nunito Light" charset="0"/>
            </a:endParaRPr>
          </a:p>
        </p:txBody>
      </p:sp>
      <p:sp>
        <p:nvSpPr>
          <p:cNvPr id="14" name="Rechteck 13">
            <a:extLst>
              <a:ext uri="{FF2B5EF4-FFF2-40B4-BE49-F238E27FC236}">
                <a16:creationId xmlns:a16="http://schemas.microsoft.com/office/drawing/2014/main" id="{C8F55377-C27C-48D3-8C9D-A77FCBA8F037}"/>
              </a:ext>
            </a:extLst>
          </p:cNvPr>
          <p:cNvSpPr/>
          <p:nvPr/>
        </p:nvSpPr>
        <p:spPr>
          <a:xfrm>
            <a:off x="5794389" y="3725017"/>
            <a:ext cx="2447999" cy="6223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solidFill>
                <a:schemeClr val="accent1">
                  <a:lumMod val="75000"/>
                </a:schemeClr>
              </a:solidFill>
              <a:latin typeface="Nunito Light" charset="0"/>
              <a:ea typeface="Nunito Light" charset="0"/>
              <a:cs typeface="Nunito Light" charset="0"/>
            </a:endParaRPr>
          </a:p>
        </p:txBody>
      </p:sp>
      <p:sp>
        <p:nvSpPr>
          <p:cNvPr id="15" name="Rechteck 14">
            <a:extLst>
              <a:ext uri="{FF2B5EF4-FFF2-40B4-BE49-F238E27FC236}">
                <a16:creationId xmlns:a16="http://schemas.microsoft.com/office/drawing/2014/main" id="{D09ED1D4-5B9B-441E-997D-B4F42C921A67}"/>
              </a:ext>
            </a:extLst>
          </p:cNvPr>
          <p:cNvSpPr/>
          <p:nvPr/>
        </p:nvSpPr>
        <p:spPr>
          <a:xfrm>
            <a:off x="1841470" y="3714369"/>
            <a:ext cx="2072395" cy="6575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solidFill>
                <a:schemeClr val="accent1">
                  <a:lumMod val="75000"/>
                </a:schemeClr>
              </a:solidFill>
              <a:latin typeface="Nunito Light" charset="0"/>
              <a:ea typeface="Nunito Light" charset="0"/>
              <a:cs typeface="Nunito Light" charset="0"/>
            </a:endParaRPr>
          </a:p>
        </p:txBody>
      </p:sp>
      <p:sp>
        <p:nvSpPr>
          <p:cNvPr id="16" name="Rechteck 15">
            <a:extLst>
              <a:ext uri="{FF2B5EF4-FFF2-40B4-BE49-F238E27FC236}">
                <a16:creationId xmlns:a16="http://schemas.microsoft.com/office/drawing/2014/main" id="{F0D3CA9A-8227-4611-9523-96921590393C}"/>
              </a:ext>
            </a:extLst>
          </p:cNvPr>
          <p:cNvSpPr/>
          <p:nvPr/>
        </p:nvSpPr>
        <p:spPr>
          <a:xfrm>
            <a:off x="1219200" y="2266950"/>
            <a:ext cx="2705100" cy="593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solidFill>
                <a:schemeClr val="accent1">
                  <a:lumMod val="75000"/>
                </a:schemeClr>
              </a:solidFill>
              <a:latin typeface="Nunito Light" charset="0"/>
              <a:ea typeface="Nunito Light" charset="0"/>
              <a:cs typeface="Nunito Light" charset="0"/>
            </a:endParaRPr>
          </a:p>
        </p:txBody>
      </p:sp>
      <p:sp>
        <p:nvSpPr>
          <p:cNvPr id="17" name="Textfeld 16">
            <a:extLst>
              <a:ext uri="{FF2B5EF4-FFF2-40B4-BE49-F238E27FC236}">
                <a16:creationId xmlns:a16="http://schemas.microsoft.com/office/drawing/2014/main" id="{FB8820A7-80A5-4712-9876-B66CD92EFAAB}"/>
              </a:ext>
            </a:extLst>
          </p:cNvPr>
          <p:cNvSpPr txBox="1"/>
          <p:nvPr/>
        </p:nvSpPr>
        <p:spPr>
          <a:xfrm>
            <a:off x="1747838" y="2286000"/>
            <a:ext cx="1905000" cy="585788"/>
          </a:xfrm>
          <a:prstGeom prst="rect">
            <a:avLst/>
          </a:prstGeom>
          <a:noFill/>
        </p:spPr>
        <p:txBody>
          <a:bodyPr>
            <a:spAutoFit/>
          </a:bodyPr>
          <a:lstStyle/>
          <a:p>
            <a:pPr fontAlgn="auto">
              <a:spcBef>
                <a:spcPts val="0"/>
              </a:spcBef>
              <a:spcAft>
                <a:spcPts val="0"/>
              </a:spcAft>
              <a:defRPr/>
            </a:pPr>
            <a:r>
              <a:rPr lang="en-GB" sz="1600" dirty="0">
                <a:solidFill>
                  <a:schemeClr val="accent1">
                    <a:lumMod val="75000"/>
                  </a:schemeClr>
                </a:solidFill>
                <a:latin typeface="Nunito Light" charset="0"/>
                <a:ea typeface="Nunito Light" charset="0"/>
                <a:cs typeface="Nunito Light" charset="0"/>
              </a:rPr>
              <a:t>Narrow concept </a:t>
            </a:r>
          </a:p>
          <a:p>
            <a:pPr fontAlgn="auto">
              <a:spcBef>
                <a:spcPts val="0"/>
              </a:spcBef>
              <a:spcAft>
                <a:spcPts val="0"/>
              </a:spcAft>
              <a:defRPr/>
            </a:pPr>
            <a:r>
              <a:rPr lang="en-GB" sz="1600" dirty="0">
                <a:solidFill>
                  <a:schemeClr val="accent1">
                    <a:lumMod val="75000"/>
                  </a:schemeClr>
                </a:solidFill>
                <a:latin typeface="Nunito Light" charset="0"/>
                <a:ea typeface="Nunito Light" charset="0"/>
                <a:cs typeface="Nunito Light" charset="0"/>
              </a:rPr>
              <a:t>(High culture)</a:t>
            </a:r>
          </a:p>
        </p:txBody>
      </p:sp>
      <p:sp>
        <p:nvSpPr>
          <p:cNvPr id="18" name="Textfeld 17">
            <a:extLst>
              <a:ext uri="{FF2B5EF4-FFF2-40B4-BE49-F238E27FC236}">
                <a16:creationId xmlns:a16="http://schemas.microsoft.com/office/drawing/2014/main" id="{31F1D6FE-DD2A-4AB6-A82C-950A44DEAC76}"/>
              </a:ext>
            </a:extLst>
          </p:cNvPr>
          <p:cNvSpPr txBox="1"/>
          <p:nvPr/>
        </p:nvSpPr>
        <p:spPr>
          <a:xfrm>
            <a:off x="4789488" y="2286000"/>
            <a:ext cx="2606675" cy="584200"/>
          </a:xfrm>
          <a:prstGeom prst="rect">
            <a:avLst/>
          </a:prstGeom>
          <a:noFill/>
        </p:spPr>
        <p:txBody>
          <a:bodyPr>
            <a:spAutoFit/>
          </a:bodyPr>
          <a:lstStyle/>
          <a:p>
            <a:pPr fontAlgn="auto">
              <a:spcBef>
                <a:spcPts val="0"/>
              </a:spcBef>
              <a:spcAft>
                <a:spcPts val="0"/>
              </a:spcAft>
              <a:defRPr/>
            </a:pPr>
            <a:r>
              <a:rPr lang="en-GB" sz="1600" dirty="0">
                <a:solidFill>
                  <a:schemeClr val="accent1">
                    <a:lumMod val="75000"/>
                  </a:schemeClr>
                </a:solidFill>
                <a:latin typeface="Nunito Light" charset="0"/>
                <a:ea typeface="Nunito Light" charset="0"/>
                <a:cs typeface="Nunito Light" charset="0"/>
              </a:rPr>
              <a:t>Expanded concept</a:t>
            </a:r>
          </a:p>
          <a:p>
            <a:pPr fontAlgn="auto">
              <a:spcBef>
                <a:spcPts val="0"/>
              </a:spcBef>
              <a:spcAft>
                <a:spcPts val="0"/>
              </a:spcAft>
              <a:defRPr/>
            </a:pPr>
            <a:r>
              <a:rPr lang="en-GB" sz="1600" dirty="0">
                <a:solidFill>
                  <a:schemeClr val="accent1">
                    <a:lumMod val="75000"/>
                  </a:schemeClr>
                </a:solidFill>
                <a:latin typeface="Nunito Light" charset="0"/>
                <a:ea typeface="Nunito Light" charset="0"/>
                <a:cs typeface="Nunito Light" charset="0"/>
              </a:rPr>
              <a:t>(Life-world/ Actor field)</a:t>
            </a:r>
          </a:p>
        </p:txBody>
      </p:sp>
      <p:sp>
        <p:nvSpPr>
          <p:cNvPr id="20" name="Textfeld 19">
            <a:extLst>
              <a:ext uri="{FF2B5EF4-FFF2-40B4-BE49-F238E27FC236}">
                <a16:creationId xmlns:a16="http://schemas.microsoft.com/office/drawing/2014/main" id="{1990507B-DB3E-4ECB-9432-3DFCC6668DC7}"/>
              </a:ext>
            </a:extLst>
          </p:cNvPr>
          <p:cNvSpPr txBox="1"/>
          <p:nvPr/>
        </p:nvSpPr>
        <p:spPr>
          <a:xfrm>
            <a:off x="1891172" y="3685871"/>
            <a:ext cx="2589189" cy="738664"/>
          </a:xfrm>
          <a:prstGeom prst="rect">
            <a:avLst/>
          </a:prstGeom>
          <a:noFill/>
        </p:spPr>
        <p:txBody>
          <a:bodyPr wrap="square">
            <a:spAutoFit/>
          </a:bodyPr>
          <a:lstStyle/>
          <a:p>
            <a:pPr fontAlgn="auto">
              <a:spcBef>
                <a:spcPts val="0"/>
              </a:spcBef>
              <a:spcAft>
                <a:spcPts val="0"/>
              </a:spcAft>
              <a:defRPr/>
            </a:pPr>
            <a:r>
              <a:rPr lang="en-GB" sz="1400" dirty="0">
                <a:solidFill>
                  <a:schemeClr val="accent1">
                    <a:lumMod val="75000"/>
                  </a:schemeClr>
                </a:solidFill>
                <a:latin typeface="Nunito Light" charset="0"/>
                <a:ea typeface="Nunito Light" charset="0"/>
                <a:cs typeface="Nunito Light" charset="0"/>
              </a:rPr>
              <a:t>Closed</a:t>
            </a:r>
          </a:p>
          <a:p>
            <a:pPr fontAlgn="auto">
              <a:spcBef>
                <a:spcPts val="0"/>
              </a:spcBef>
              <a:spcAft>
                <a:spcPts val="0"/>
              </a:spcAft>
              <a:defRPr/>
            </a:pPr>
            <a:r>
              <a:rPr lang="en-GB" sz="1400" dirty="0">
                <a:solidFill>
                  <a:schemeClr val="accent1">
                    <a:lumMod val="75000"/>
                  </a:schemeClr>
                </a:solidFill>
                <a:latin typeface="Nunito Light" charset="0"/>
                <a:ea typeface="Nunito Light" charset="0"/>
                <a:cs typeface="Nunito Light" charset="0"/>
              </a:rPr>
              <a:t>(Divalent, homogenous, coherent)</a:t>
            </a:r>
          </a:p>
        </p:txBody>
      </p:sp>
      <p:sp>
        <p:nvSpPr>
          <p:cNvPr id="22" name="Textfeld 21">
            <a:extLst>
              <a:ext uri="{FF2B5EF4-FFF2-40B4-BE49-F238E27FC236}">
                <a16:creationId xmlns:a16="http://schemas.microsoft.com/office/drawing/2014/main" id="{2841DC87-3643-4898-97C7-0129DAB818E9}"/>
              </a:ext>
            </a:extLst>
          </p:cNvPr>
          <p:cNvSpPr txBox="1"/>
          <p:nvPr/>
        </p:nvSpPr>
        <p:spPr>
          <a:xfrm>
            <a:off x="5821069" y="3729613"/>
            <a:ext cx="2440574" cy="584775"/>
          </a:xfrm>
          <a:prstGeom prst="rect">
            <a:avLst/>
          </a:prstGeom>
          <a:noFill/>
        </p:spPr>
        <p:txBody>
          <a:bodyPr wrap="square">
            <a:spAutoFit/>
          </a:bodyPr>
          <a:lstStyle/>
          <a:p>
            <a:pPr fontAlgn="auto">
              <a:spcBef>
                <a:spcPts val="0"/>
              </a:spcBef>
              <a:spcAft>
                <a:spcPts val="0"/>
              </a:spcAft>
              <a:defRPr/>
            </a:pPr>
            <a:r>
              <a:rPr lang="en-GB" sz="1600" dirty="0">
                <a:solidFill>
                  <a:schemeClr val="accent1">
                    <a:lumMod val="75000"/>
                  </a:schemeClr>
                </a:solidFill>
                <a:latin typeface="Nunito Light" charset="0"/>
                <a:ea typeface="Nunito Light" charset="0"/>
                <a:cs typeface="Nunito Light" charset="0"/>
              </a:rPr>
              <a:t>Open (Multivalent/ diverse/ fuzzy/ cohesive)</a:t>
            </a:r>
          </a:p>
        </p:txBody>
      </p:sp>
      <p:sp>
        <p:nvSpPr>
          <p:cNvPr id="23" name="Textfeld 22">
            <a:extLst>
              <a:ext uri="{FF2B5EF4-FFF2-40B4-BE49-F238E27FC236}">
                <a16:creationId xmlns:a16="http://schemas.microsoft.com/office/drawing/2014/main" id="{451706C0-F96F-419C-AD21-2B2FBD94348C}"/>
              </a:ext>
            </a:extLst>
          </p:cNvPr>
          <p:cNvSpPr txBox="1"/>
          <p:nvPr/>
        </p:nvSpPr>
        <p:spPr>
          <a:xfrm>
            <a:off x="309563" y="6035675"/>
            <a:ext cx="2390775" cy="184150"/>
          </a:xfrm>
          <a:prstGeom prst="rect">
            <a:avLst/>
          </a:prstGeom>
          <a:noFill/>
        </p:spPr>
        <p:txBody>
          <a:bodyPr>
            <a:spAutoFit/>
          </a:bodyPr>
          <a:lstStyle/>
          <a:p>
            <a:pPr fontAlgn="auto">
              <a:spcBef>
                <a:spcPts val="0"/>
              </a:spcBef>
              <a:spcAft>
                <a:spcPts val="0"/>
              </a:spcAft>
              <a:defRPr/>
            </a:pPr>
            <a:r>
              <a:rPr lang="en-GB" sz="600" dirty="0">
                <a:solidFill>
                  <a:schemeClr val="tx2">
                    <a:lumMod val="75000"/>
                  </a:schemeClr>
                </a:solidFill>
                <a:latin typeface="Nunito Light" charset="0"/>
                <a:ea typeface="Nunito Light" charset="0"/>
                <a:cs typeface="Nunito Light" charset="0"/>
              </a:rPr>
              <a:t>Source: Bolten 2007 and 2016a, amended and translated</a:t>
            </a:r>
          </a:p>
        </p:txBody>
      </p:sp>
      <p:pic>
        <p:nvPicPr>
          <p:cNvPr id="32" name="Grafik 31">
            <a:extLst>
              <a:ext uri="{FF2B5EF4-FFF2-40B4-BE49-F238E27FC236}">
                <a16:creationId xmlns:a16="http://schemas.microsoft.com/office/drawing/2014/main" id="{8DFA5F2D-E15D-4920-8D5E-CFD988C96C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6706" y="4790561"/>
            <a:ext cx="1691575" cy="1126543"/>
          </a:xfrm>
          <a:prstGeom prst="rect">
            <a:avLst/>
          </a:prstGeom>
          <a:ln w="25400">
            <a:solidFill>
              <a:schemeClr val="accent1">
                <a:shade val="50000"/>
              </a:schemeClr>
            </a:solidFill>
          </a:ln>
        </p:spPr>
      </p:pic>
      <p:sp>
        <p:nvSpPr>
          <p:cNvPr id="34" name="Pfeil nach unten 33">
            <a:extLst>
              <a:ext uri="{FF2B5EF4-FFF2-40B4-BE49-F238E27FC236}">
                <a16:creationId xmlns:a16="http://schemas.microsoft.com/office/drawing/2014/main" id="{922F16AC-A1F0-4C3C-A590-293BCFC1A922}"/>
              </a:ext>
            </a:extLst>
          </p:cNvPr>
          <p:cNvSpPr/>
          <p:nvPr/>
        </p:nvSpPr>
        <p:spPr>
          <a:xfrm>
            <a:off x="3471863" y="2052638"/>
            <a:ext cx="46037" cy="180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Nunito Light" charset="0"/>
              <a:ea typeface="Nunito Light" charset="0"/>
              <a:cs typeface="Nunito Light" charset="0"/>
            </a:endParaRPr>
          </a:p>
        </p:txBody>
      </p:sp>
      <p:sp>
        <p:nvSpPr>
          <p:cNvPr id="35" name="Pfeil nach unten 34">
            <a:extLst>
              <a:ext uri="{FF2B5EF4-FFF2-40B4-BE49-F238E27FC236}">
                <a16:creationId xmlns:a16="http://schemas.microsoft.com/office/drawing/2014/main" id="{01E744D3-19C7-4074-AE5C-73F36FC98CDC}"/>
              </a:ext>
            </a:extLst>
          </p:cNvPr>
          <p:cNvSpPr/>
          <p:nvPr/>
        </p:nvSpPr>
        <p:spPr>
          <a:xfrm>
            <a:off x="5292725" y="2062163"/>
            <a:ext cx="44450" cy="171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Nunito Light" charset="0"/>
              <a:ea typeface="Nunito Light" charset="0"/>
              <a:cs typeface="Nunito Light" charset="0"/>
            </a:endParaRPr>
          </a:p>
        </p:txBody>
      </p:sp>
      <p:sp>
        <p:nvSpPr>
          <p:cNvPr id="37" name="Pfeil nach unten 36">
            <a:extLst>
              <a:ext uri="{FF2B5EF4-FFF2-40B4-BE49-F238E27FC236}">
                <a16:creationId xmlns:a16="http://schemas.microsoft.com/office/drawing/2014/main" id="{29BE4806-6461-4DF6-BEB8-94B67C130966}"/>
              </a:ext>
            </a:extLst>
          </p:cNvPr>
          <p:cNvSpPr/>
          <p:nvPr/>
        </p:nvSpPr>
        <p:spPr>
          <a:xfrm>
            <a:off x="4572000" y="2884488"/>
            <a:ext cx="46038" cy="149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Nunito Light" charset="0"/>
              <a:ea typeface="Nunito Light" charset="0"/>
              <a:cs typeface="Nunito Light" charset="0"/>
            </a:endParaRPr>
          </a:p>
        </p:txBody>
      </p:sp>
      <p:sp>
        <p:nvSpPr>
          <p:cNvPr id="38" name="Pfeil nach unten 37">
            <a:extLst>
              <a:ext uri="{FF2B5EF4-FFF2-40B4-BE49-F238E27FC236}">
                <a16:creationId xmlns:a16="http://schemas.microsoft.com/office/drawing/2014/main" id="{3938DAB9-A973-4EF4-B38F-A985C8DC8306}"/>
              </a:ext>
            </a:extLst>
          </p:cNvPr>
          <p:cNvSpPr/>
          <p:nvPr/>
        </p:nvSpPr>
        <p:spPr>
          <a:xfrm>
            <a:off x="7097713" y="2884488"/>
            <a:ext cx="46037" cy="149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Nunito Light" charset="0"/>
              <a:ea typeface="Nunito Light" charset="0"/>
              <a:cs typeface="Nunito Light" charset="0"/>
            </a:endParaRPr>
          </a:p>
        </p:txBody>
      </p:sp>
      <p:sp>
        <p:nvSpPr>
          <p:cNvPr id="39" name="Pfeil nach unten 38">
            <a:extLst>
              <a:ext uri="{FF2B5EF4-FFF2-40B4-BE49-F238E27FC236}">
                <a16:creationId xmlns:a16="http://schemas.microsoft.com/office/drawing/2014/main" id="{A9EF60BC-DCB6-44A9-9137-F9A317C06224}"/>
              </a:ext>
            </a:extLst>
          </p:cNvPr>
          <p:cNvSpPr/>
          <p:nvPr/>
        </p:nvSpPr>
        <p:spPr>
          <a:xfrm>
            <a:off x="3253603" y="4445862"/>
            <a:ext cx="46037" cy="149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Nunito Light" charset="0"/>
              <a:ea typeface="Nunito Light" charset="0"/>
              <a:cs typeface="Nunito Light" charset="0"/>
            </a:endParaRPr>
          </a:p>
        </p:txBody>
      </p:sp>
      <p:sp>
        <p:nvSpPr>
          <p:cNvPr id="40" name="Pfeil nach unten 39">
            <a:extLst>
              <a:ext uri="{FF2B5EF4-FFF2-40B4-BE49-F238E27FC236}">
                <a16:creationId xmlns:a16="http://schemas.microsoft.com/office/drawing/2014/main" id="{94450987-25D4-4250-9268-07C5C4E705B4}"/>
              </a:ext>
            </a:extLst>
          </p:cNvPr>
          <p:cNvSpPr/>
          <p:nvPr/>
        </p:nvSpPr>
        <p:spPr>
          <a:xfrm>
            <a:off x="7018338" y="4503911"/>
            <a:ext cx="46037" cy="149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Nunito Light" charset="0"/>
              <a:ea typeface="Nunito Light" charset="0"/>
              <a:cs typeface="Nunito Light" charset="0"/>
            </a:endParaRPr>
          </a:p>
        </p:txBody>
      </p:sp>
      <p:pic>
        <p:nvPicPr>
          <p:cNvPr id="40987" name="Inhaltsplatzhalter 5">
            <a:extLst>
              <a:ext uri="{FF2B5EF4-FFF2-40B4-BE49-F238E27FC236}">
                <a16:creationId xmlns:a16="http://schemas.microsoft.com/office/drawing/2014/main" id="{00595B8C-942E-4480-A7F3-1ADF4189A393}"/>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7316084" y="4499114"/>
            <a:ext cx="1591753" cy="794873"/>
          </a:xfrm>
        </p:spPr>
      </p:pic>
      <p:sp>
        <p:nvSpPr>
          <p:cNvPr id="40988" name="Titel 1">
            <a:extLst>
              <a:ext uri="{FF2B5EF4-FFF2-40B4-BE49-F238E27FC236}">
                <a16:creationId xmlns:a16="http://schemas.microsoft.com/office/drawing/2014/main" id="{8B531885-C427-4F79-8ABD-C1047EB86918}"/>
              </a:ext>
            </a:extLst>
          </p:cNvPr>
          <p:cNvSpPr>
            <a:spLocks noGrp="1"/>
          </p:cNvSpPr>
          <p:nvPr>
            <p:ph type="title"/>
          </p:nvPr>
        </p:nvSpPr>
        <p:spPr>
          <a:xfrm>
            <a:off x="395288" y="258763"/>
            <a:ext cx="7489825" cy="669925"/>
          </a:xfrm>
        </p:spPr>
        <p:txBody>
          <a:bodyPr/>
          <a:lstStyle/>
          <a:p>
            <a:r>
              <a:rPr lang="en-GB" altLang="de-DE" sz="3600" dirty="0">
                <a:latin typeface="Nunito Light" charset="0"/>
              </a:rPr>
              <a:t>CULTURE, A CRITICAL REVIEW</a:t>
            </a:r>
          </a:p>
        </p:txBody>
      </p:sp>
      <p:sp>
        <p:nvSpPr>
          <p:cNvPr id="31" name="Textfeld 54">
            <a:extLst>
              <a:ext uri="{FF2B5EF4-FFF2-40B4-BE49-F238E27FC236}">
                <a16:creationId xmlns:a16="http://schemas.microsoft.com/office/drawing/2014/main" id="{4A13F3F4-67A5-47DE-9A94-0613C5B43298}"/>
              </a:ext>
            </a:extLst>
          </p:cNvPr>
          <p:cNvSpPr txBox="1">
            <a:spLocks noChangeArrowheads="1"/>
          </p:cNvSpPr>
          <p:nvPr/>
        </p:nvSpPr>
        <p:spPr bwMode="auto">
          <a:xfrm>
            <a:off x="6360663" y="3045015"/>
            <a:ext cx="2211038" cy="307777"/>
          </a:xfrm>
          <a:prstGeom prst="rect">
            <a:avLst/>
          </a:prstGeom>
          <a:solidFill>
            <a:schemeClr val="accent5">
              <a:lumMod val="75000"/>
            </a:schemeClr>
          </a:solidFill>
          <a:ln w="12700">
            <a:noFill/>
            <a:miter lim="800000"/>
            <a:headEnd/>
            <a:tailEnd/>
          </a:ln>
          <a:effectLst>
            <a:outerShdw blurRad="50800" dist="38100" dir="13500000" algn="br" rotWithShape="0">
              <a:prstClr val="black">
                <a:alpha val="40000"/>
              </a:prstClr>
            </a:outerShdw>
          </a:effectLst>
          <a:extLs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de-DE"/>
            </a:defPPr>
            <a:lvl1pPr algn="ctr">
              <a:defRPr sz="1000" b="1">
                <a:solidFill>
                  <a:schemeClr val="bg1"/>
                </a:solidFill>
                <a:latin typeface="Arial Narrow" panose="020B0606020202030204" pitchFamily="34" charset="0"/>
              </a:defRPr>
            </a:lvl1pPr>
            <a:lvl2pPr marL="742950" indent="-285750" eaLnBrk="0" hangingPunct="0">
              <a:defRPr>
                <a:latin typeface="Arial" panose="020B0604020202020204" pitchFamily="34" charset="0"/>
              </a:defRPr>
            </a:lvl2pPr>
            <a:lvl3pPr marL="1143000" indent="-228600" eaLnBrk="0" hangingPunct="0">
              <a:defRPr>
                <a:latin typeface="Arial" panose="020B0604020202020204" pitchFamily="34" charset="0"/>
              </a:defRPr>
            </a:lvl3pPr>
            <a:lvl4pPr marL="1600200" indent="-228600" eaLnBrk="0" hangingPunct="0">
              <a:defRPr>
                <a:latin typeface="Arial" panose="020B0604020202020204" pitchFamily="34" charset="0"/>
              </a:defRPr>
            </a:lvl4pPr>
            <a:lvl5pPr marL="2057400" indent="-228600" eaLnBrk="0" hangingPunct="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r>
              <a:rPr lang="en-US" altLang="de-DE" sz="1400" dirty="0">
                <a:latin typeface="+mn-lt"/>
              </a:rPr>
              <a:t>Process Perspective</a:t>
            </a:r>
          </a:p>
        </p:txBody>
      </p:sp>
      <p:sp>
        <p:nvSpPr>
          <p:cNvPr id="33" name="Geschweifte Klammer rechts 32">
            <a:extLst>
              <a:ext uri="{FF2B5EF4-FFF2-40B4-BE49-F238E27FC236}">
                <a16:creationId xmlns:a16="http://schemas.microsoft.com/office/drawing/2014/main" id="{13D5AC5F-D4A5-430C-9129-38877D5E1EB7}"/>
              </a:ext>
            </a:extLst>
          </p:cNvPr>
          <p:cNvSpPr/>
          <p:nvPr/>
        </p:nvSpPr>
        <p:spPr>
          <a:xfrm rot="5400000">
            <a:off x="7281011" y="2477790"/>
            <a:ext cx="307778" cy="2046244"/>
          </a:xfrm>
          <a:prstGeom prst="rightBrace">
            <a:avLst>
              <a:gd name="adj1" fmla="val 34362"/>
              <a:gd name="adj2" fmla="val 44416"/>
            </a:avLst>
          </a:prstGeom>
          <a:ln w="19050">
            <a:solidFill>
              <a:schemeClr val="tx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00"/>
          </a:p>
        </p:txBody>
      </p:sp>
      <p:sp>
        <p:nvSpPr>
          <p:cNvPr id="36" name="Geschweifte Klammer rechts 35">
            <a:extLst>
              <a:ext uri="{FF2B5EF4-FFF2-40B4-BE49-F238E27FC236}">
                <a16:creationId xmlns:a16="http://schemas.microsoft.com/office/drawing/2014/main" id="{D0742DCA-4D90-4566-80F0-DE5E1C4E2CF8}"/>
              </a:ext>
            </a:extLst>
          </p:cNvPr>
          <p:cNvSpPr/>
          <p:nvPr/>
        </p:nvSpPr>
        <p:spPr>
          <a:xfrm rot="5400000">
            <a:off x="3257807" y="1380735"/>
            <a:ext cx="298848" cy="4176464"/>
          </a:xfrm>
          <a:prstGeom prst="rightBrace">
            <a:avLst>
              <a:gd name="adj1" fmla="val 276061"/>
              <a:gd name="adj2" fmla="val 47719"/>
            </a:avLst>
          </a:prstGeom>
          <a:ln w="19050">
            <a:solidFill>
              <a:schemeClr val="tx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00"/>
          </a:p>
        </p:txBody>
      </p:sp>
      <p:sp>
        <p:nvSpPr>
          <p:cNvPr id="41" name="Textfeld 53">
            <a:extLst>
              <a:ext uri="{FF2B5EF4-FFF2-40B4-BE49-F238E27FC236}">
                <a16:creationId xmlns:a16="http://schemas.microsoft.com/office/drawing/2014/main" id="{8F335BD6-945C-409D-91B8-1D240AA1AD1E}"/>
              </a:ext>
            </a:extLst>
          </p:cNvPr>
          <p:cNvSpPr txBox="1">
            <a:spLocks noChangeArrowheads="1"/>
          </p:cNvSpPr>
          <p:nvPr/>
        </p:nvSpPr>
        <p:spPr bwMode="auto">
          <a:xfrm>
            <a:off x="2586067" y="3068960"/>
            <a:ext cx="1993081" cy="307777"/>
          </a:xfrm>
          <a:prstGeom prst="rect">
            <a:avLst/>
          </a:prstGeom>
          <a:solidFill>
            <a:schemeClr val="accent5">
              <a:lumMod val="75000"/>
            </a:schemeClr>
          </a:solidFill>
          <a:ln w="12700">
            <a:noFill/>
            <a:miter lim="800000"/>
            <a:headEnd/>
            <a:tailEnd/>
          </a:ln>
          <a:effectLst>
            <a:outerShdw blurRad="50800" dist="38100" dir="13500000" algn="br" rotWithShape="0">
              <a:prstClr val="black">
                <a:alpha val="40000"/>
              </a:prstClr>
            </a:outerShdw>
          </a:effec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de-DE" sz="1400" b="1" dirty="0">
                <a:solidFill>
                  <a:schemeClr val="bg1"/>
                </a:solidFill>
                <a:latin typeface="+mn-lt"/>
              </a:rPr>
              <a:t>Structure Perspective</a:t>
            </a:r>
          </a:p>
        </p:txBody>
      </p:sp>
      <p:cxnSp>
        <p:nvCxnSpPr>
          <p:cNvPr id="42" name="Gerade Verbindung mit Pfeil 41">
            <a:extLst>
              <a:ext uri="{FF2B5EF4-FFF2-40B4-BE49-F238E27FC236}">
                <a16:creationId xmlns:a16="http://schemas.microsoft.com/office/drawing/2014/main" id="{64F25CE5-8D14-41A7-8B7D-27B3F546C061}"/>
              </a:ext>
            </a:extLst>
          </p:cNvPr>
          <p:cNvCxnSpPr/>
          <p:nvPr/>
        </p:nvCxnSpPr>
        <p:spPr>
          <a:xfrm>
            <a:off x="5693569" y="3272311"/>
            <a:ext cx="596900" cy="0"/>
          </a:xfrm>
          <a:prstGeom prst="straightConnector1">
            <a:avLst/>
          </a:prstGeom>
          <a:ln w="19050">
            <a:solidFill>
              <a:schemeClr val="tx1"/>
            </a:solidFill>
            <a:headEnd type="arrow"/>
            <a:tailEnd type="arrow"/>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 name="Pfeil nach unten 38">
            <a:extLst>
              <a:ext uri="{FF2B5EF4-FFF2-40B4-BE49-F238E27FC236}">
                <a16:creationId xmlns:a16="http://schemas.microsoft.com/office/drawing/2014/main" id="{E13CF95E-02F8-4722-9157-BAD7105A9424}"/>
              </a:ext>
            </a:extLst>
          </p:cNvPr>
          <p:cNvSpPr/>
          <p:nvPr/>
        </p:nvSpPr>
        <p:spPr>
          <a:xfrm rot="3455850" flipH="1">
            <a:off x="1610119" y="4015995"/>
            <a:ext cx="45719" cy="2208083"/>
          </a:xfrm>
          <a:prstGeom prst="downArrow">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feld 43">
            <a:extLst>
              <a:ext uri="{FF2B5EF4-FFF2-40B4-BE49-F238E27FC236}">
                <a16:creationId xmlns:a16="http://schemas.microsoft.com/office/drawing/2014/main" id="{0C288F3D-F96A-454A-8A9B-8E681CA67046}"/>
              </a:ext>
            </a:extLst>
          </p:cNvPr>
          <p:cNvSpPr txBox="1"/>
          <p:nvPr/>
        </p:nvSpPr>
        <p:spPr>
          <a:xfrm>
            <a:off x="294144" y="5729213"/>
            <a:ext cx="1210806" cy="307777"/>
          </a:xfrm>
          <a:prstGeom prst="rect">
            <a:avLst/>
          </a:prstGeom>
          <a:noFill/>
        </p:spPr>
        <p:txBody>
          <a:bodyPr wrap="square" rtlCol="0">
            <a:spAutoFit/>
          </a:bodyPr>
          <a:lstStyle/>
          <a:p>
            <a:r>
              <a:rPr lang="en-GB" sz="1400" dirty="0"/>
              <a:t>Politically</a:t>
            </a:r>
          </a:p>
        </p:txBody>
      </p:sp>
      <p:sp>
        <p:nvSpPr>
          <p:cNvPr id="45" name="Textfeld 44">
            <a:extLst>
              <a:ext uri="{FF2B5EF4-FFF2-40B4-BE49-F238E27FC236}">
                <a16:creationId xmlns:a16="http://schemas.microsoft.com/office/drawing/2014/main" id="{B9436DD0-9C32-453F-97EF-4B37246D70DD}"/>
              </a:ext>
            </a:extLst>
          </p:cNvPr>
          <p:cNvSpPr txBox="1"/>
          <p:nvPr/>
        </p:nvSpPr>
        <p:spPr>
          <a:xfrm>
            <a:off x="1271912" y="5711192"/>
            <a:ext cx="1428426" cy="307777"/>
          </a:xfrm>
          <a:prstGeom prst="rect">
            <a:avLst/>
          </a:prstGeom>
          <a:noFill/>
        </p:spPr>
        <p:txBody>
          <a:bodyPr wrap="square" rtlCol="0">
            <a:spAutoFit/>
          </a:bodyPr>
          <a:lstStyle/>
          <a:p>
            <a:r>
              <a:rPr lang="en-GB" sz="1400" dirty="0"/>
              <a:t>Linguistically</a:t>
            </a:r>
          </a:p>
        </p:txBody>
      </p:sp>
      <p:sp>
        <p:nvSpPr>
          <p:cNvPr id="46" name="Pfeil nach unten 38">
            <a:extLst>
              <a:ext uri="{FF2B5EF4-FFF2-40B4-BE49-F238E27FC236}">
                <a16:creationId xmlns:a16="http://schemas.microsoft.com/office/drawing/2014/main" id="{C3CFC347-52F5-49D4-9F42-5E707CC14614}"/>
              </a:ext>
            </a:extLst>
          </p:cNvPr>
          <p:cNvSpPr/>
          <p:nvPr/>
        </p:nvSpPr>
        <p:spPr>
          <a:xfrm rot="2758963">
            <a:off x="2321733" y="4289931"/>
            <a:ext cx="45719" cy="1544472"/>
          </a:xfrm>
          <a:prstGeom prst="downArrow">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Pfeil nach unten 38">
            <a:extLst>
              <a:ext uri="{FF2B5EF4-FFF2-40B4-BE49-F238E27FC236}">
                <a16:creationId xmlns:a16="http://schemas.microsoft.com/office/drawing/2014/main" id="{E2321401-EB4F-4911-95F8-331A2D17E794}"/>
              </a:ext>
            </a:extLst>
          </p:cNvPr>
          <p:cNvSpPr/>
          <p:nvPr/>
        </p:nvSpPr>
        <p:spPr>
          <a:xfrm rot="1208276" flipH="1">
            <a:off x="2915818" y="4531465"/>
            <a:ext cx="53744" cy="1197391"/>
          </a:xfrm>
          <a:prstGeom prst="downArrow">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feld 47">
            <a:extLst>
              <a:ext uri="{FF2B5EF4-FFF2-40B4-BE49-F238E27FC236}">
                <a16:creationId xmlns:a16="http://schemas.microsoft.com/office/drawing/2014/main" id="{C77C2A8A-5628-45E5-B430-F174F5A3140D}"/>
              </a:ext>
            </a:extLst>
          </p:cNvPr>
          <p:cNvSpPr txBox="1"/>
          <p:nvPr/>
        </p:nvSpPr>
        <p:spPr>
          <a:xfrm>
            <a:off x="2339752" y="5661248"/>
            <a:ext cx="1736766" cy="307777"/>
          </a:xfrm>
          <a:prstGeom prst="rect">
            <a:avLst/>
          </a:prstGeom>
          <a:noFill/>
        </p:spPr>
        <p:txBody>
          <a:bodyPr wrap="square" rtlCol="0">
            <a:spAutoFit/>
          </a:bodyPr>
          <a:lstStyle/>
          <a:p>
            <a:r>
              <a:rPr lang="en-GB" sz="1400" dirty="0"/>
              <a:t>Geographically</a:t>
            </a:r>
          </a:p>
        </p:txBody>
      </p:sp>
      <p:sp>
        <p:nvSpPr>
          <p:cNvPr id="49" name="Pfeil nach unten 38">
            <a:extLst>
              <a:ext uri="{FF2B5EF4-FFF2-40B4-BE49-F238E27FC236}">
                <a16:creationId xmlns:a16="http://schemas.microsoft.com/office/drawing/2014/main" id="{EC4A968A-137A-41EE-8401-476CFB2ADCB6}"/>
              </a:ext>
            </a:extLst>
          </p:cNvPr>
          <p:cNvSpPr/>
          <p:nvPr/>
        </p:nvSpPr>
        <p:spPr>
          <a:xfrm flipH="1">
            <a:off x="3563888" y="4554640"/>
            <a:ext cx="45719" cy="1106608"/>
          </a:xfrm>
          <a:prstGeom prst="downArrow">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Pfeil nach unten 38">
            <a:extLst>
              <a:ext uri="{FF2B5EF4-FFF2-40B4-BE49-F238E27FC236}">
                <a16:creationId xmlns:a16="http://schemas.microsoft.com/office/drawing/2014/main" id="{5714B89B-A17D-4C39-A49C-4293869AEF88}"/>
              </a:ext>
            </a:extLst>
          </p:cNvPr>
          <p:cNvSpPr/>
          <p:nvPr/>
        </p:nvSpPr>
        <p:spPr>
          <a:xfrm rot="21399621">
            <a:off x="4083127" y="4531969"/>
            <a:ext cx="45719" cy="1200975"/>
          </a:xfrm>
          <a:prstGeom prst="downArrow">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feld 50">
            <a:extLst>
              <a:ext uri="{FF2B5EF4-FFF2-40B4-BE49-F238E27FC236}">
                <a16:creationId xmlns:a16="http://schemas.microsoft.com/office/drawing/2014/main" id="{5680464D-153E-4DBB-A70D-F96FF17E8CD7}"/>
              </a:ext>
            </a:extLst>
          </p:cNvPr>
          <p:cNvSpPr txBox="1"/>
          <p:nvPr/>
        </p:nvSpPr>
        <p:spPr>
          <a:xfrm>
            <a:off x="3338729" y="5912048"/>
            <a:ext cx="1135263" cy="307777"/>
          </a:xfrm>
          <a:prstGeom prst="rect">
            <a:avLst/>
          </a:prstGeom>
          <a:noFill/>
        </p:spPr>
        <p:txBody>
          <a:bodyPr wrap="square" rtlCol="0">
            <a:spAutoFit/>
          </a:bodyPr>
          <a:lstStyle/>
          <a:p>
            <a:r>
              <a:rPr lang="en-GB" sz="1400" dirty="0"/>
              <a:t>Religious</a:t>
            </a:r>
          </a:p>
        </p:txBody>
      </p:sp>
      <p:sp>
        <p:nvSpPr>
          <p:cNvPr id="52" name="Textfeld 51">
            <a:extLst>
              <a:ext uri="{FF2B5EF4-FFF2-40B4-BE49-F238E27FC236}">
                <a16:creationId xmlns:a16="http://schemas.microsoft.com/office/drawing/2014/main" id="{253292F6-F290-40F8-BCBF-459445B591C4}"/>
              </a:ext>
            </a:extLst>
          </p:cNvPr>
          <p:cNvSpPr txBox="1"/>
          <p:nvPr/>
        </p:nvSpPr>
        <p:spPr>
          <a:xfrm>
            <a:off x="3945880" y="5711192"/>
            <a:ext cx="1452282" cy="307777"/>
          </a:xfrm>
          <a:prstGeom prst="rect">
            <a:avLst/>
          </a:prstGeom>
          <a:noFill/>
        </p:spPr>
        <p:txBody>
          <a:bodyPr wrap="square" rtlCol="0">
            <a:spAutoFit/>
          </a:bodyPr>
          <a:lstStyle/>
          <a:p>
            <a:r>
              <a:rPr lang="en-GB" sz="1400" dirty="0"/>
              <a:t>Others…</a:t>
            </a:r>
          </a:p>
        </p:txBody>
      </p:sp>
      <p:pic>
        <p:nvPicPr>
          <p:cNvPr id="40974" name="Picture 50" descr="closed">
            <a:hlinkClick r:id="rId6"/>
            <a:extLst>
              <a:ext uri="{FF2B5EF4-FFF2-40B4-BE49-F238E27FC236}">
                <a16:creationId xmlns:a16="http://schemas.microsoft.com/office/drawing/2014/main" id="{B24F3294-A69D-4EA7-B972-A04920C0CA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3146" y="4502759"/>
            <a:ext cx="1155901" cy="895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echteck 52">
            <a:extLst>
              <a:ext uri="{FF2B5EF4-FFF2-40B4-BE49-F238E27FC236}">
                <a16:creationId xmlns:a16="http://schemas.microsoft.com/office/drawing/2014/main" id="{C1AE0A76-7B48-8343-BAF1-34BBAA325730}"/>
              </a:ext>
            </a:extLst>
          </p:cNvPr>
          <p:cNvSpPr/>
          <p:nvPr/>
        </p:nvSpPr>
        <p:spPr>
          <a:xfrm rot="5400000">
            <a:off x="-684018" y="4305919"/>
            <a:ext cx="1901348" cy="184666"/>
          </a:xfrm>
          <a:prstGeom prst="rect">
            <a:avLst/>
          </a:prstGeom>
        </p:spPr>
        <p:txBody>
          <a:bodyPr wrap="square">
            <a:spAutoFit/>
          </a:bodyPr>
          <a:lstStyle/>
          <a:p>
            <a:r>
              <a:rPr lang="de-DE" altLang="de-DE" sz="600" dirty="0">
                <a:solidFill>
                  <a:srgbClr val="002060"/>
                </a:solidFill>
                <a:latin typeface="Nunito Light" charset="0"/>
                <a:hlinkClick r:id="rId8"/>
              </a:rPr>
              <a:t>CC0</a:t>
            </a:r>
            <a:r>
              <a:rPr lang="de-DE" altLang="de-DE" sz="600" dirty="0">
                <a:solidFill>
                  <a:srgbClr val="002060"/>
                </a:solidFill>
                <a:latin typeface="Nunito Light" charset="0"/>
              </a:rPr>
              <a:t> Source: </a:t>
            </a:r>
            <a:r>
              <a:rPr lang="de-DE" altLang="de-DE" sz="600" dirty="0">
                <a:solidFill>
                  <a:srgbClr val="002060"/>
                </a:solidFill>
                <a:latin typeface="Nunito Light" charset="0"/>
                <a:hlinkClick r:id="rId9"/>
              </a:rPr>
              <a:t>pixabay</a:t>
            </a:r>
            <a:endParaRPr lang="de-DE" sz="600" dirty="0"/>
          </a:p>
        </p:txBody>
      </p:sp>
      <p:sp>
        <p:nvSpPr>
          <p:cNvPr id="54" name="Rechteck 53">
            <a:extLst>
              <a:ext uri="{FF2B5EF4-FFF2-40B4-BE49-F238E27FC236}">
                <a16:creationId xmlns:a16="http://schemas.microsoft.com/office/drawing/2014/main" id="{762A1024-A130-BC4D-A707-60DDF399675C}"/>
              </a:ext>
            </a:extLst>
          </p:cNvPr>
          <p:cNvSpPr/>
          <p:nvPr/>
        </p:nvSpPr>
        <p:spPr>
          <a:xfrm rot="5400000">
            <a:off x="5064674" y="5568915"/>
            <a:ext cx="1901348" cy="184666"/>
          </a:xfrm>
          <a:prstGeom prst="rect">
            <a:avLst/>
          </a:prstGeom>
        </p:spPr>
        <p:txBody>
          <a:bodyPr wrap="square">
            <a:spAutoFit/>
          </a:bodyPr>
          <a:lstStyle/>
          <a:p>
            <a:r>
              <a:rPr lang="de-DE" altLang="de-DE" sz="600" dirty="0">
                <a:solidFill>
                  <a:srgbClr val="002060"/>
                </a:solidFill>
                <a:latin typeface="Nunito Light" charset="0"/>
                <a:hlinkClick r:id="rId8"/>
              </a:rPr>
              <a:t>CC0</a:t>
            </a:r>
            <a:r>
              <a:rPr lang="de-DE" altLang="de-DE" sz="600" dirty="0">
                <a:solidFill>
                  <a:srgbClr val="002060"/>
                </a:solidFill>
                <a:latin typeface="Nunito Light" charset="0"/>
              </a:rPr>
              <a:t> Source: </a:t>
            </a:r>
            <a:r>
              <a:rPr lang="de-DE" altLang="de-DE" sz="600" dirty="0">
                <a:solidFill>
                  <a:srgbClr val="002060"/>
                </a:solidFill>
                <a:latin typeface="Nunito Light" charset="0"/>
                <a:hlinkClick r:id="rId9"/>
              </a:rPr>
              <a:t>pixabay</a:t>
            </a:r>
            <a:endParaRPr lang="de-DE" sz="600" dirty="0"/>
          </a:p>
        </p:txBody>
      </p:sp>
    </p:spTree>
    <p:extLst>
      <p:ext uri="{BB962C8B-B14F-4D97-AF65-F5344CB8AC3E}">
        <p14:creationId xmlns:p14="http://schemas.microsoft.com/office/powerpoint/2010/main" val="245767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6" grpId="0" animBg="1"/>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a:extLst>
              <a:ext uri="{FF2B5EF4-FFF2-40B4-BE49-F238E27FC236}">
                <a16:creationId xmlns:a16="http://schemas.microsoft.com/office/drawing/2014/main" id="{8856E228-FBDA-4A76-9882-283FF1ADB318}"/>
              </a:ext>
            </a:extLst>
          </p:cNvPr>
          <p:cNvSpPr>
            <a:spLocks noGrp="1"/>
          </p:cNvSpPr>
          <p:nvPr>
            <p:ph type="title"/>
          </p:nvPr>
        </p:nvSpPr>
        <p:spPr>
          <a:xfrm>
            <a:off x="395288" y="258763"/>
            <a:ext cx="7777162" cy="669925"/>
          </a:xfrm>
        </p:spPr>
        <p:txBody>
          <a:bodyPr/>
          <a:lstStyle/>
          <a:p>
            <a:r>
              <a:rPr lang="en-GB" altLang="de-DE" sz="3600">
                <a:latin typeface="Nunito Light" charset="0"/>
              </a:rPr>
              <a:t>INTRODUCTION TO EDUBOX 01</a:t>
            </a:r>
          </a:p>
        </p:txBody>
      </p:sp>
      <p:sp>
        <p:nvSpPr>
          <p:cNvPr id="3" name="Inhaltsplatzhalter 2">
            <a:extLst>
              <a:ext uri="{FF2B5EF4-FFF2-40B4-BE49-F238E27FC236}">
                <a16:creationId xmlns:a16="http://schemas.microsoft.com/office/drawing/2014/main" id="{D1944ACE-9317-47BE-9B65-BDD6A98C6562}"/>
              </a:ext>
            </a:extLst>
          </p:cNvPr>
          <p:cNvSpPr>
            <a:spLocks noGrp="1"/>
          </p:cNvSpPr>
          <p:nvPr>
            <p:ph idx="1"/>
          </p:nvPr>
        </p:nvSpPr>
        <p:spPr>
          <a:xfrm>
            <a:off x="395697" y="1651519"/>
            <a:ext cx="8352606" cy="4568825"/>
          </a:xfrm>
        </p:spPr>
        <p:txBody>
          <a:bodyPr>
            <a:noAutofit/>
          </a:bodyPr>
          <a:lstStyle/>
          <a:p>
            <a:pPr marL="0" indent="0">
              <a:buFont typeface="Wingdings" panose="05000000000000000000" pitchFamily="2" charset="2"/>
              <a:buNone/>
            </a:pPr>
            <a:r>
              <a:rPr lang="en-GB" altLang="de-DE" sz="2000" b="1" dirty="0">
                <a:solidFill>
                  <a:srgbClr val="376092"/>
                </a:solidFill>
                <a:latin typeface="Nunito Light" charset="0"/>
              </a:rPr>
              <a:t>Speaker notes:</a:t>
            </a:r>
            <a:br>
              <a:rPr lang="en-GB" altLang="de-DE" sz="2000" dirty="0">
                <a:solidFill>
                  <a:srgbClr val="376092"/>
                </a:solidFill>
                <a:latin typeface="Nunito Light" charset="0"/>
              </a:rPr>
            </a:br>
            <a:r>
              <a:rPr lang="en-GB" altLang="de-DE" sz="2000" dirty="0">
                <a:solidFill>
                  <a:srgbClr val="376092"/>
                </a:solidFill>
                <a:latin typeface="Nunito Light" charset="0"/>
              </a:rPr>
              <a:t>Please note that some slides contain so-called speaker notes, which can be used to comment on the </a:t>
            </a:r>
            <a:r>
              <a:rPr lang="en-GB" altLang="de-DE" sz="2000">
                <a:solidFill>
                  <a:srgbClr val="376092"/>
                </a:solidFill>
                <a:latin typeface="Nunito Light" charset="0"/>
              </a:rPr>
              <a:t>respective slide. </a:t>
            </a:r>
            <a:r>
              <a:rPr lang="en-GB" altLang="de-DE" sz="2000" dirty="0">
                <a:solidFill>
                  <a:srgbClr val="376092"/>
                </a:solidFill>
                <a:latin typeface="Nunito Light" charset="0"/>
              </a:rPr>
              <a:t>They can be accessed by opening the Note Page.</a:t>
            </a:r>
            <a:br>
              <a:rPr lang="en-GB" altLang="de-DE" sz="2000" dirty="0">
                <a:solidFill>
                  <a:srgbClr val="376092"/>
                </a:solidFill>
                <a:latin typeface="Nunito Light" charset="0"/>
              </a:rPr>
            </a:br>
            <a:br>
              <a:rPr lang="en-GB" altLang="de-DE" sz="2000" b="1" dirty="0">
                <a:solidFill>
                  <a:srgbClr val="376092"/>
                </a:solidFill>
                <a:latin typeface="Nunito Light" charset="0"/>
              </a:rPr>
            </a:br>
            <a:r>
              <a:rPr lang="en-GB" altLang="de-DE" sz="2000" b="1" dirty="0">
                <a:solidFill>
                  <a:srgbClr val="376092"/>
                </a:solidFill>
                <a:latin typeface="Nunito Light" charset="0"/>
              </a:rPr>
              <a:t>Meaning of the didactic icons:</a:t>
            </a:r>
            <a:br>
              <a:rPr lang="en-GB" altLang="de-DE" sz="2000" b="1" dirty="0">
                <a:solidFill>
                  <a:srgbClr val="376092"/>
                </a:solidFill>
                <a:latin typeface="Nunito Light" charset="0"/>
              </a:rPr>
            </a:br>
            <a:endParaRPr lang="en-GB" altLang="de-DE" sz="2000" b="1" dirty="0">
              <a:solidFill>
                <a:srgbClr val="376092"/>
              </a:solidFill>
              <a:latin typeface="Nunito Light" charset="0"/>
            </a:endParaRPr>
          </a:p>
        </p:txBody>
      </p:sp>
      <p:sp>
        <p:nvSpPr>
          <p:cNvPr id="4" name="Textplatzhalter 4">
            <a:extLst>
              <a:ext uri="{FF2B5EF4-FFF2-40B4-BE49-F238E27FC236}">
                <a16:creationId xmlns:a16="http://schemas.microsoft.com/office/drawing/2014/main" id="{30B6213C-13F6-4C8A-F34E-41153B85F933}"/>
              </a:ext>
            </a:extLst>
          </p:cNvPr>
          <p:cNvSpPr>
            <a:spLocks noGrp="1"/>
          </p:cNvSpPr>
          <p:nvPr>
            <p:ph type="body" sz="quarter" idx="13"/>
          </p:nvPr>
        </p:nvSpPr>
        <p:spPr>
          <a:xfrm>
            <a:off x="395288" y="779463"/>
            <a:ext cx="5940425" cy="720725"/>
          </a:xfrm>
        </p:spPr>
        <p:txBody>
          <a:bodyPr rtlCol="0"/>
          <a:lstStyle/>
          <a:p>
            <a:pPr fontAlgn="auto">
              <a:spcAft>
                <a:spcPts val="0"/>
              </a:spcAft>
              <a:defRPr/>
            </a:pPr>
            <a:r>
              <a:rPr lang="en-GB" dirty="0">
                <a:latin typeface="Nunito Light" charset="0"/>
                <a:ea typeface="Nunito Light" charset="0"/>
                <a:cs typeface="Nunito Light" charset="0"/>
              </a:rPr>
              <a:t>Hints </a:t>
            </a:r>
            <a:r>
              <a:rPr lang="en-GB">
                <a:latin typeface="Nunito Light" charset="0"/>
                <a:ea typeface="Nunito Light" charset="0"/>
                <a:cs typeface="Nunito Light" charset="0"/>
              </a:rPr>
              <a:t>for its use</a:t>
            </a:r>
            <a:endParaRPr lang="en-GB" dirty="0">
              <a:latin typeface="Nunito Light" charset="0"/>
              <a:ea typeface="Nunito Light" charset="0"/>
              <a:cs typeface="Nunito Light" charset="0"/>
            </a:endParaRPr>
          </a:p>
        </p:txBody>
      </p:sp>
      <p:sp>
        <p:nvSpPr>
          <p:cNvPr id="5" name="Inhaltsplatzhalter 2">
            <a:extLst>
              <a:ext uri="{FF2B5EF4-FFF2-40B4-BE49-F238E27FC236}">
                <a16:creationId xmlns:a16="http://schemas.microsoft.com/office/drawing/2014/main" id="{29FD5AC6-334E-D24B-29EA-DC3BA4C4E54F}"/>
              </a:ext>
            </a:extLst>
          </p:cNvPr>
          <p:cNvSpPr txBox="1">
            <a:spLocks/>
          </p:cNvSpPr>
          <p:nvPr/>
        </p:nvSpPr>
        <p:spPr bwMode="auto">
          <a:xfrm>
            <a:off x="888787" y="3573016"/>
            <a:ext cx="4320484" cy="30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Font typeface="Wingdings" panose="05000000000000000000" pitchFamily="2" charset="2"/>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Wingdings" panose="05000000000000000000" pitchFamily="2" charset="2"/>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Wingdings" panose="05000000000000000000" pitchFamily="2" charset="2"/>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GB" sz="2000" dirty="0">
                <a:solidFill>
                  <a:schemeClr val="accent1">
                    <a:lumMod val="75000"/>
                  </a:schemeClr>
                </a:solidFill>
                <a:latin typeface="Nunito Light" charset="0"/>
                <a:ea typeface="Nunito Light" charset="0"/>
                <a:cs typeface="Nunito Light" charset="0"/>
              </a:rPr>
              <a:t>Discussion / Reflection</a:t>
            </a:r>
          </a:p>
        </p:txBody>
      </p:sp>
      <p:pic>
        <p:nvPicPr>
          <p:cNvPr id="6" name="Bild 7">
            <a:extLst>
              <a:ext uri="{FF2B5EF4-FFF2-40B4-BE49-F238E27FC236}">
                <a16:creationId xmlns:a16="http://schemas.microsoft.com/office/drawing/2014/main" id="{5836B6ED-594F-044D-C184-8CF5386AA6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035" y="3619199"/>
            <a:ext cx="330570" cy="302678"/>
          </a:xfrm>
          <a:prstGeom prst="rect">
            <a:avLst/>
          </a:prstGeom>
        </p:spPr>
      </p:pic>
      <p:pic>
        <p:nvPicPr>
          <p:cNvPr id="7" name="Bild 3">
            <a:extLst>
              <a:ext uri="{FF2B5EF4-FFF2-40B4-BE49-F238E27FC236}">
                <a16:creationId xmlns:a16="http://schemas.microsoft.com/office/drawing/2014/main" id="{AEAD2399-3EE9-D4FB-AC8D-6DF6B64676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927" y="3963608"/>
            <a:ext cx="302678" cy="302678"/>
          </a:xfrm>
          <a:prstGeom prst="rect">
            <a:avLst/>
          </a:prstGeom>
        </p:spPr>
      </p:pic>
      <p:pic>
        <p:nvPicPr>
          <p:cNvPr id="8" name="Bild 4">
            <a:extLst>
              <a:ext uri="{FF2B5EF4-FFF2-40B4-BE49-F238E27FC236}">
                <a16:creationId xmlns:a16="http://schemas.microsoft.com/office/drawing/2014/main" id="{9D0951E2-CC79-07AE-7044-24C160A716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27" y="4345851"/>
            <a:ext cx="302678" cy="302678"/>
          </a:xfrm>
          <a:prstGeom prst="rect">
            <a:avLst/>
          </a:prstGeom>
        </p:spPr>
      </p:pic>
      <p:pic>
        <p:nvPicPr>
          <p:cNvPr id="9" name="Bild 6">
            <a:extLst>
              <a:ext uri="{FF2B5EF4-FFF2-40B4-BE49-F238E27FC236}">
                <a16:creationId xmlns:a16="http://schemas.microsoft.com/office/drawing/2014/main" id="{117A2D35-AC11-5495-B647-59E1C6874F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276" y="4728094"/>
            <a:ext cx="261981" cy="264844"/>
          </a:xfrm>
          <a:prstGeom prst="rect">
            <a:avLst/>
          </a:prstGeom>
        </p:spPr>
      </p:pic>
      <p:pic>
        <p:nvPicPr>
          <p:cNvPr id="10" name="Bild 8">
            <a:extLst>
              <a:ext uri="{FF2B5EF4-FFF2-40B4-BE49-F238E27FC236}">
                <a16:creationId xmlns:a16="http://schemas.microsoft.com/office/drawing/2014/main" id="{0A69E322-256F-5C61-EA72-51F60543B83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5928" y="5072503"/>
            <a:ext cx="302678" cy="302678"/>
          </a:xfrm>
          <a:prstGeom prst="rect">
            <a:avLst/>
          </a:prstGeom>
        </p:spPr>
      </p:pic>
      <p:sp>
        <p:nvSpPr>
          <p:cNvPr id="11" name="Inhaltsplatzhalter 2">
            <a:extLst>
              <a:ext uri="{FF2B5EF4-FFF2-40B4-BE49-F238E27FC236}">
                <a16:creationId xmlns:a16="http://schemas.microsoft.com/office/drawing/2014/main" id="{E67274ED-C56E-0FE5-7F36-6D5AFA33FD39}"/>
              </a:ext>
            </a:extLst>
          </p:cNvPr>
          <p:cNvSpPr txBox="1">
            <a:spLocks/>
          </p:cNvSpPr>
          <p:nvPr/>
        </p:nvSpPr>
        <p:spPr>
          <a:xfrm>
            <a:off x="888787" y="3949230"/>
            <a:ext cx="4320484" cy="3026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GB" sz="2000" dirty="0">
                <a:solidFill>
                  <a:schemeClr val="accent1">
                    <a:lumMod val="75000"/>
                  </a:schemeClr>
                </a:solidFill>
                <a:latin typeface="Nunito Light" charset="0"/>
                <a:ea typeface="Nunito Light" charset="0"/>
                <a:cs typeface="Nunito Light" charset="0"/>
              </a:rPr>
              <a:t>Task / Home assignment</a:t>
            </a:r>
          </a:p>
        </p:txBody>
      </p:sp>
      <p:sp>
        <p:nvSpPr>
          <p:cNvPr id="12" name="Inhaltsplatzhalter 2">
            <a:extLst>
              <a:ext uri="{FF2B5EF4-FFF2-40B4-BE49-F238E27FC236}">
                <a16:creationId xmlns:a16="http://schemas.microsoft.com/office/drawing/2014/main" id="{DA40CFAA-06AF-42CA-7D8E-52ABB3002A00}"/>
              </a:ext>
            </a:extLst>
          </p:cNvPr>
          <p:cNvSpPr txBox="1">
            <a:spLocks/>
          </p:cNvSpPr>
          <p:nvPr/>
        </p:nvSpPr>
        <p:spPr>
          <a:xfrm>
            <a:off x="888787" y="4325429"/>
            <a:ext cx="4320484" cy="3026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GB" sz="2000" dirty="0">
                <a:solidFill>
                  <a:schemeClr val="accent1">
                    <a:lumMod val="75000"/>
                  </a:schemeClr>
                </a:solidFill>
                <a:latin typeface="Nunito Light" charset="0"/>
                <a:ea typeface="Nunito Light" charset="0"/>
                <a:cs typeface="Nunito Light" charset="0"/>
              </a:rPr>
              <a:t>Learning Outcome / Objectives</a:t>
            </a:r>
          </a:p>
        </p:txBody>
      </p:sp>
      <p:sp>
        <p:nvSpPr>
          <p:cNvPr id="13" name="Inhaltsplatzhalter 2">
            <a:extLst>
              <a:ext uri="{FF2B5EF4-FFF2-40B4-BE49-F238E27FC236}">
                <a16:creationId xmlns:a16="http://schemas.microsoft.com/office/drawing/2014/main" id="{2E510B02-223F-9A69-04DB-1CC4C9DD0ED9}"/>
              </a:ext>
            </a:extLst>
          </p:cNvPr>
          <p:cNvSpPr txBox="1">
            <a:spLocks/>
          </p:cNvSpPr>
          <p:nvPr/>
        </p:nvSpPr>
        <p:spPr>
          <a:xfrm>
            <a:off x="876258" y="4706729"/>
            <a:ext cx="4320484" cy="3026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GB" sz="2000" dirty="0">
                <a:solidFill>
                  <a:schemeClr val="accent1">
                    <a:lumMod val="75000"/>
                  </a:schemeClr>
                </a:solidFill>
                <a:latin typeface="Nunito Light" charset="0"/>
                <a:ea typeface="Nunito Light" charset="0"/>
                <a:cs typeface="Nunito Light" charset="0"/>
              </a:rPr>
              <a:t>Summary</a:t>
            </a:r>
          </a:p>
        </p:txBody>
      </p:sp>
      <p:sp>
        <p:nvSpPr>
          <p:cNvPr id="14" name="Inhaltsplatzhalter 2">
            <a:extLst>
              <a:ext uri="{FF2B5EF4-FFF2-40B4-BE49-F238E27FC236}">
                <a16:creationId xmlns:a16="http://schemas.microsoft.com/office/drawing/2014/main" id="{48C4EC52-4273-15D5-AB84-170B97813D8A}"/>
              </a:ext>
            </a:extLst>
          </p:cNvPr>
          <p:cNvSpPr txBox="1">
            <a:spLocks/>
          </p:cNvSpPr>
          <p:nvPr/>
        </p:nvSpPr>
        <p:spPr>
          <a:xfrm>
            <a:off x="881427" y="5072503"/>
            <a:ext cx="4320484" cy="3026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GB" sz="2000" dirty="0">
                <a:solidFill>
                  <a:schemeClr val="accent1">
                    <a:lumMod val="75000"/>
                  </a:schemeClr>
                </a:solidFill>
                <a:latin typeface="Nunito Light" charset="0"/>
                <a:ea typeface="Nunito Light" charset="0"/>
                <a:cs typeface="Nunito Light" charset="0"/>
              </a:rPr>
              <a:t>License</a:t>
            </a:r>
          </a:p>
        </p:txBody>
      </p:sp>
      <p:pic>
        <p:nvPicPr>
          <p:cNvPr id="15" name="Bild 13">
            <a:extLst>
              <a:ext uri="{FF2B5EF4-FFF2-40B4-BE49-F238E27FC236}">
                <a16:creationId xmlns:a16="http://schemas.microsoft.com/office/drawing/2014/main" id="{0C59E52A-3EBF-DE42-3233-60FEE8D0B39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5928" y="5454746"/>
            <a:ext cx="302678" cy="302678"/>
          </a:xfrm>
          <a:prstGeom prst="rect">
            <a:avLst/>
          </a:prstGeom>
        </p:spPr>
      </p:pic>
      <p:sp>
        <p:nvSpPr>
          <p:cNvPr id="16" name="Inhaltsplatzhalter 2">
            <a:extLst>
              <a:ext uri="{FF2B5EF4-FFF2-40B4-BE49-F238E27FC236}">
                <a16:creationId xmlns:a16="http://schemas.microsoft.com/office/drawing/2014/main" id="{FDA6E7B2-58FA-6B6D-65DA-2171F80B60B0}"/>
              </a:ext>
            </a:extLst>
          </p:cNvPr>
          <p:cNvSpPr txBox="1">
            <a:spLocks/>
          </p:cNvSpPr>
          <p:nvPr/>
        </p:nvSpPr>
        <p:spPr>
          <a:xfrm>
            <a:off x="899588" y="5459127"/>
            <a:ext cx="4320484" cy="3026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GB" sz="2000" dirty="0">
                <a:solidFill>
                  <a:schemeClr val="accent1">
                    <a:lumMod val="75000"/>
                  </a:schemeClr>
                </a:solidFill>
                <a:latin typeface="Nunito Light" charset="0"/>
                <a:ea typeface="Nunito Light" charset="0"/>
                <a:cs typeface="Nunito Light" charset="0"/>
              </a:rPr>
              <a:t>Video</a:t>
            </a:r>
          </a:p>
        </p:txBody>
      </p:sp>
    </p:spTree>
    <p:extLst>
      <p:ext uri="{BB962C8B-B14F-4D97-AF65-F5344CB8AC3E}">
        <p14:creationId xmlns:p14="http://schemas.microsoft.com/office/powerpoint/2010/main" val="645065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B555F04-C2C2-416B-91A2-290E177C8BC9}"/>
              </a:ext>
            </a:extLst>
          </p:cNvPr>
          <p:cNvSpPr>
            <a:spLocks noGrp="1"/>
          </p:cNvSpPr>
          <p:nvPr>
            <p:ph idx="1"/>
          </p:nvPr>
        </p:nvSpPr>
        <p:spPr>
          <a:xfrm>
            <a:off x="323850" y="1449388"/>
            <a:ext cx="8351838" cy="4500562"/>
          </a:xfrm>
        </p:spPr>
        <p:txBody>
          <a:bodyPr>
            <a:normAutofit/>
          </a:bodyPr>
          <a:lstStyle/>
          <a:p>
            <a:r>
              <a:rPr lang="en-GB" altLang="de-DE" sz="2000" dirty="0">
                <a:solidFill>
                  <a:srgbClr val="376092"/>
                </a:solidFill>
                <a:latin typeface="Nunito Light" charset="0"/>
              </a:rPr>
              <a:t>Focusing on differences based on national identities tends to simplify and ignore the complexity of culture</a:t>
            </a:r>
          </a:p>
          <a:p>
            <a:r>
              <a:rPr lang="en-GB" altLang="de-DE" sz="2000" dirty="0">
                <a:solidFill>
                  <a:srgbClr val="376092"/>
                </a:solidFill>
                <a:latin typeface="Nunito Light" charset="0"/>
              </a:rPr>
              <a:t>We are members of many different collectives and our culture is thus characterised by </a:t>
            </a:r>
            <a:r>
              <a:rPr lang="en-GB" altLang="en-US" sz="2000" dirty="0">
                <a:solidFill>
                  <a:srgbClr val="376092"/>
                </a:solidFill>
                <a:latin typeface="Nunito Light" charset="0"/>
              </a:rPr>
              <a:t>‘</a:t>
            </a:r>
            <a:r>
              <a:rPr lang="en-GB" altLang="ja-JP" sz="2000" dirty="0">
                <a:solidFill>
                  <a:srgbClr val="376092"/>
                </a:solidFill>
                <a:latin typeface="Nunito Light" charset="0"/>
              </a:rPr>
              <a:t>multi-</a:t>
            </a:r>
            <a:r>
              <a:rPr lang="en-GB" altLang="ja-JP" sz="2000" dirty="0" err="1">
                <a:solidFill>
                  <a:srgbClr val="376092"/>
                </a:solidFill>
                <a:latin typeface="Nunito Light" charset="0"/>
              </a:rPr>
              <a:t>collectivity</a:t>
            </a:r>
            <a:r>
              <a:rPr lang="en-GB" altLang="en-US" sz="2000" dirty="0">
                <a:solidFill>
                  <a:srgbClr val="376092"/>
                </a:solidFill>
                <a:latin typeface="Nunito Light" charset="0"/>
              </a:rPr>
              <a:t>’</a:t>
            </a:r>
            <a:endParaRPr lang="en-GB" altLang="ja-JP" sz="2000" dirty="0">
              <a:solidFill>
                <a:srgbClr val="376092"/>
              </a:solidFill>
              <a:latin typeface="Nunito Light" charset="0"/>
            </a:endParaRPr>
          </a:p>
          <a:p>
            <a:r>
              <a:rPr lang="en-GB" altLang="de-DE" sz="2000" dirty="0">
                <a:solidFill>
                  <a:srgbClr val="376092"/>
                </a:solidFill>
                <a:latin typeface="Nunito Light" charset="0"/>
              </a:rPr>
              <a:t>These diverse collectives are multi-layered, intertwined and can be considered as heterogeneous networks (e.g. nation, ethnic groups, company, family)</a:t>
            </a:r>
          </a:p>
          <a:p>
            <a:r>
              <a:rPr lang="en-GB" altLang="de-DE" sz="2000" dirty="0">
                <a:solidFill>
                  <a:srgbClr val="376092"/>
                </a:solidFill>
                <a:latin typeface="Nunito Light" charset="0"/>
              </a:rPr>
              <a:t>As such they are characterised by different levels of homogeneity.</a:t>
            </a:r>
            <a:br>
              <a:rPr lang="en-GB" altLang="de-DE" sz="2000" dirty="0">
                <a:solidFill>
                  <a:srgbClr val="376092"/>
                </a:solidFill>
                <a:latin typeface="Nunito Light" charset="0"/>
              </a:rPr>
            </a:br>
            <a:r>
              <a:rPr lang="en-GB" altLang="de-DE" sz="2000" dirty="0">
                <a:solidFill>
                  <a:srgbClr val="376092"/>
                </a:solidFill>
                <a:latin typeface="Nunito Light" charset="0"/>
              </a:rPr>
              <a:t>(cf. Hansen 2009:116)</a:t>
            </a:r>
          </a:p>
          <a:p>
            <a:endParaRPr lang="en-GB" altLang="de-DE" sz="2000" dirty="0">
              <a:solidFill>
                <a:srgbClr val="376092"/>
              </a:solidFill>
              <a:latin typeface="Nunito Light" charset="0"/>
            </a:endParaRPr>
          </a:p>
        </p:txBody>
      </p:sp>
      <p:sp>
        <p:nvSpPr>
          <p:cNvPr id="5" name="Textplatzhalter 4">
            <a:extLst>
              <a:ext uri="{FF2B5EF4-FFF2-40B4-BE49-F238E27FC236}">
                <a16:creationId xmlns:a16="http://schemas.microsoft.com/office/drawing/2014/main" id="{B55CC166-6E42-4689-A528-1962FE07EA1F}"/>
              </a:ext>
            </a:extLst>
          </p:cNvPr>
          <p:cNvSpPr>
            <a:spLocks noGrp="1"/>
          </p:cNvSpPr>
          <p:nvPr>
            <p:ph type="body" sz="quarter" idx="13"/>
          </p:nvPr>
        </p:nvSpPr>
        <p:spPr>
          <a:xfrm>
            <a:off x="395288" y="779463"/>
            <a:ext cx="5940425" cy="720725"/>
          </a:xfrm>
        </p:spPr>
        <p:txBody>
          <a:bodyPr rtlCol="0"/>
          <a:lstStyle/>
          <a:p>
            <a:pPr fontAlgn="auto">
              <a:spcAft>
                <a:spcPts val="0"/>
              </a:spcAft>
              <a:defRPr/>
            </a:pPr>
            <a:r>
              <a:rPr lang="en-GB" dirty="0">
                <a:latin typeface="Nunito Light" charset="0"/>
                <a:ea typeface="Nunito Light" charset="0"/>
                <a:cs typeface="Nunito Light" charset="0"/>
              </a:rPr>
              <a:t>Culture, a critical reflection</a:t>
            </a:r>
          </a:p>
        </p:txBody>
      </p:sp>
      <p:sp>
        <p:nvSpPr>
          <p:cNvPr id="41987" name="Titel 1">
            <a:extLst>
              <a:ext uri="{FF2B5EF4-FFF2-40B4-BE49-F238E27FC236}">
                <a16:creationId xmlns:a16="http://schemas.microsoft.com/office/drawing/2014/main" id="{68EF61B5-F949-40A2-AC50-CEAC58DDBB5B}"/>
              </a:ext>
            </a:extLst>
          </p:cNvPr>
          <p:cNvSpPr>
            <a:spLocks noGrp="1"/>
          </p:cNvSpPr>
          <p:nvPr>
            <p:ph type="title"/>
          </p:nvPr>
        </p:nvSpPr>
        <p:spPr>
          <a:xfrm>
            <a:off x="395288" y="258763"/>
            <a:ext cx="7489825" cy="669925"/>
          </a:xfrm>
        </p:spPr>
        <p:txBody>
          <a:bodyPr/>
          <a:lstStyle/>
          <a:p>
            <a:r>
              <a:rPr lang="en-GB" altLang="de-DE" sz="3600">
                <a:latin typeface="Nunito Light" charset="0"/>
              </a:rPr>
              <a:t>CULTURE, A CRITICAL REVIEW</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4477B46D-8108-4A01-A580-DBEB3BF32F32}"/>
              </a:ext>
            </a:extLst>
          </p:cNvPr>
          <p:cNvPicPr>
            <a:picLocks noGrp="1" noChangeAspect="1"/>
          </p:cNvPicPr>
          <p:nvPr>
            <p:ph idx="1"/>
          </p:nvPr>
        </p:nvPicPr>
        <p:blipFill>
          <a:blip r:embed="rId3"/>
          <a:stretch>
            <a:fillRect/>
          </a:stretch>
        </p:blipFill>
        <p:spPr>
          <a:xfrm>
            <a:off x="523875" y="2420938"/>
            <a:ext cx="8064500" cy="2263775"/>
          </a:xfrm>
          <a:ln w="50800">
            <a:solidFill>
              <a:schemeClr val="accent1">
                <a:shade val="50000"/>
              </a:schemeClr>
            </a:solidFill>
          </a:ln>
        </p:spPr>
      </p:pic>
      <p:sp>
        <p:nvSpPr>
          <p:cNvPr id="5" name="Textplatzhalter 4">
            <a:extLst>
              <a:ext uri="{FF2B5EF4-FFF2-40B4-BE49-F238E27FC236}">
                <a16:creationId xmlns:a16="http://schemas.microsoft.com/office/drawing/2014/main" id="{3A4A7B18-68B2-4B5E-AA41-31BDA5BA91AD}"/>
              </a:ext>
            </a:extLst>
          </p:cNvPr>
          <p:cNvSpPr>
            <a:spLocks noGrp="1"/>
          </p:cNvSpPr>
          <p:nvPr>
            <p:ph type="body" sz="quarter" idx="13"/>
          </p:nvPr>
        </p:nvSpPr>
        <p:spPr>
          <a:xfrm>
            <a:off x="395288" y="779463"/>
            <a:ext cx="5940425" cy="720725"/>
          </a:xfrm>
        </p:spPr>
        <p:txBody>
          <a:bodyPr rtlCol="0"/>
          <a:lstStyle/>
          <a:p>
            <a:pPr fontAlgn="auto">
              <a:spcAft>
                <a:spcPts val="0"/>
              </a:spcAft>
              <a:defRPr/>
            </a:pPr>
            <a:r>
              <a:rPr lang="en-GB" dirty="0">
                <a:latin typeface="Nunito Light" charset="0"/>
                <a:ea typeface="Nunito Light" charset="0"/>
                <a:cs typeface="Nunito Light" charset="0"/>
              </a:rPr>
              <a:t>Culture, a critical reflection</a:t>
            </a:r>
          </a:p>
        </p:txBody>
      </p:sp>
      <p:sp>
        <p:nvSpPr>
          <p:cNvPr id="7" name="Textfeld 6">
            <a:extLst>
              <a:ext uri="{FF2B5EF4-FFF2-40B4-BE49-F238E27FC236}">
                <a16:creationId xmlns:a16="http://schemas.microsoft.com/office/drawing/2014/main" id="{7F2866CA-990B-472B-B878-D61A2A2D694C}"/>
              </a:ext>
            </a:extLst>
          </p:cNvPr>
          <p:cNvSpPr txBox="1"/>
          <p:nvPr/>
        </p:nvSpPr>
        <p:spPr>
          <a:xfrm>
            <a:off x="284707" y="6072314"/>
            <a:ext cx="6552976" cy="184666"/>
          </a:xfrm>
          <a:prstGeom prst="rect">
            <a:avLst/>
          </a:prstGeom>
          <a:noFill/>
        </p:spPr>
        <p:txBody>
          <a:bodyPr wrap="square">
            <a:spAutoFit/>
          </a:bodyPr>
          <a:lstStyle/>
          <a:p>
            <a:pPr fontAlgn="auto">
              <a:spcBef>
                <a:spcPts val="0"/>
              </a:spcBef>
              <a:spcAft>
                <a:spcPts val="0"/>
              </a:spcAft>
              <a:defRPr/>
            </a:pPr>
            <a:r>
              <a:rPr lang="de-DE" sz="600" dirty="0">
                <a:solidFill>
                  <a:schemeClr val="tx2">
                    <a:lumMod val="75000"/>
                  </a:schemeClr>
                </a:solidFill>
                <a:latin typeface="Nunito Light" charset="0"/>
                <a:ea typeface="Nunito Light" charset="0"/>
                <a:cs typeface="Nunito Light" charset="0"/>
                <a:hlinkClick r:id="rId4"/>
              </a:rPr>
              <a:t>CC BY-SA 4.0</a:t>
            </a:r>
            <a:r>
              <a:rPr lang="de-DE" sz="600" dirty="0">
                <a:solidFill>
                  <a:schemeClr val="tx2">
                    <a:lumMod val="75000"/>
                  </a:schemeClr>
                </a:solidFill>
                <a:latin typeface="Nunito Light" charset="0"/>
                <a:ea typeface="Nunito Light" charset="0"/>
                <a:cs typeface="Nunito Light" charset="0"/>
              </a:rPr>
              <a:t>  </a:t>
            </a:r>
            <a:r>
              <a:rPr lang="de-DE" sz="600" dirty="0">
                <a:solidFill>
                  <a:schemeClr val="tx2">
                    <a:lumMod val="75000"/>
                  </a:schemeClr>
                </a:solidFill>
                <a:latin typeface="Nunito" charset="0"/>
                <a:ea typeface="Nunito" charset="0"/>
                <a:cs typeface="Nunito" charset="0"/>
                <a:hlinkClick r:id="rId5"/>
              </a:rPr>
              <a:t>„</a:t>
            </a:r>
            <a:r>
              <a:rPr lang="de-DE" sz="600" dirty="0" err="1">
                <a:latin typeface="Nunito" charset="0"/>
                <a:ea typeface="Nunito" charset="0"/>
                <a:cs typeface="Nunito" charset="0"/>
                <a:hlinkClick r:id="rId5"/>
              </a:rPr>
              <a:t>Polyrelationalität</a:t>
            </a:r>
            <a:r>
              <a:rPr lang="de-DE" sz="600" dirty="0">
                <a:latin typeface="Nunito" charset="0"/>
                <a:ea typeface="Nunito" charset="0"/>
                <a:cs typeface="Nunito" charset="0"/>
                <a:hlinkClick r:id="rId5"/>
              </a:rPr>
              <a:t> der Kollektive, </a:t>
            </a:r>
            <a:r>
              <a:rPr lang="de-DE" sz="600" dirty="0" err="1">
                <a:latin typeface="Nunito" charset="0"/>
                <a:ea typeface="Nunito" charset="0"/>
                <a:cs typeface="Nunito" charset="0"/>
                <a:hlinkClick r:id="rId5"/>
              </a:rPr>
              <a:t>Multirelationalität</a:t>
            </a:r>
            <a:r>
              <a:rPr lang="de-DE" sz="600" dirty="0">
                <a:latin typeface="Nunito" charset="0"/>
                <a:ea typeface="Nunito" charset="0"/>
                <a:cs typeface="Nunito" charset="0"/>
                <a:hlinkClick r:id="rId5"/>
              </a:rPr>
              <a:t> der individuellen Akteure“</a:t>
            </a:r>
            <a:r>
              <a:rPr lang="de-DE" sz="600" dirty="0">
                <a:latin typeface="Nunito" charset="0"/>
                <a:ea typeface="Nunito" charset="0"/>
                <a:cs typeface="Nunito" charset="0"/>
              </a:rPr>
              <a:t> </a:t>
            </a:r>
            <a:r>
              <a:rPr lang="de-DE" sz="600" dirty="0">
                <a:solidFill>
                  <a:schemeClr val="tx2">
                    <a:lumMod val="75000"/>
                  </a:schemeClr>
                </a:solidFill>
                <a:latin typeface="Nunito Light" charset="0"/>
                <a:ea typeface="Nunito Light" charset="0"/>
                <a:cs typeface="Nunito Light" charset="0"/>
              </a:rPr>
              <a:t>Source: </a:t>
            </a:r>
            <a:r>
              <a:rPr lang="de-DE" sz="600" dirty="0">
                <a:solidFill>
                  <a:schemeClr val="tx2">
                    <a:lumMod val="75000"/>
                  </a:schemeClr>
                </a:solidFill>
                <a:latin typeface="Nunito Light" charset="0"/>
                <a:ea typeface="Nunito Light" charset="0"/>
                <a:cs typeface="Nunito Light" charset="0"/>
                <a:hlinkClick r:id="rId6"/>
              </a:rPr>
              <a:t>Jürgen </a:t>
            </a:r>
            <a:r>
              <a:rPr lang="en-GB" sz="600" dirty="0">
                <a:solidFill>
                  <a:schemeClr val="tx2">
                    <a:lumMod val="75000"/>
                  </a:schemeClr>
                </a:solidFill>
                <a:latin typeface="Nunito Light" charset="0"/>
                <a:ea typeface="Nunito Light" charset="0"/>
                <a:cs typeface="Nunito Light" charset="0"/>
                <a:hlinkClick r:id="rId6"/>
              </a:rPr>
              <a:t>Bolten</a:t>
            </a:r>
            <a:r>
              <a:rPr lang="en-GB" sz="600" dirty="0">
                <a:solidFill>
                  <a:schemeClr val="tx2">
                    <a:lumMod val="75000"/>
                  </a:schemeClr>
                </a:solidFill>
                <a:latin typeface="Nunito Light" charset="0"/>
                <a:ea typeface="Nunito Light" charset="0"/>
                <a:cs typeface="Nunito Light" charset="0"/>
              </a:rPr>
              <a:t> (2015), used by permission</a:t>
            </a:r>
          </a:p>
        </p:txBody>
      </p:sp>
      <p:sp>
        <p:nvSpPr>
          <p:cNvPr id="43012" name="Titel 1">
            <a:extLst>
              <a:ext uri="{FF2B5EF4-FFF2-40B4-BE49-F238E27FC236}">
                <a16:creationId xmlns:a16="http://schemas.microsoft.com/office/drawing/2014/main" id="{8B9FFD53-3E5B-41E3-AD7C-E5467033A610}"/>
              </a:ext>
            </a:extLst>
          </p:cNvPr>
          <p:cNvSpPr>
            <a:spLocks noGrp="1"/>
          </p:cNvSpPr>
          <p:nvPr>
            <p:ph type="title"/>
          </p:nvPr>
        </p:nvSpPr>
        <p:spPr>
          <a:xfrm>
            <a:off x="395288" y="258763"/>
            <a:ext cx="7489825" cy="669925"/>
          </a:xfrm>
        </p:spPr>
        <p:txBody>
          <a:bodyPr/>
          <a:lstStyle/>
          <a:p>
            <a:r>
              <a:rPr lang="en-GB" altLang="de-DE" sz="3600">
                <a:latin typeface="Nunito Light" charset="0"/>
              </a:rPr>
              <a:t>CULTURE, A CRITICAL REVIEW</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el 1">
            <a:extLst>
              <a:ext uri="{FF2B5EF4-FFF2-40B4-BE49-F238E27FC236}">
                <a16:creationId xmlns:a16="http://schemas.microsoft.com/office/drawing/2014/main" id="{C1AC5F42-9FCC-41A4-B7D2-39D8F299657D}"/>
              </a:ext>
            </a:extLst>
          </p:cNvPr>
          <p:cNvSpPr>
            <a:spLocks noGrp="1"/>
          </p:cNvSpPr>
          <p:nvPr>
            <p:ph type="title"/>
          </p:nvPr>
        </p:nvSpPr>
        <p:spPr>
          <a:xfrm>
            <a:off x="395288" y="258763"/>
            <a:ext cx="6624637" cy="669925"/>
          </a:xfrm>
        </p:spPr>
        <p:txBody>
          <a:bodyPr/>
          <a:lstStyle/>
          <a:p>
            <a:r>
              <a:rPr lang="en-GB" altLang="de-DE"/>
              <a:t>CULTURE, A CRITICAL REVIEW</a:t>
            </a:r>
          </a:p>
        </p:txBody>
      </p:sp>
      <p:sp>
        <p:nvSpPr>
          <p:cNvPr id="44034" name="Inhaltsplatzhalter 2">
            <a:extLst>
              <a:ext uri="{FF2B5EF4-FFF2-40B4-BE49-F238E27FC236}">
                <a16:creationId xmlns:a16="http://schemas.microsoft.com/office/drawing/2014/main" id="{657EF2D7-5F88-4557-A1CE-A136E4DCD3AE}"/>
              </a:ext>
            </a:extLst>
          </p:cNvPr>
          <p:cNvSpPr>
            <a:spLocks noGrp="1"/>
          </p:cNvSpPr>
          <p:nvPr>
            <p:ph idx="1"/>
          </p:nvPr>
        </p:nvSpPr>
        <p:spPr>
          <a:xfrm>
            <a:off x="457200" y="1557338"/>
            <a:ext cx="8229600" cy="4568825"/>
          </a:xfrm>
        </p:spPr>
        <p:txBody>
          <a:bodyPr/>
          <a:lstStyle/>
          <a:p>
            <a:r>
              <a:rPr lang="en-GB" altLang="de-DE" sz="2000" dirty="0">
                <a:solidFill>
                  <a:srgbClr val="376092"/>
                </a:solidFill>
                <a:latin typeface="Nunito Light" charset="0"/>
              </a:rPr>
              <a:t>An open definition and concept of culture is not based on binary logic, which defines group A sharply from group B, but as </a:t>
            </a:r>
            <a:r>
              <a:rPr lang="en-GB" altLang="en-US" sz="2000" dirty="0">
                <a:solidFill>
                  <a:srgbClr val="376092"/>
                </a:solidFill>
                <a:latin typeface="Nunito Light" charset="0"/>
              </a:rPr>
              <a:t>‘</a:t>
            </a:r>
            <a:r>
              <a:rPr lang="en-GB" altLang="de-DE" sz="2000" dirty="0">
                <a:solidFill>
                  <a:srgbClr val="376092"/>
                </a:solidFill>
                <a:latin typeface="Nunito Light" charset="0"/>
              </a:rPr>
              <a:t>fuzzy sets</a:t>
            </a:r>
            <a:r>
              <a:rPr lang="en-GB" altLang="en-US" sz="2000" dirty="0">
                <a:solidFill>
                  <a:srgbClr val="376092"/>
                </a:solidFill>
                <a:latin typeface="Nunito Light" charset="0"/>
              </a:rPr>
              <a:t>’</a:t>
            </a:r>
            <a:r>
              <a:rPr lang="en-GB" altLang="de-DE" sz="2000" dirty="0">
                <a:solidFill>
                  <a:srgbClr val="376092"/>
                </a:solidFill>
                <a:latin typeface="Nunito Light" charset="0"/>
              </a:rPr>
              <a:t> characterised by diversity and more or less linked by the </a:t>
            </a:r>
            <a:r>
              <a:rPr lang="en-GB" altLang="de-DE" sz="2000" dirty="0" err="1">
                <a:solidFill>
                  <a:srgbClr val="376092"/>
                </a:solidFill>
                <a:latin typeface="Nunito Light" charset="0"/>
              </a:rPr>
              <a:t>multirelational</a:t>
            </a:r>
            <a:r>
              <a:rPr lang="en-GB" altLang="de-DE" sz="2000" dirty="0">
                <a:solidFill>
                  <a:srgbClr val="376092"/>
                </a:solidFill>
                <a:latin typeface="Nunito Light" charset="0"/>
              </a:rPr>
              <a:t> nature of their actors (cf. </a:t>
            </a:r>
            <a:r>
              <a:rPr lang="en-GB" altLang="de-DE" sz="2000" dirty="0" err="1">
                <a:solidFill>
                  <a:srgbClr val="376092"/>
                </a:solidFill>
                <a:latin typeface="Nunito Light" charset="0"/>
              </a:rPr>
              <a:t>Bolten</a:t>
            </a:r>
            <a:r>
              <a:rPr lang="en-GB" altLang="de-DE" sz="2000" dirty="0">
                <a:solidFill>
                  <a:srgbClr val="376092"/>
                </a:solidFill>
                <a:latin typeface="Nunito Light" charset="0"/>
              </a:rPr>
              <a:t> 2014:100).</a:t>
            </a:r>
          </a:p>
        </p:txBody>
      </p:sp>
      <p:sp>
        <p:nvSpPr>
          <p:cNvPr id="5" name="Textplatzhalter 4">
            <a:extLst>
              <a:ext uri="{FF2B5EF4-FFF2-40B4-BE49-F238E27FC236}">
                <a16:creationId xmlns:a16="http://schemas.microsoft.com/office/drawing/2014/main" id="{B90768F3-3862-429D-86B5-0784355327A3}"/>
              </a:ext>
            </a:extLst>
          </p:cNvPr>
          <p:cNvSpPr>
            <a:spLocks noGrp="1"/>
          </p:cNvSpPr>
          <p:nvPr>
            <p:ph type="body" sz="quarter" idx="13"/>
          </p:nvPr>
        </p:nvSpPr>
        <p:spPr>
          <a:xfrm>
            <a:off x="395288" y="779463"/>
            <a:ext cx="5940425" cy="720725"/>
          </a:xfrm>
        </p:spPr>
        <p:txBody>
          <a:bodyPr rtlCol="0"/>
          <a:lstStyle/>
          <a:p>
            <a:pPr fontAlgn="auto">
              <a:spcAft>
                <a:spcPts val="0"/>
              </a:spcAft>
              <a:defRPr/>
            </a:pPr>
            <a:r>
              <a:rPr lang="en-GB" dirty="0">
                <a:latin typeface="Nunito Light" charset="0"/>
                <a:ea typeface="Nunito Light" charset="0"/>
                <a:cs typeface="Nunito Light" charset="0"/>
              </a:rPr>
              <a:t>Culture, a critical reflection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el 1">
            <a:extLst>
              <a:ext uri="{FF2B5EF4-FFF2-40B4-BE49-F238E27FC236}">
                <a16:creationId xmlns:a16="http://schemas.microsoft.com/office/drawing/2014/main" id="{AB2C9C27-6090-458C-9835-25721E376836}"/>
              </a:ext>
            </a:extLst>
          </p:cNvPr>
          <p:cNvSpPr>
            <a:spLocks noGrp="1"/>
          </p:cNvSpPr>
          <p:nvPr>
            <p:ph type="title"/>
          </p:nvPr>
        </p:nvSpPr>
        <p:spPr>
          <a:xfrm>
            <a:off x="395288" y="258763"/>
            <a:ext cx="7993062" cy="669925"/>
          </a:xfrm>
        </p:spPr>
        <p:txBody>
          <a:bodyPr/>
          <a:lstStyle/>
          <a:p>
            <a:r>
              <a:rPr lang="en-GB" altLang="de-DE" sz="3600">
                <a:latin typeface="Nunito Light" charset="0"/>
              </a:rPr>
              <a:t>SUMMARY AND REFLECTION</a:t>
            </a:r>
          </a:p>
        </p:txBody>
      </p:sp>
      <p:sp>
        <p:nvSpPr>
          <p:cNvPr id="3" name="Inhaltsplatzhalter 2">
            <a:extLst>
              <a:ext uri="{FF2B5EF4-FFF2-40B4-BE49-F238E27FC236}">
                <a16:creationId xmlns:a16="http://schemas.microsoft.com/office/drawing/2014/main" id="{4997E0A4-15FB-4195-9558-E9F9FDD6CD49}"/>
              </a:ext>
            </a:extLst>
          </p:cNvPr>
          <p:cNvSpPr>
            <a:spLocks noGrp="1"/>
          </p:cNvSpPr>
          <p:nvPr>
            <p:ph idx="1"/>
          </p:nvPr>
        </p:nvSpPr>
        <p:spPr>
          <a:xfrm>
            <a:off x="971550" y="1449388"/>
            <a:ext cx="7632700" cy="4568825"/>
          </a:xfrm>
        </p:spPr>
        <p:txBody>
          <a:bodyPr>
            <a:noAutofit/>
          </a:bodyPr>
          <a:lstStyle/>
          <a:p>
            <a:r>
              <a:rPr lang="en-GB" altLang="de-DE" sz="2000" dirty="0">
                <a:solidFill>
                  <a:srgbClr val="376092"/>
                </a:solidFill>
                <a:latin typeface="Nunito Light" charset="0"/>
              </a:rPr>
              <a:t>Culture refers to groups of people with blurred boundaries who share a certain amount of knowledge and have developed a sense of familiarity and shared code system</a:t>
            </a:r>
          </a:p>
          <a:p>
            <a:r>
              <a:rPr lang="en-GB" altLang="de-DE" sz="2000" dirty="0">
                <a:solidFill>
                  <a:srgbClr val="376092"/>
                </a:solidFill>
                <a:latin typeface="Nunito Light" charset="0"/>
              </a:rPr>
              <a:t>Culture is dynamic and subject to change</a:t>
            </a:r>
          </a:p>
          <a:p>
            <a:r>
              <a:rPr lang="en-GB" altLang="de-DE" sz="2000" dirty="0">
                <a:solidFill>
                  <a:srgbClr val="376092"/>
                </a:solidFill>
                <a:latin typeface="Nunito Light" charset="0"/>
              </a:rPr>
              <a:t>Considering culture in terms of multi-</a:t>
            </a:r>
            <a:r>
              <a:rPr lang="en-GB" altLang="de-DE" sz="2000" dirty="0" err="1">
                <a:solidFill>
                  <a:srgbClr val="376092"/>
                </a:solidFill>
                <a:latin typeface="Nunito Light" charset="0"/>
              </a:rPr>
              <a:t>collectivity</a:t>
            </a:r>
            <a:r>
              <a:rPr lang="en-GB" altLang="de-DE" sz="2000" dirty="0">
                <a:solidFill>
                  <a:srgbClr val="376092"/>
                </a:solidFill>
                <a:latin typeface="Nunito Light" charset="0"/>
              </a:rPr>
              <a:t> supports the understanding that a person</a:t>
            </a:r>
            <a:r>
              <a:rPr lang="en-GB" altLang="en-US" sz="2000" dirty="0">
                <a:solidFill>
                  <a:srgbClr val="376092"/>
                </a:solidFill>
                <a:latin typeface="Nunito Light" charset="0"/>
              </a:rPr>
              <a:t>’</a:t>
            </a:r>
            <a:r>
              <a:rPr lang="en-GB" altLang="de-DE" sz="2000" dirty="0">
                <a:solidFill>
                  <a:srgbClr val="376092"/>
                </a:solidFill>
                <a:latin typeface="Nunito Light" charset="0"/>
              </a:rPr>
              <a:t>s identity is linked to their affiliation to multiple groups</a:t>
            </a:r>
          </a:p>
          <a:p>
            <a:r>
              <a:rPr lang="en-GB" altLang="de-DE" sz="2000" dirty="0">
                <a:solidFill>
                  <a:srgbClr val="376092"/>
                </a:solidFill>
                <a:latin typeface="Nunito Light" charset="0"/>
              </a:rPr>
              <a:t>This helps to identify commonalities as well as differences within and across different groups</a:t>
            </a:r>
          </a:p>
          <a:p>
            <a:r>
              <a:rPr lang="en-GB" altLang="de-DE" sz="2000" dirty="0">
                <a:solidFill>
                  <a:srgbClr val="376092"/>
                </a:solidFill>
                <a:latin typeface="Nunito Light" charset="0"/>
              </a:rPr>
              <a:t>From a multi-collective perspective, national identity can be seen as one affiliation among others</a:t>
            </a:r>
          </a:p>
          <a:p>
            <a:endParaRPr lang="en-GB" altLang="de-DE" sz="2000" dirty="0">
              <a:solidFill>
                <a:srgbClr val="376092"/>
              </a:solidFill>
              <a:latin typeface="Nunito Light" charset="0"/>
            </a:endParaRPr>
          </a:p>
        </p:txBody>
      </p:sp>
      <p:sp>
        <p:nvSpPr>
          <p:cNvPr id="5" name="Textplatzhalter 4">
            <a:extLst>
              <a:ext uri="{FF2B5EF4-FFF2-40B4-BE49-F238E27FC236}">
                <a16:creationId xmlns:a16="http://schemas.microsoft.com/office/drawing/2014/main" id="{193BE627-59A9-47F5-8C43-0D1C501A0455}"/>
              </a:ext>
            </a:extLst>
          </p:cNvPr>
          <p:cNvSpPr>
            <a:spLocks noGrp="1"/>
          </p:cNvSpPr>
          <p:nvPr>
            <p:ph type="body" sz="quarter" idx="13"/>
          </p:nvPr>
        </p:nvSpPr>
        <p:spPr>
          <a:xfrm>
            <a:off x="395288" y="779463"/>
            <a:ext cx="5940425" cy="720725"/>
          </a:xfrm>
        </p:spPr>
        <p:txBody>
          <a:bodyPr rtlCol="0"/>
          <a:lstStyle/>
          <a:p>
            <a:pPr fontAlgn="auto">
              <a:spcAft>
                <a:spcPts val="0"/>
              </a:spcAft>
              <a:defRPr/>
            </a:pPr>
            <a:r>
              <a:rPr lang="en-GB" dirty="0">
                <a:latin typeface="Nunito Light" charset="0"/>
                <a:ea typeface="Nunito Light" charset="0"/>
                <a:cs typeface="Nunito Light" charset="0"/>
              </a:rPr>
              <a:t>Summary</a:t>
            </a:r>
          </a:p>
        </p:txBody>
      </p:sp>
      <p:pic>
        <p:nvPicPr>
          <p:cNvPr id="45060" name="Bild 5">
            <a:extLst>
              <a:ext uri="{FF2B5EF4-FFF2-40B4-BE49-F238E27FC236}">
                <a16:creationId xmlns:a16="http://schemas.microsoft.com/office/drawing/2014/main" id="{FBFE7EDA-B75B-4A49-A741-A3EC49F8F8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500188"/>
            <a:ext cx="498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el 1">
            <a:extLst>
              <a:ext uri="{FF2B5EF4-FFF2-40B4-BE49-F238E27FC236}">
                <a16:creationId xmlns:a16="http://schemas.microsoft.com/office/drawing/2014/main" id="{B79FED76-26C2-408A-84C5-8A77DA1D7A7A}"/>
              </a:ext>
            </a:extLst>
          </p:cNvPr>
          <p:cNvSpPr>
            <a:spLocks noGrp="1"/>
          </p:cNvSpPr>
          <p:nvPr>
            <p:ph type="title"/>
          </p:nvPr>
        </p:nvSpPr>
        <p:spPr>
          <a:xfrm>
            <a:off x="395288" y="258763"/>
            <a:ext cx="8785225" cy="669925"/>
          </a:xfrm>
        </p:spPr>
        <p:txBody>
          <a:bodyPr/>
          <a:lstStyle/>
          <a:p>
            <a:r>
              <a:rPr lang="en-GB" altLang="de-DE" sz="3600">
                <a:latin typeface="Nunito Light" charset="0"/>
              </a:rPr>
              <a:t>SUMMARY AND REFLECTION</a:t>
            </a:r>
          </a:p>
        </p:txBody>
      </p:sp>
      <p:sp>
        <p:nvSpPr>
          <p:cNvPr id="3" name="Inhaltsplatzhalter 2">
            <a:extLst>
              <a:ext uri="{FF2B5EF4-FFF2-40B4-BE49-F238E27FC236}">
                <a16:creationId xmlns:a16="http://schemas.microsoft.com/office/drawing/2014/main" id="{357679C6-B984-46B4-8880-98F2DC9F0F45}"/>
              </a:ext>
            </a:extLst>
          </p:cNvPr>
          <p:cNvSpPr>
            <a:spLocks noGrp="1"/>
          </p:cNvSpPr>
          <p:nvPr>
            <p:ph idx="1"/>
          </p:nvPr>
        </p:nvSpPr>
        <p:spPr>
          <a:xfrm>
            <a:off x="1047750" y="1509713"/>
            <a:ext cx="7940675" cy="4570412"/>
          </a:xfrm>
        </p:spPr>
        <p:txBody>
          <a:bodyPr>
            <a:normAutofit/>
          </a:bodyPr>
          <a:lstStyle/>
          <a:p>
            <a:pPr marL="0" indent="0">
              <a:buFont typeface="Wingdings" panose="05000000000000000000" pitchFamily="2" charset="2"/>
              <a:buNone/>
            </a:pPr>
            <a:r>
              <a:rPr lang="en-GB" altLang="de-DE" sz="2000" dirty="0">
                <a:solidFill>
                  <a:srgbClr val="376092"/>
                </a:solidFill>
                <a:latin typeface="Nunito Light" charset="0"/>
              </a:rPr>
              <a:t>Look back at the photograph of the Buddha statue and the door of a restaurant from the beginning of the session. Discuss why it provides indications that an open definition of culture is better able to help us understand situations today rather than a closed definition of culture.</a:t>
            </a:r>
          </a:p>
        </p:txBody>
      </p:sp>
      <p:sp>
        <p:nvSpPr>
          <p:cNvPr id="5" name="Textplatzhalter 4">
            <a:extLst>
              <a:ext uri="{FF2B5EF4-FFF2-40B4-BE49-F238E27FC236}">
                <a16:creationId xmlns:a16="http://schemas.microsoft.com/office/drawing/2014/main" id="{57BE9484-DB9F-4B22-9A2C-F5D206052AD1}"/>
              </a:ext>
            </a:extLst>
          </p:cNvPr>
          <p:cNvSpPr>
            <a:spLocks noGrp="1"/>
          </p:cNvSpPr>
          <p:nvPr>
            <p:ph type="body" sz="quarter" idx="13"/>
          </p:nvPr>
        </p:nvSpPr>
        <p:spPr>
          <a:xfrm>
            <a:off x="395288" y="779463"/>
            <a:ext cx="5940425" cy="720725"/>
          </a:xfrm>
        </p:spPr>
        <p:txBody>
          <a:bodyPr rtlCol="0"/>
          <a:lstStyle/>
          <a:p>
            <a:pPr fontAlgn="auto">
              <a:spcAft>
                <a:spcPts val="0"/>
              </a:spcAft>
              <a:defRPr/>
            </a:pPr>
            <a:r>
              <a:rPr lang="en-GB" dirty="0">
                <a:latin typeface="Nunito Light" charset="0"/>
                <a:ea typeface="Nunito Light" charset="0"/>
                <a:cs typeface="Nunito Light" charset="0"/>
              </a:rPr>
              <a:t>Reflection</a:t>
            </a:r>
          </a:p>
        </p:txBody>
      </p:sp>
      <p:pic>
        <p:nvPicPr>
          <p:cNvPr id="46084" name="Bild 5">
            <a:extLst>
              <a:ext uri="{FF2B5EF4-FFF2-40B4-BE49-F238E27FC236}">
                <a16:creationId xmlns:a16="http://schemas.microsoft.com/office/drawing/2014/main" id="{FE978128-9FA2-4D78-97E0-BCA0FA21BC2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522413"/>
            <a:ext cx="6286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el 1">
            <a:extLst>
              <a:ext uri="{FF2B5EF4-FFF2-40B4-BE49-F238E27FC236}">
                <a16:creationId xmlns:a16="http://schemas.microsoft.com/office/drawing/2014/main" id="{4E656C95-8B26-48FD-A9C9-461AE6AE28AA}"/>
              </a:ext>
            </a:extLst>
          </p:cNvPr>
          <p:cNvSpPr>
            <a:spLocks noGrp="1"/>
          </p:cNvSpPr>
          <p:nvPr>
            <p:ph type="title"/>
          </p:nvPr>
        </p:nvSpPr>
        <p:spPr>
          <a:xfrm>
            <a:off x="395288" y="258763"/>
            <a:ext cx="8785225" cy="669925"/>
          </a:xfrm>
        </p:spPr>
        <p:txBody>
          <a:bodyPr/>
          <a:lstStyle/>
          <a:p>
            <a:r>
              <a:rPr lang="en-GB" altLang="de-DE" sz="3600">
                <a:latin typeface="Nunito Light" charset="0"/>
              </a:rPr>
              <a:t>SUMMARY AND REFLECTION</a:t>
            </a:r>
          </a:p>
        </p:txBody>
      </p:sp>
      <p:sp>
        <p:nvSpPr>
          <p:cNvPr id="5" name="Textplatzhalter 4">
            <a:extLst>
              <a:ext uri="{FF2B5EF4-FFF2-40B4-BE49-F238E27FC236}">
                <a16:creationId xmlns:a16="http://schemas.microsoft.com/office/drawing/2014/main" id="{9A3D5D21-AEFF-4B45-9F8C-D9FBD899609A}"/>
              </a:ext>
            </a:extLst>
          </p:cNvPr>
          <p:cNvSpPr>
            <a:spLocks noGrp="1"/>
          </p:cNvSpPr>
          <p:nvPr>
            <p:ph type="body" sz="quarter" idx="13"/>
          </p:nvPr>
        </p:nvSpPr>
        <p:spPr>
          <a:xfrm>
            <a:off x="395288" y="779463"/>
            <a:ext cx="5940425" cy="720725"/>
          </a:xfrm>
        </p:spPr>
        <p:txBody>
          <a:bodyPr rtlCol="0"/>
          <a:lstStyle/>
          <a:p>
            <a:pPr fontAlgn="auto">
              <a:spcAft>
                <a:spcPts val="0"/>
              </a:spcAft>
              <a:defRPr/>
            </a:pPr>
            <a:r>
              <a:rPr lang="en-GB" dirty="0">
                <a:latin typeface="Nunito Light" charset="0"/>
                <a:ea typeface="Nunito Light" charset="0"/>
                <a:cs typeface="Nunito Light" charset="0"/>
              </a:rPr>
              <a:t>Reflection</a:t>
            </a:r>
          </a:p>
        </p:txBody>
      </p:sp>
      <p:pic>
        <p:nvPicPr>
          <p:cNvPr id="47109" name="Inhaltsplatzhalter 6">
            <a:extLst>
              <a:ext uri="{FF2B5EF4-FFF2-40B4-BE49-F238E27FC236}">
                <a16:creationId xmlns:a16="http://schemas.microsoft.com/office/drawing/2014/main" id="{6E513E7B-54DF-4F8F-B090-49AD5576AB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238" y="1708150"/>
            <a:ext cx="3281362" cy="4392613"/>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61B0AD2A-18E1-4BF4-8EC9-78AFEEED4D0F}"/>
              </a:ext>
            </a:extLst>
          </p:cNvPr>
          <p:cNvSpPr txBox="1">
            <a:spLocks noChangeArrowheads="1"/>
          </p:cNvSpPr>
          <p:nvPr/>
        </p:nvSpPr>
        <p:spPr bwMode="auto">
          <a:xfrm rot="5400000">
            <a:off x="2166322" y="3279498"/>
            <a:ext cx="35274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600" dirty="0">
                <a:solidFill>
                  <a:srgbClr val="002060"/>
                </a:solidFill>
                <a:latin typeface="Nunito Light" charset="0"/>
                <a:hlinkClick r:id="rId4"/>
              </a:rPr>
              <a:t>CC BY-SA 4.0</a:t>
            </a:r>
            <a:r>
              <a:rPr lang="de-DE" altLang="de-DE" sz="600" dirty="0">
                <a:solidFill>
                  <a:srgbClr val="002060"/>
                </a:solidFill>
                <a:latin typeface="Nunito Light" charset="0"/>
              </a:rPr>
              <a:t>  „Hamburg</a:t>
            </a:r>
            <a:r>
              <a:rPr lang="de-DE" altLang="en-US" sz="600" dirty="0">
                <a:solidFill>
                  <a:srgbClr val="002060"/>
                </a:solidFill>
                <a:latin typeface="Nunito Light" charset="0"/>
              </a:rPr>
              <a:t>“</a:t>
            </a:r>
            <a:r>
              <a:rPr lang="de-DE" altLang="de-DE" sz="600" dirty="0">
                <a:solidFill>
                  <a:srgbClr val="002060"/>
                </a:solidFill>
                <a:latin typeface="Nunito Light" charset="0"/>
              </a:rPr>
              <a:t> Source: </a:t>
            </a:r>
            <a:r>
              <a:rPr lang="de-DE" altLang="de-DE" sz="600" dirty="0">
                <a:solidFill>
                  <a:srgbClr val="002060"/>
                </a:solidFill>
                <a:latin typeface="Nunito Light" charset="0"/>
                <a:hlinkClick r:id="rId5"/>
              </a:rPr>
              <a:t>Adelheid Iken</a:t>
            </a:r>
            <a:r>
              <a:rPr lang="de-DE" altLang="de-DE" sz="600" dirty="0">
                <a:solidFill>
                  <a:srgbClr val="002060"/>
                </a:solidFill>
                <a:latin typeface="Nunito Light" charset="0"/>
              </a:rPr>
              <a:t> (2016)</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el 1">
            <a:extLst>
              <a:ext uri="{FF2B5EF4-FFF2-40B4-BE49-F238E27FC236}">
                <a16:creationId xmlns:a16="http://schemas.microsoft.com/office/drawing/2014/main" id="{4237A11A-EF75-4267-9287-2828967A293F}"/>
              </a:ext>
            </a:extLst>
          </p:cNvPr>
          <p:cNvSpPr>
            <a:spLocks noGrp="1"/>
          </p:cNvSpPr>
          <p:nvPr>
            <p:ph type="title"/>
          </p:nvPr>
        </p:nvSpPr>
        <p:spPr>
          <a:xfrm>
            <a:off x="395288" y="258763"/>
            <a:ext cx="8785225" cy="669925"/>
          </a:xfrm>
        </p:spPr>
        <p:txBody>
          <a:bodyPr/>
          <a:lstStyle/>
          <a:p>
            <a:r>
              <a:rPr lang="en-GB" altLang="de-DE" sz="3600">
                <a:latin typeface="Nunito Light" charset="0"/>
              </a:rPr>
              <a:t>SUMMARY AND REFLECTION</a:t>
            </a:r>
          </a:p>
        </p:txBody>
      </p:sp>
      <p:sp>
        <p:nvSpPr>
          <p:cNvPr id="5" name="Textplatzhalter 4">
            <a:extLst>
              <a:ext uri="{FF2B5EF4-FFF2-40B4-BE49-F238E27FC236}">
                <a16:creationId xmlns:a16="http://schemas.microsoft.com/office/drawing/2014/main" id="{6AC191F2-0B0C-4C21-BC70-A6979E3BDA0E}"/>
              </a:ext>
            </a:extLst>
          </p:cNvPr>
          <p:cNvSpPr>
            <a:spLocks noGrp="1"/>
          </p:cNvSpPr>
          <p:nvPr>
            <p:ph type="body" sz="quarter" idx="13"/>
          </p:nvPr>
        </p:nvSpPr>
        <p:spPr>
          <a:xfrm>
            <a:off x="395288" y="779463"/>
            <a:ext cx="5940425" cy="720725"/>
          </a:xfrm>
        </p:spPr>
        <p:txBody>
          <a:bodyPr rtlCol="0"/>
          <a:lstStyle/>
          <a:p>
            <a:pPr fontAlgn="auto">
              <a:spcAft>
                <a:spcPts val="0"/>
              </a:spcAft>
              <a:defRPr/>
            </a:pPr>
            <a:r>
              <a:rPr lang="en-GB" dirty="0">
                <a:latin typeface="Nunito Light" charset="0"/>
                <a:ea typeface="Nunito Light" charset="0"/>
                <a:cs typeface="Nunito Light" charset="0"/>
              </a:rPr>
              <a:t>Reflection</a:t>
            </a:r>
          </a:p>
        </p:txBody>
      </p:sp>
      <p:pic>
        <p:nvPicPr>
          <p:cNvPr id="48133" name="Picture 3">
            <a:extLst>
              <a:ext uri="{FF2B5EF4-FFF2-40B4-BE49-F238E27FC236}">
                <a16:creationId xmlns:a16="http://schemas.microsoft.com/office/drawing/2014/main" id="{E2F453C7-6679-4908-857F-FF3B322D8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8" y="1655763"/>
            <a:ext cx="7724775" cy="417671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7" name="Textfeld 7">
            <a:extLst>
              <a:ext uri="{FF2B5EF4-FFF2-40B4-BE49-F238E27FC236}">
                <a16:creationId xmlns:a16="http://schemas.microsoft.com/office/drawing/2014/main" id="{61B0AD2A-18E1-4BF4-8EC9-78AFEEED4D0F}"/>
              </a:ext>
            </a:extLst>
          </p:cNvPr>
          <p:cNvSpPr txBox="1">
            <a:spLocks noChangeArrowheads="1"/>
          </p:cNvSpPr>
          <p:nvPr/>
        </p:nvSpPr>
        <p:spPr bwMode="auto">
          <a:xfrm rot="5400000">
            <a:off x="6593681" y="3228430"/>
            <a:ext cx="35274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600" dirty="0">
                <a:solidFill>
                  <a:srgbClr val="002060"/>
                </a:solidFill>
                <a:latin typeface="Nunito Light" charset="0"/>
                <a:hlinkClick r:id="rId4"/>
              </a:rPr>
              <a:t>CC BY-SA 4.0</a:t>
            </a:r>
            <a:r>
              <a:rPr lang="de-DE" altLang="de-DE" sz="600" dirty="0">
                <a:solidFill>
                  <a:srgbClr val="002060"/>
                </a:solidFill>
                <a:latin typeface="Nunito Light" charset="0"/>
              </a:rPr>
              <a:t>  „Paris“  Source: </a:t>
            </a:r>
            <a:r>
              <a:rPr lang="de-DE" altLang="de-DE" sz="600" dirty="0">
                <a:solidFill>
                  <a:srgbClr val="002060"/>
                </a:solidFill>
                <a:latin typeface="Nunito Light" charset="0"/>
                <a:hlinkClick r:id="rId5"/>
              </a:rPr>
              <a:t>Adelheid Iken</a:t>
            </a:r>
            <a:r>
              <a:rPr lang="de-DE" altLang="de-DE" sz="600" dirty="0">
                <a:solidFill>
                  <a:srgbClr val="002060"/>
                </a:solidFill>
                <a:latin typeface="Nunito Light" charset="0"/>
              </a:rPr>
              <a:t> (2015)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E9E644F-19AB-438D-84DA-91FAEC18A9A8}"/>
              </a:ext>
            </a:extLst>
          </p:cNvPr>
          <p:cNvSpPr>
            <a:spLocks noGrp="1"/>
          </p:cNvSpPr>
          <p:nvPr>
            <p:ph idx="1"/>
          </p:nvPr>
        </p:nvSpPr>
        <p:spPr>
          <a:xfrm>
            <a:off x="971550" y="1535113"/>
            <a:ext cx="7848600" cy="4392612"/>
          </a:xfrm>
        </p:spPr>
        <p:txBody>
          <a:bodyPr>
            <a:normAutofit/>
          </a:bodyPr>
          <a:lstStyle/>
          <a:p>
            <a:pPr>
              <a:lnSpc>
                <a:spcPct val="80000"/>
              </a:lnSpc>
            </a:pPr>
            <a:r>
              <a:rPr lang="en-GB" altLang="de-DE" sz="2400" dirty="0">
                <a:solidFill>
                  <a:srgbClr val="376092"/>
                </a:solidFill>
                <a:latin typeface="Nunito Light" charset="0"/>
              </a:rPr>
              <a:t>What do you consider to be central elements of culture and why? How would you include them when performing a cultural analysis?</a:t>
            </a:r>
          </a:p>
          <a:p>
            <a:pPr>
              <a:lnSpc>
                <a:spcPct val="80000"/>
              </a:lnSpc>
            </a:pPr>
            <a:r>
              <a:rPr lang="en-GB" altLang="de-DE" sz="2400" dirty="0">
                <a:solidFill>
                  <a:srgbClr val="376092"/>
                </a:solidFill>
                <a:latin typeface="Nunito Light" charset="0"/>
              </a:rPr>
              <a:t>What do we mean by an open definition of culture based on multi-</a:t>
            </a:r>
            <a:r>
              <a:rPr lang="en-GB" altLang="de-DE" sz="2400" dirty="0" err="1">
                <a:solidFill>
                  <a:srgbClr val="376092"/>
                </a:solidFill>
                <a:latin typeface="Nunito Light" charset="0"/>
              </a:rPr>
              <a:t>collectivity</a:t>
            </a:r>
            <a:r>
              <a:rPr lang="en-GB" altLang="de-DE" sz="2400" dirty="0">
                <a:solidFill>
                  <a:srgbClr val="376092"/>
                </a:solidFill>
                <a:latin typeface="Nunito Light" charset="0"/>
              </a:rPr>
              <a:t> and what are the benefits of applying such a definition when working in a multi-national environment?</a:t>
            </a:r>
          </a:p>
          <a:p>
            <a:pPr>
              <a:lnSpc>
                <a:spcPct val="80000"/>
              </a:lnSpc>
            </a:pPr>
            <a:r>
              <a:rPr lang="en-GB" altLang="de-DE" sz="2400" dirty="0">
                <a:solidFill>
                  <a:srgbClr val="376092"/>
                </a:solidFill>
                <a:latin typeface="Nunito Light" charset="0"/>
              </a:rPr>
              <a:t>How can such a definition help you when meeting people from different cultural backgrounds?</a:t>
            </a:r>
          </a:p>
          <a:p>
            <a:pPr>
              <a:lnSpc>
                <a:spcPct val="80000"/>
              </a:lnSpc>
            </a:pPr>
            <a:r>
              <a:rPr lang="en-GB" altLang="de-DE" sz="2400" dirty="0">
                <a:solidFill>
                  <a:srgbClr val="376092"/>
                </a:solidFill>
                <a:latin typeface="Nunito Light" charset="0"/>
              </a:rPr>
              <a:t>Do you think that people who meet can </a:t>
            </a:r>
            <a:r>
              <a:rPr lang="en-GB" altLang="en-US" sz="2400" dirty="0">
                <a:solidFill>
                  <a:srgbClr val="376092"/>
                </a:solidFill>
                <a:latin typeface="Nunito Light" charset="0"/>
              </a:rPr>
              <a:t>‘</a:t>
            </a:r>
            <a:r>
              <a:rPr lang="en-GB" altLang="de-DE" sz="2400" dirty="0">
                <a:solidFill>
                  <a:srgbClr val="376092"/>
                </a:solidFill>
                <a:latin typeface="Nunito Light" charset="0"/>
              </a:rPr>
              <a:t>create</a:t>
            </a:r>
            <a:r>
              <a:rPr lang="en-GB" altLang="en-US" sz="2400" dirty="0">
                <a:solidFill>
                  <a:srgbClr val="376092"/>
                </a:solidFill>
                <a:latin typeface="Nunito Light" charset="0"/>
              </a:rPr>
              <a:t>’</a:t>
            </a:r>
            <a:r>
              <a:rPr lang="en-GB" altLang="de-DE" sz="2400" dirty="0">
                <a:solidFill>
                  <a:srgbClr val="376092"/>
                </a:solidFill>
                <a:latin typeface="Nunito Light" charset="0"/>
              </a:rPr>
              <a:t> culture? If so, what evidence can you cite?</a:t>
            </a:r>
          </a:p>
        </p:txBody>
      </p:sp>
      <p:sp>
        <p:nvSpPr>
          <p:cNvPr id="5" name="Textplatzhalter 4">
            <a:extLst>
              <a:ext uri="{FF2B5EF4-FFF2-40B4-BE49-F238E27FC236}">
                <a16:creationId xmlns:a16="http://schemas.microsoft.com/office/drawing/2014/main" id="{B35CA55B-349C-4042-A211-7619AFA70ADA}"/>
              </a:ext>
            </a:extLst>
          </p:cNvPr>
          <p:cNvSpPr>
            <a:spLocks noGrp="1"/>
          </p:cNvSpPr>
          <p:nvPr>
            <p:ph type="body" sz="quarter" idx="13"/>
          </p:nvPr>
        </p:nvSpPr>
        <p:spPr>
          <a:xfrm>
            <a:off x="395288" y="779463"/>
            <a:ext cx="5940425" cy="720725"/>
          </a:xfrm>
        </p:spPr>
        <p:txBody>
          <a:bodyPr rtlCol="0"/>
          <a:lstStyle/>
          <a:p>
            <a:pPr fontAlgn="auto">
              <a:spcAft>
                <a:spcPts val="0"/>
              </a:spcAft>
              <a:defRPr/>
            </a:pPr>
            <a:r>
              <a:rPr lang="en-GB" dirty="0">
                <a:latin typeface="Nunito Light" charset="0"/>
                <a:ea typeface="Nunito Light" charset="0"/>
                <a:cs typeface="Nunito Light" charset="0"/>
              </a:rPr>
              <a:t>Reflection</a:t>
            </a:r>
          </a:p>
        </p:txBody>
      </p:sp>
      <p:sp>
        <p:nvSpPr>
          <p:cNvPr id="49155" name="Titel 1">
            <a:extLst>
              <a:ext uri="{FF2B5EF4-FFF2-40B4-BE49-F238E27FC236}">
                <a16:creationId xmlns:a16="http://schemas.microsoft.com/office/drawing/2014/main" id="{C7DDDB3E-7A57-4F1B-B8B6-F67F03C337F7}"/>
              </a:ext>
            </a:extLst>
          </p:cNvPr>
          <p:cNvSpPr>
            <a:spLocks noGrp="1"/>
          </p:cNvSpPr>
          <p:nvPr>
            <p:ph type="title"/>
          </p:nvPr>
        </p:nvSpPr>
        <p:spPr>
          <a:xfrm>
            <a:off x="395288" y="258763"/>
            <a:ext cx="8785225" cy="669925"/>
          </a:xfrm>
        </p:spPr>
        <p:txBody>
          <a:bodyPr/>
          <a:lstStyle/>
          <a:p>
            <a:r>
              <a:rPr lang="en-GB" altLang="de-DE" sz="3600">
                <a:latin typeface="Nunito Light" charset="0"/>
              </a:rPr>
              <a:t>SUMMARY AND REFLECTION</a:t>
            </a:r>
          </a:p>
        </p:txBody>
      </p:sp>
      <p:pic>
        <p:nvPicPr>
          <p:cNvPr id="7" name="Bild 7">
            <a:extLst>
              <a:ext uri="{FF2B5EF4-FFF2-40B4-BE49-F238E27FC236}">
                <a16:creationId xmlns:a16="http://schemas.microsoft.com/office/drawing/2014/main" id="{4CF753B3-5150-7C4E-849A-4FD312DAB1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244" y="1556856"/>
            <a:ext cx="629079" cy="576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2DE9827-A69D-4AD7-9CCB-B9225843119B}"/>
              </a:ext>
            </a:extLst>
          </p:cNvPr>
          <p:cNvSpPr>
            <a:spLocks noGrp="1"/>
          </p:cNvSpPr>
          <p:nvPr>
            <p:ph idx="1"/>
          </p:nvPr>
        </p:nvSpPr>
        <p:spPr>
          <a:xfrm>
            <a:off x="971550" y="1535113"/>
            <a:ext cx="7848600" cy="4392612"/>
          </a:xfrm>
        </p:spPr>
        <p:txBody>
          <a:bodyPr>
            <a:normAutofit/>
          </a:bodyPr>
          <a:lstStyle/>
          <a:p>
            <a:pPr>
              <a:lnSpc>
                <a:spcPct val="90000"/>
              </a:lnSpc>
            </a:pPr>
            <a:r>
              <a:rPr lang="en-GB" altLang="de-DE" sz="2400" dirty="0">
                <a:solidFill>
                  <a:srgbClr val="376092"/>
                </a:solidFill>
                <a:latin typeface="Nunito Light" charset="0"/>
              </a:rPr>
              <a:t>Look at the worksheet </a:t>
            </a:r>
            <a:r>
              <a:rPr lang="en-GB" altLang="en-US" sz="2400" dirty="0">
                <a:solidFill>
                  <a:srgbClr val="376092"/>
                </a:solidFill>
                <a:latin typeface="Nunito Light" charset="0"/>
              </a:rPr>
              <a:t>‘</a:t>
            </a:r>
            <a:r>
              <a:rPr lang="en-GB" altLang="de-DE" sz="2400" dirty="0">
                <a:solidFill>
                  <a:srgbClr val="376092"/>
                </a:solidFill>
                <a:latin typeface="Nunito Light" charset="0"/>
              </a:rPr>
              <a:t>Breakfast in Berlin</a:t>
            </a:r>
            <a:r>
              <a:rPr lang="en-GB" altLang="en-US" sz="2400" dirty="0">
                <a:solidFill>
                  <a:srgbClr val="376092"/>
                </a:solidFill>
                <a:latin typeface="Nunito Light" charset="0"/>
              </a:rPr>
              <a:t>’</a:t>
            </a:r>
            <a:r>
              <a:rPr lang="en-GB" altLang="de-DE" sz="2400" dirty="0">
                <a:solidFill>
                  <a:srgbClr val="376092"/>
                </a:solidFill>
                <a:latin typeface="Nunito Light" charset="0"/>
              </a:rPr>
              <a:t> (WS)</a:t>
            </a:r>
          </a:p>
          <a:p>
            <a:pPr>
              <a:lnSpc>
                <a:spcPct val="90000"/>
              </a:lnSpc>
            </a:pPr>
            <a:r>
              <a:rPr lang="en-GB" altLang="de-DE" sz="2400" dirty="0">
                <a:solidFill>
                  <a:srgbClr val="376092"/>
                </a:solidFill>
                <a:latin typeface="Nunito Light" charset="0"/>
              </a:rPr>
              <a:t>Was the breakfast you personally enjoy mentioned? Is your preference related to your nationality and thus a closed definition of culture? </a:t>
            </a:r>
          </a:p>
          <a:p>
            <a:pPr>
              <a:lnSpc>
                <a:spcPct val="90000"/>
              </a:lnSpc>
            </a:pPr>
            <a:r>
              <a:rPr lang="en-GB" altLang="de-DE" sz="2400" dirty="0">
                <a:solidFill>
                  <a:srgbClr val="376092"/>
                </a:solidFill>
                <a:latin typeface="Nunito Light" charset="0"/>
              </a:rPr>
              <a:t>Considering an open definition of culture, does it make sense to talk about a </a:t>
            </a:r>
            <a:r>
              <a:rPr lang="en-GB" altLang="en-US" sz="2400" dirty="0">
                <a:solidFill>
                  <a:srgbClr val="376092"/>
                </a:solidFill>
                <a:latin typeface="Nunito Light" charset="0"/>
              </a:rPr>
              <a:t>‘</a:t>
            </a:r>
            <a:r>
              <a:rPr lang="en-GB" altLang="de-DE" sz="2400" dirty="0">
                <a:solidFill>
                  <a:srgbClr val="376092"/>
                </a:solidFill>
                <a:latin typeface="Nunito Light" charset="0"/>
              </a:rPr>
              <a:t>German breakfast</a:t>
            </a:r>
            <a:r>
              <a:rPr lang="en-GB" altLang="en-US" sz="2400" dirty="0">
                <a:solidFill>
                  <a:srgbClr val="376092"/>
                </a:solidFill>
                <a:latin typeface="Nunito Light" charset="0"/>
              </a:rPr>
              <a:t>’</a:t>
            </a:r>
            <a:r>
              <a:rPr lang="en-GB" altLang="de-DE" sz="2400" dirty="0">
                <a:solidFill>
                  <a:srgbClr val="376092"/>
                </a:solidFill>
                <a:latin typeface="Nunito Light" charset="0"/>
              </a:rPr>
              <a:t> or a </a:t>
            </a:r>
            <a:r>
              <a:rPr lang="en-GB" altLang="en-US" sz="2400" dirty="0">
                <a:solidFill>
                  <a:srgbClr val="376092"/>
                </a:solidFill>
                <a:latin typeface="Nunito Light" charset="0"/>
              </a:rPr>
              <a:t>‘</a:t>
            </a:r>
            <a:r>
              <a:rPr lang="en-GB" altLang="de-DE" sz="2400" dirty="0">
                <a:solidFill>
                  <a:srgbClr val="376092"/>
                </a:solidFill>
                <a:latin typeface="Nunito Light" charset="0"/>
              </a:rPr>
              <a:t>French breakfast</a:t>
            </a:r>
            <a:r>
              <a:rPr lang="en-GB" altLang="en-US" sz="2400" dirty="0">
                <a:solidFill>
                  <a:srgbClr val="376092"/>
                </a:solidFill>
                <a:latin typeface="Nunito Light" charset="0"/>
              </a:rPr>
              <a:t>’</a:t>
            </a:r>
            <a:r>
              <a:rPr lang="en-GB" altLang="de-DE" sz="2400" dirty="0">
                <a:solidFill>
                  <a:srgbClr val="376092"/>
                </a:solidFill>
                <a:latin typeface="Nunito Light" charset="0"/>
              </a:rPr>
              <a:t>?</a:t>
            </a:r>
          </a:p>
          <a:p>
            <a:pPr>
              <a:lnSpc>
                <a:spcPct val="90000"/>
              </a:lnSpc>
            </a:pPr>
            <a:endParaRPr lang="en-GB" altLang="de-DE" sz="2400" dirty="0">
              <a:solidFill>
                <a:srgbClr val="376092"/>
              </a:solidFill>
              <a:latin typeface="Nunito Light" charset="0"/>
            </a:endParaRPr>
          </a:p>
        </p:txBody>
      </p:sp>
      <p:sp>
        <p:nvSpPr>
          <p:cNvPr id="5" name="Textplatzhalter 4">
            <a:extLst>
              <a:ext uri="{FF2B5EF4-FFF2-40B4-BE49-F238E27FC236}">
                <a16:creationId xmlns:a16="http://schemas.microsoft.com/office/drawing/2014/main" id="{28B0E89B-7910-4B85-B262-3414D8E4924B}"/>
              </a:ext>
            </a:extLst>
          </p:cNvPr>
          <p:cNvSpPr>
            <a:spLocks noGrp="1"/>
          </p:cNvSpPr>
          <p:nvPr>
            <p:ph type="body" sz="quarter" idx="13"/>
          </p:nvPr>
        </p:nvSpPr>
        <p:spPr>
          <a:xfrm>
            <a:off x="395288" y="779463"/>
            <a:ext cx="5940425" cy="720725"/>
          </a:xfrm>
        </p:spPr>
        <p:txBody>
          <a:bodyPr rtlCol="0"/>
          <a:lstStyle/>
          <a:p>
            <a:pPr fontAlgn="auto">
              <a:spcAft>
                <a:spcPts val="0"/>
              </a:spcAft>
              <a:defRPr/>
            </a:pPr>
            <a:r>
              <a:rPr lang="en-GB" dirty="0">
                <a:latin typeface="Nunito Light" charset="0"/>
                <a:ea typeface="Nunito Light" charset="0"/>
                <a:cs typeface="Nunito Light" charset="0"/>
              </a:rPr>
              <a:t>Reflection</a:t>
            </a:r>
          </a:p>
        </p:txBody>
      </p:sp>
      <p:sp>
        <p:nvSpPr>
          <p:cNvPr id="50179" name="Titel 1">
            <a:extLst>
              <a:ext uri="{FF2B5EF4-FFF2-40B4-BE49-F238E27FC236}">
                <a16:creationId xmlns:a16="http://schemas.microsoft.com/office/drawing/2014/main" id="{42928F7B-B941-4743-8E60-0F4E25584038}"/>
              </a:ext>
            </a:extLst>
          </p:cNvPr>
          <p:cNvSpPr>
            <a:spLocks noGrp="1"/>
          </p:cNvSpPr>
          <p:nvPr>
            <p:ph type="title"/>
          </p:nvPr>
        </p:nvSpPr>
        <p:spPr>
          <a:xfrm>
            <a:off x="395288" y="258763"/>
            <a:ext cx="8785225" cy="669925"/>
          </a:xfrm>
        </p:spPr>
        <p:txBody>
          <a:bodyPr/>
          <a:lstStyle/>
          <a:p>
            <a:r>
              <a:rPr lang="en-GB" altLang="de-DE" sz="3600">
                <a:latin typeface="Nunito Light" charset="0"/>
              </a:rPr>
              <a:t>SUMMARY AND REFLECTION</a:t>
            </a:r>
          </a:p>
        </p:txBody>
      </p:sp>
      <p:pic>
        <p:nvPicPr>
          <p:cNvPr id="7" name="Bild 3">
            <a:extLst>
              <a:ext uri="{FF2B5EF4-FFF2-40B4-BE49-F238E27FC236}">
                <a16:creationId xmlns:a16="http://schemas.microsoft.com/office/drawing/2014/main" id="{201AF820-1DE9-BA41-AC2E-A33D784C74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5" y="1556792"/>
            <a:ext cx="576000" cy="54982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611E0D6-0FAB-47DA-BA4F-9187F8F80274}"/>
              </a:ext>
            </a:extLst>
          </p:cNvPr>
          <p:cNvSpPr>
            <a:spLocks noGrp="1"/>
          </p:cNvSpPr>
          <p:nvPr>
            <p:ph idx="1"/>
          </p:nvPr>
        </p:nvSpPr>
        <p:spPr>
          <a:xfrm>
            <a:off x="971550" y="1535113"/>
            <a:ext cx="7848600" cy="4392612"/>
          </a:xfrm>
        </p:spPr>
        <p:txBody>
          <a:bodyPr>
            <a:noAutofit/>
          </a:bodyPr>
          <a:lstStyle/>
          <a:p>
            <a:pPr marL="0" indent="0">
              <a:lnSpc>
                <a:spcPct val="90000"/>
              </a:lnSpc>
              <a:buNone/>
            </a:pPr>
            <a:r>
              <a:rPr lang="en-GB" altLang="de-DE" sz="2400" dirty="0">
                <a:solidFill>
                  <a:srgbClr val="376092"/>
                </a:solidFill>
                <a:latin typeface="Nunito Light" charset="0"/>
              </a:rPr>
              <a:t>Rewrite the following short note about French managers considering an open definition of culture</a:t>
            </a:r>
          </a:p>
          <a:p>
            <a:pPr marL="0" indent="0">
              <a:lnSpc>
                <a:spcPct val="90000"/>
              </a:lnSpc>
              <a:buNone/>
            </a:pPr>
            <a:endParaRPr lang="en-GB" altLang="de-DE" sz="2000" dirty="0">
              <a:solidFill>
                <a:srgbClr val="376092"/>
              </a:solidFill>
              <a:latin typeface="Nunito Light" charset="0"/>
            </a:endParaRPr>
          </a:p>
          <a:p>
            <a:pPr marL="0" indent="0">
              <a:lnSpc>
                <a:spcPct val="90000"/>
              </a:lnSpc>
              <a:buNone/>
            </a:pPr>
            <a:r>
              <a:rPr lang="en-GB" altLang="de-DE" sz="2000" dirty="0">
                <a:solidFill>
                  <a:srgbClr val="376092"/>
                </a:solidFill>
                <a:latin typeface="Nunito Light" charset="0"/>
              </a:rPr>
              <a:t>There are US American managers who argue that in Europe, the French are particularly difficult to get along with. One thing they complain about is that the French don’t delegate, are particularly sensitive towards hierarchy and status, that they fail to keep their subordinates informed and in fact are highly authoritarian. Another complaint is that French managers don’t show responsibility towards their subordinates and generally speaking are not good team players. (cf. Steers, R. 2013:41)</a:t>
            </a:r>
          </a:p>
          <a:p>
            <a:pPr>
              <a:lnSpc>
                <a:spcPct val="90000"/>
              </a:lnSpc>
              <a:buFont typeface="Wingdings" panose="05000000000000000000" pitchFamily="2" charset="2"/>
              <a:buNone/>
            </a:pPr>
            <a:endParaRPr lang="en-GB" altLang="de-DE" sz="2000" dirty="0">
              <a:solidFill>
                <a:srgbClr val="376092"/>
              </a:solidFill>
              <a:latin typeface="Nunito Light" charset="0"/>
            </a:endParaRPr>
          </a:p>
          <a:p>
            <a:pPr>
              <a:lnSpc>
                <a:spcPct val="90000"/>
              </a:lnSpc>
              <a:buFont typeface="Wingdings" panose="05000000000000000000" pitchFamily="2" charset="2"/>
              <a:buNone/>
            </a:pPr>
            <a:br>
              <a:rPr lang="en-GB" altLang="de-DE" sz="2000" dirty="0">
                <a:solidFill>
                  <a:srgbClr val="376092"/>
                </a:solidFill>
                <a:latin typeface="Nunito Light" charset="0"/>
              </a:rPr>
            </a:br>
            <a:endParaRPr lang="en-GB" altLang="de-DE" sz="2000" dirty="0">
              <a:solidFill>
                <a:srgbClr val="376092"/>
              </a:solidFill>
              <a:latin typeface="Nunito Light" charset="0"/>
            </a:endParaRPr>
          </a:p>
        </p:txBody>
      </p:sp>
      <p:sp>
        <p:nvSpPr>
          <p:cNvPr id="5" name="Textplatzhalter 4">
            <a:extLst>
              <a:ext uri="{FF2B5EF4-FFF2-40B4-BE49-F238E27FC236}">
                <a16:creationId xmlns:a16="http://schemas.microsoft.com/office/drawing/2014/main" id="{CF602FEB-1A60-44E2-8876-D4CA53DF0CD7}"/>
              </a:ext>
            </a:extLst>
          </p:cNvPr>
          <p:cNvSpPr>
            <a:spLocks noGrp="1"/>
          </p:cNvSpPr>
          <p:nvPr>
            <p:ph type="body" sz="quarter" idx="13"/>
          </p:nvPr>
        </p:nvSpPr>
        <p:spPr>
          <a:xfrm>
            <a:off x="395288" y="779463"/>
            <a:ext cx="5940425" cy="720725"/>
          </a:xfrm>
        </p:spPr>
        <p:txBody>
          <a:bodyPr rtlCol="0"/>
          <a:lstStyle/>
          <a:p>
            <a:pPr fontAlgn="auto">
              <a:spcAft>
                <a:spcPts val="0"/>
              </a:spcAft>
              <a:defRPr/>
            </a:pPr>
            <a:r>
              <a:rPr lang="en-GB" dirty="0">
                <a:latin typeface="Nunito Light" charset="0"/>
                <a:ea typeface="Nunito Light" charset="0"/>
                <a:cs typeface="Nunito Light" charset="0"/>
              </a:rPr>
              <a:t>Reflection</a:t>
            </a:r>
          </a:p>
        </p:txBody>
      </p:sp>
      <p:sp>
        <p:nvSpPr>
          <p:cNvPr id="51203" name="Titel 1">
            <a:extLst>
              <a:ext uri="{FF2B5EF4-FFF2-40B4-BE49-F238E27FC236}">
                <a16:creationId xmlns:a16="http://schemas.microsoft.com/office/drawing/2014/main" id="{6CD1AEAC-011C-429B-9AFA-4CD2F76020F1}"/>
              </a:ext>
            </a:extLst>
          </p:cNvPr>
          <p:cNvSpPr>
            <a:spLocks noGrp="1"/>
          </p:cNvSpPr>
          <p:nvPr>
            <p:ph type="title"/>
          </p:nvPr>
        </p:nvSpPr>
        <p:spPr>
          <a:xfrm>
            <a:off x="395288" y="258763"/>
            <a:ext cx="8785225" cy="669925"/>
          </a:xfrm>
        </p:spPr>
        <p:txBody>
          <a:bodyPr/>
          <a:lstStyle/>
          <a:p>
            <a:r>
              <a:rPr lang="en-GB" altLang="de-DE" sz="3600">
                <a:latin typeface="Nunito Light" charset="0"/>
              </a:rPr>
              <a:t>SUMMARY AND REFLECTION</a:t>
            </a:r>
          </a:p>
        </p:txBody>
      </p:sp>
      <p:pic>
        <p:nvPicPr>
          <p:cNvPr id="7" name="Bild 3">
            <a:extLst>
              <a:ext uri="{FF2B5EF4-FFF2-40B4-BE49-F238E27FC236}">
                <a16:creationId xmlns:a16="http://schemas.microsoft.com/office/drawing/2014/main" id="{B31D5606-712F-034A-BF84-49F2C122CD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5" y="1556792"/>
            <a:ext cx="576000" cy="54982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5350C12-DB47-4963-9A92-DDCE139210CB}"/>
              </a:ext>
            </a:extLst>
          </p:cNvPr>
          <p:cNvSpPr>
            <a:spLocks noGrp="1"/>
          </p:cNvSpPr>
          <p:nvPr>
            <p:ph idx="1"/>
          </p:nvPr>
        </p:nvSpPr>
        <p:spPr>
          <a:xfrm>
            <a:off x="323850" y="1550988"/>
            <a:ext cx="8229600" cy="4570412"/>
          </a:xfrm>
        </p:spPr>
        <p:txBody>
          <a:bodyPr rtlCol="0">
            <a:normAutofit lnSpcReduction="10000"/>
          </a:bodyPr>
          <a:lstStyle/>
          <a:p>
            <a:pPr marL="0" indent="0" fontAlgn="auto">
              <a:spcAft>
                <a:spcPts val="0"/>
              </a:spcAft>
              <a:buFont typeface="Wingdings" panose="05000000000000000000" pitchFamily="2" charset="2"/>
              <a:buNone/>
              <a:defRPr/>
            </a:pPr>
            <a:r>
              <a:rPr lang="en-GB" dirty="0">
                <a:solidFill>
                  <a:schemeClr val="accent1">
                    <a:lumMod val="75000"/>
                  </a:schemeClr>
                </a:solidFill>
                <a:latin typeface="Nunito Light" charset="0"/>
                <a:ea typeface="Nunito Light" charset="0"/>
                <a:cs typeface="Nunito Light" charset="0"/>
              </a:rPr>
              <a:t>EduBox 01:</a:t>
            </a:r>
            <a:br>
              <a:rPr lang="en-GB" dirty="0">
                <a:solidFill>
                  <a:schemeClr val="accent1">
                    <a:lumMod val="75000"/>
                  </a:schemeClr>
                </a:solidFill>
                <a:latin typeface="Nunito Light" charset="0"/>
                <a:ea typeface="Nunito Light" charset="0"/>
                <a:cs typeface="Nunito Light" charset="0"/>
              </a:rPr>
            </a:br>
            <a:r>
              <a:rPr lang="en-US" b="1" dirty="0">
                <a:solidFill>
                  <a:schemeClr val="accent1">
                    <a:lumMod val="75000"/>
                  </a:schemeClr>
                </a:solidFill>
                <a:latin typeface="Nunito Light" charset="0"/>
                <a:ea typeface="Nunito Light" charset="0"/>
                <a:cs typeface="Nunito Light" charset="0"/>
              </a:rPr>
              <a:t>Culture, a new perspective</a:t>
            </a:r>
          </a:p>
          <a:p>
            <a:pPr marL="0" indent="0" fontAlgn="auto">
              <a:spcAft>
                <a:spcPts val="0"/>
              </a:spcAft>
              <a:buFont typeface="Wingdings" panose="05000000000000000000" pitchFamily="2" charset="2"/>
              <a:buNone/>
              <a:defRPr/>
            </a:pPr>
            <a:br>
              <a:rPr lang="de-DE" dirty="0">
                <a:solidFill>
                  <a:schemeClr val="accent1">
                    <a:lumMod val="75000"/>
                  </a:schemeClr>
                </a:solidFill>
                <a:latin typeface="Nunito Light" charset="0"/>
                <a:ea typeface="Nunito Light" charset="0"/>
                <a:cs typeface="Nunito Light" charset="0"/>
              </a:rPr>
            </a:br>
            <a:r>
              <a:rPr lang="de-DE" sz="2800" dirty="0">
                <a:solidFill>
                  <a:schemeClr val="accent1">
                    <a:lumMod val="75000"/>
                  </a:schemeClr>
                </a:solidFill>
                <a:latin typeface="Nunito Light" charset="0"/>
                <a:ea typeface="Nunito Light" charset="0"/>
                <a:cs typeface="Nunito Light" charset="0"/>
              </a:rPr>
              <a:t>Session 01:</a:t>
            </a:r>
            <a:br>
              <a:rPr lang="de-DE" sz="2800" dirty="0">
                <a:solidFill>
                  <a:schemeClr val="accent1">
                    <a:lumMod val="75000"/>
                  </a:schemeClr>
                </a:solidFill>
                <a:latin typeface="Nunito Light" charset="0"/>
                <a:ea typeface="Nunito Light" charset="0"/>
                <a:cs typeface="Nunito Light" charset="0"/>
              </a:rPr>
            </a:br>
            <a:r>
              <a:rPr lang="de-DE" sz="2800" b="1" dirty="0">
                <a:solidFill>
                  <a:schemeClr val="accent1">
                    <a:lumMod val="75000"/>
                  </a:schemeClr>
                </a:solidFill>
                <a:latin typeface="Nunito Light" charset="0"/>
                <a:ea typeface="Nunito Light" charset="0"/>
                <a:cs typeface="Nunito Light" charset="0"/>
              </a:rPr>
              <a:t>Culture, a critical review</a:t>
            </a:r>
            <a:br>
              <a:rPr lang="de-DE" sz="2800" b="1" dirty="0">
                <a:solidFill>
                  <a:schemeClr val="accent1">
                    <a:lumMod val="75000"/>
                  </a:schemeClr>
                </a:solidFill>
                <a:latin typeface="Nunito Light" charset="0"/>
                <a:ea typeface="Nunito Light" charset="0"/>
                <a:cs typeface="Nunito Light" charset="0"/>
              </a:rPr>
            </a:br>
            <a:br>
              <a:rPr lang="de-DE" sz="2800" b="1" dirty="0">
                <a:solidFill>
                  <a:schemeClr val="accent1">
                    <a:lumMod val="75000"/>
                  </a:schemeClr>
                </a:solidFill>
                <a:latin typeface="Nunito Light" charset="0"/>
                <a:ea typeface="Nunito Light" charset="0"/>
                <a:cs typeface="Nunito Light" charset="0"/>
              </a:rPr>
            </a:br>
            <a:endParaRPr lang="de-DE" sz="2800" b="1" dirty="0">
              <a:solidFill>
                <a:schemeClr val="accent1">
                  <a:lumMod val="75000"/>
                </a:schemeClr>
              </a:solidFill>
              <a:latin typeface="Nunito Light" charset="0"/>
              <a:ea typeface="Nunito Light" charset="0"/>
              <a:cs typeface="Nunito Light" charset="0"/>
            </a:endParaRPr>
          </a:p>
          <a:p>
            <a:pPr marL="0" indent="0" fontAlgn="auto">
              <a:spcAft>
                <a:spcPts val="0"/>
              </a:spcAft>
              <a:buFont typeface="Wingdings" panose="05000000000000000000" pitchFamily="2" charset="2"/>
              <a:buNone/>
              <a:defRPr/>
            </a:pPr>
            <a:endParaRPr lang="de-DE" sz="2800" b="1" dirty="0">
              <a:solidFill>
                <a:schemeClr val="accent1">
                  <a:lumMod val="75000"/>
                </a:schemeClr>
              </a:solidFill>
              <a:latin typeface="Nunito Light" charset="0"/>
              <a:ea typeface="Nunito Light" charset="0"/>
              <a:cs typeface="Nunito Light" charset="0"/>
            </a:endParaRPr>
          </a:p>
          <a:p>
            <a:pPr marL="0" indent="0" fontAlgn="auto">
              <a:spcAft>
                <a:spcPts val="0"/>
              </a:spcAft>
              <a:buFont typeface="Wingdings" panose="05000000000000000000" pitchFamily="2" charset="2"/>
              <a:buNone/>
              <a:defRPr/>
            </a:pPr>
            <a:br>
              <a:rPr lang="de-DE" sz="2800" b="1" dirty="0">
                <a:solidFill>
                  <a:schemeClr val="accent1">
                    <a:lumMod val="75000"/>
                  </a:schemeClr>
                </a:solidFill>
                <a:latin typeface="Nunito Light" charset="0"/>
                <a:ea typeface="Nunito Light" charset="0"/>
                <a:cs typeface="Nunito Light" charset="0"/>
              </a:rPr>
            </a:br>
            <a:r>
              <a:rPr lang="de-DE" sz="1600" b="1" dirty="0">
                <a:solidFill>
                  <a:schemeClr val="accent1">
                    <a:lumMod val="75000"/>
                  </a:schemeClr>
                </a:solidFill>
                <a:latin typeface="Nunito Light" charset="0"/>
                <a:ea typeface="Nunito Light" charset="0"/>
                <a:cs typeface="Nunito Light" charset="0"/>
              </a:rPr>
              <a:t>Author: Prof. Dr. Adelheid Iken</a:t>
            </a:r>
            <a:br>
              <a:rPr lang="de-DE" sz="1600" b="1" dirty="0">
                <a:solidFill>
                  <a:schemeClr val="accent1">
                    <a:lumMod val="75000"/>
                  </a:schemeClr>
                </a:solidFill>
                <a:latin typeface="Nunito Light" charset="0"/>
                <a:ea typeface="Nunito Light" charset="0"/>
                <a:cs typeface="Nunito Light" charset="0"/>
              </a:rPr>
            </a:br>
            <a:r>
              <a:rPr lang="de-DE" sz="1600" b="1" dirty="0">
                <a:solidFill>
                  <a:schemeClr val="accent1">
                    <a:lumMod val="75000"/>
                  </a:schemeClr>
                </a:solidFill>
                <a:latin typeface="Nunito Light" charset="0"/>
                <a:ea typeface="Nunito Light" charset="0"/>
                <a:cs typeface="Nunito Light" charset="0"/>
              </a:rPr>
              <a:t>Project: EduBoxes for Hamburg Open Online University (</a:t>
            </a:r>
            <a:r>
              <a:rPr lang="de-DE" sz="1600" b="1" dirty="0">
                <a:solidFill>
                  <a:schemeClr val="accent1">
                    <a:lumMod val="75000"/>
                  </a:schemeClr>
                </a:solidFill>
                <a:latin typeface="Nunito Light" charset="0"/>
                <a:ea typeface="Nunito Light" charset="0"/>
                <a:cs typeface="Nunito Light" charset="0"/>
                <a:hlinkClick r:id="rId3" action="ppaction://hlinkfile"/>
              </a:rPr>
              <a:t>www.hoou.de</a:t>
            </a:r>
            <a:r>
              <a:rPr lang="de-DE" sz="1600" b="1" dirty="0">
                <a:solidFill>
                  <a:schemeClr val="accent1">
                    <a:lumMod val="75000"/>
                  </a:schemeClr>
                </a:solidFill>
                <a:latin typeface="Nunito Light" charset="0"/>
                <a:ea typeface="Nunito Light" charset="0"/>
                <a:cs typeface="Nunito Light" charset="0"/>
              </a:rPr>
              <a:t>)</a:t>
            </a:r>
            <a:endParaRPr lang="en-GB" sz="1600" b="1" dirty="0">
              <a:solidFill>
                <a:schemeClr val="accent1">
                  <a:lumMod val="75000"/>
                </a:schemeClr>
              </a:solidFill>
              <a:latin typeface="Nunito Light" charset="0"/>
              <a:ea typeface="Nunito Light" charset="0"/>
              <a:cs typeface="Nunito Light" charset="0"/>
            </a:endParaRPr>
          </a:p>
          <a:p>
            <a:pPr marL="0" indent="0" fontAlgn="auto">
              <a:spcAft>
                <a:spcPts val="0"/>
              </a:spcAft>
              <a:buFont typeface="Wingdings" panose="05000000000000000000" pitchFamily="2" charset="2"/>
              <a:buNone/>
              <a:defRPr/>
            </a:pPr>
            <a:endParaRPr lang="en-GB" sz="2800" dirty="0">
              <a:solidFill>
                <a:schemeClr val="accent1">
                  <a:lumMod val="75000"/>
                </a:schemeClr>
              </a:solidFill>
              <a:latin typeface="Nunito Light" charset="0"/>
              <a:ea typeface="Nunito Light" charset="0"/>
              <a:cs typeface="Nunito Light" charset="0"/>
            </a:endParaRPr>
          </a:p>
          <a:p>
            <a:pPr marL="0" indent="0" fontAlgn="auto">
              <a:spcAft>
                <a:spcPts val="0"/>
              </a:spcAft>
              <a:buFont typeface="Wingdings" panose="05000000000000000000" pitchFamily="2" charset="2"/>
              <a:buNone/>
              <a:defRPr/>
            </a:pPr>
            <a:endParaRPr lang="en-GB" sz="2800" dirty="0">
              <a:solidFill>
                <a:schemeClr val="accent1">
                  <a:lumMod val="75000"/>
                </a:schemeClr>
              </a:solidFill>
              <a:latin typeface="Nunito Light" charset="0"/>
              <a:ea typeface="Nunito Light" charset="0"/>
              <a:cs typeface="Nunito Light" charset="0"/>
            </a:endParaRPr>
          </a:p>
        </p:txBody>
      </p:sp>
      <p:pic>
        <p:nvPicPr>
          <p:cNvPr id="16387" name="Bild 1">
            <a:extLst>
              <a:ext uri="{FF2B5EF4-FFF2-40B4-BE49-F238E27FC236}">
                <a16:creationId xmlns:a16="http://schemas.microsoft.com/office/drawing/2014/main" id="{72D26029-D977-433C-AC51-09E462CE047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1530350"/>
            <a:ext cx="335915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el 1">
            <a:extLst>
              <a:ext uri="{FF2B5EF4-FFF2-40B4-BE49-F238E27FC236}">
                <a16:creationId xmlns:a16="http://schemas.microsoft.com/office/drawing/2014/main" id="{AB92A559-3983-4CA5-8ED7-49CCAAA350FE}"/>
              </a:ext>
            </a:extLst>
          </p:cNvPr>
          <p:cNvSpPr>
            <a:spLocks noGrp="1"/>
          </p:cNvSpPr>
          <p:nvPr>
            <p:ph type="title"/>
          </p:nvPr>
        </p:nvSpPr>
        <p:spPr>
          <a:xfrm>
            <a:off x="395288" y="258763"/>
            <a:ext cx="5940425" cy="669925"/>
          </a:xfrm>
        </p:spPr>
        <p:txBody>
          <a:bodyPr/>
          <a:lstStyle/>
          <a:p>
            <a:r>
              <a:rPr lang="en-GB" altLang="de-DE" sz="3600" dirty="0">
                <a:latin typeface="Nunito Light" charset="0"/>
              </a:rPr>
              <a:t>HOME ASSIGNMENT</a:t>
            </a:r>
          </a:p>
        </p:txBody>
      </p:sp>
      <p:sp>
        <p:nvSpPr>
          <p:cNvPr id="3" name="Inhaltsplatzhalter 2">
            <a:extLst>
              <a:ext uri="{FF2B5EF4-FFF2-40B4-BE49-F238E27FC236}">
                <a16:creationId xmlns:a16="http://schemas.microsoft.com/office/drawing/2014/main" id="{462533BA-AB8C-4622-9DC0-9533A8C22D57}"/>
              </a:ext>
            </a:extLst>
          </p:cNvPr>
          <p:cNvSpPr>
            <a:spLocks noGrp="1"/>
          </p:cNvSpPr>
          <p:nvPr>
            <p:ph idx="1"/>
          </p:nvPr>
        </p:nvSpPr>
        <p:spPr>
          <a:xfrm>
            <a:off x="1001713" y="1484313"/>
            <a:ext cx="7818759" cy="4570412"/>
          </a:xfrm>
        </p:spPr>
        <p:txBody>
          <a:bodyPr>
            <a:normAutofit/>
          </a:bodyPr>
          <a:lstStyle/>
          <a:p>
            <a:pPr marL="0" indent="0">
              <a:buNone/>
            </a:pPr>
            <a:r>
              <a:rPr lang="en-GB" altLang="de-DE" sz="2400" dirty="0">
                <a:solidFill>
                  <a:srgbClr val="376092"/>
                </a:solidFill>
                <a:latin typeface="Nunito Light" charset="0"/>
              </a:rPr>
              <a:t>Read the essay by </a:t>
            </a:r>
            <a:r>
              <a:rPr lang="en-GB" altLang="de-DE" sz="2400" dirty="0" err="1">
                <a:solidFill>
                  <a:srgbClr val="376092"/>
                </a:solidFill>
                <a:latin typeface="Nunito Light" charset="0"/>
              </a:rPr>
              <a:t>Dr.</a:t>
            </a:r>
            <a:r>
              <a:rPr lang="en-GB" altLang="de-DE" sz="2400" dirty="0">
                <a:solidFill>
                  <a:srgbClr val="376092"/>
                </a:solidFill>
                <a:latin typeface="Nunito Light" charset="0"/>
              </a:rPr>
              <a:t> Peter </a:t>
            </a:r>
            <a:r>
              <a:rPr lang="en-GB" altLang="de-DE" sz="2400" dirty="0" err="1">
                <a:solidFill>
                  <a:srgbClr val="376092"/>
                </a:solidFill>
                <a:latin typeface="Nunito Light" charset="0"/>
              </a:rPr>
              <a:t>Witchalls</a:t>
            </a:r>
            <a:r>
              <a:rPr lang="en-GB" altLang="de-DE" sz="2400" dirty="0">
                <a:solidFill>
                  <a:srgbClr val="376092"/>
                </a:solidFill>
                <a:latin typeface="Nunito Light" charset="0"/>
              </a:rPr>
              <a:t> </a:t>
            </a:r>
            <a:r>
              <a:rPr lang="en-GB" altLang="en-US" sz="2400" dirty="0">
                <a:solidFill>
                  <a:srgbClr val="376092"/>
                </a:solidFill>
                <a:latin typeface="Nunito Light" charset="0"/>
              </a:rPr>
              <a:t>‘</a:t>
            </a:r>
            <a:r>
              <a:rPr lang="en-GB" altLang="de-DE" sz="2400" dirty="0">
                <a:solidFill>
                  <a:srgbClr val="376092"/>
                </a:solidFill>
                <a:latin typeface="Nunito Light" charset="0"/>
              </a:rPr>
              <a:t>Is national culture still relevant?</a:t>
            </a:r>
            <a:r>
              <a:rPr lang="en-GB" altLang="en-US" sz="2400" dirty="0">
                <a:solidFill>
                  <a:srgbClr val="376092"/>
                </a:solidFill>
                <a:latin typeface="Nunito Light" charset="0"/>
              </a:rPr>
              <a:t>’</a:t>
            </a:r>
            <a:r>
              <a:rPr lang="en-GB" altLang="de-DE" sz="2400" dirty="0">
                <a:solidFill>
                  <a:srgbClr val="376092"/>
                </a:solidFill>
                <a:latin typeface="Nunito Light" charset="0"/>
              </a:rPr>
              <a:t> In: </a:t>
            </a:r>
            <a:r>
              <a:rPr lang="en-GB" altLang="de-DE" sz="2400" i="1" dirty="0" err="1">
                <a:solidFill>
                  <a:srgbClr val="376092"/>
                </a:solidFill>
                <a:latin typeface="Nunito Light" charset="0"/>
              </a:rPr>
              <a:t>interculture</a:t>
            </a:r>
            <a:r>
              <a:rPr lang="en-GB" altLang="de-DE" sz="2400" dirty="0" err="1">
                <a:solidFill>
                  <a:srgbClr val="376092"/>
                </a:solidFill>
                <a:latin typeface="Nunito Light" charset="0"/>
              </a:rPr>
              <a:t>journal</a:t>
            </a:r>
            <a:r>
              <a:rPr lang="en-GB" altLang="de-DE" sz="2400" dirty="0">
                <a:solidFill>
                  <a:srgbClr val="376092"/>
                </a:solidFill>
                <a:latin typeface="Nunito Light" charset="0"/>
              </a:rPr>
              <a:t> 11 (19): 11-18 </a:t>
            </a:r>
            <a:br>
              <a:rPr lang="en-GB" altLang="de-DE" sz="2400" dirty="0">
                <a:solidFill>
                  <a:srgbClr val="376092"/>
                </a:solidFill>
                <a:latin typeface="Nunito Light" charset="0"/>
              </a:rPr>
            </a:br>
            <a:r>
              <a:rPr lang="en-GB" altLang="de-DE" sz="2400" dirty="0">
                <a:solidFill>
                  <a:srgbClr val="376092"/>
                </a:solidFill>
                <a:latin typeface="Nunito Light" charset="0"/>
                <a:hlinkClick r:id="rId3"/>
              </a:rPr>
              <a:t>http://www.interculture-journal.com/index.php/icj/article/viewFile/178/280</a:t>
            </a:r>
            <a:endParaRPr lang="en-GB" altLang="de-DE" sz="2400" dirty="0">
              <a:solidFill>
                <a:srgbClr val="376092"/>
              </a:solidFill>
              <a:latin typeface="Nunito Light" charset="0"/>
            </a:endParaRPr>
          </a:p>
          <a:p>
            <a:pPr>
              <a:buFont typeface="Wingdings" panose="05000000000000000000" pitchFamily="2" charset="2"/>
              <a:buNone/>
            </a:pPr>
            <a:endParaRPr lang="en-GB" altLang="de-DE" sz="2000" dirty="0">
              <a:solidFill>
                <a:srgbClr val="376092"/>
              </a:solidFill>
              <a:latin typeface="Nunito Light" charset="0"/>
            </a:endParaRPr>
          </a:p>
          <a:p>
            <a:r>
              <a:rPr lang="en-GB" altLang="de-DE" sz="2400" dirty="0">
                <a:solidFill>
                  <a:srgbClr val="376092"/>
                </a:solidFill>
                <a:latin typeface="Nunito Light" charset="0"/>
              </a:rPr>
              <a:t>Summarise his arguments and discuss the relevance of these for intercultural encounters</a:t>
            </a:r>
          </a:p>
        </p:txBody>
      </p:sp>
      <p:pic>
        <p:nvPicPr>
          <p:cNvPr id="52227" name="Bild 6">
            <a:extLst>
              <a:ext uri="{FF2B5EF4-FFF2-40B4-BE49-F238E27FC236}">
                <a16:creationId xmlns:a16="http://schemas.microsoft.com/office/drawing/2014/main" id="{5FD5915E-DF3C-484F-9E89-E1A468242B7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8" y="1556792"/>
            <a:ext cx="576262"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Foliennummernplatzhalter 3">
            <a:extLst>
              <a:ext uri="{FF2B5EF4-FFF2-40B4-BE49-F238E27FC236}">
                <a16:creationId xmlns:a16="http://schemas.microsoft.com/office/drawing/2014/main" id="{EE5EBC7F-3105-46DF-9952-C9072B80D2E6}"/>
              </a:ext>
            </a:extLst>
          </p:cNvPr>
          <p:cNvSpPr txBox="1">
            <a:spLocks/>
          </p:cNvSpPr>
          <p:nvPr/>
        </p:nvSpPr>
        <p:spPr bwMode="auto">
          <a:xfrm>
            <a:off x="179388" y="6308725"/>
            <a:ext cx="647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en-GB" altLang="de-DE" sz="800" dirty="0">
              <a:solidFill>
                <a:srgbClr val="898989"/>
              </a:solidFill>
              <a:latin typeface="Nunito Light"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el 1">
            <a:extLst>
              <a:ext uri="{FF2B5EF4-FFF2-40B4-BE49-F238E27FC236}">
                <a16:creationId xmlns:a16="http://schemas.microsoft.com/office/drawing/2014/main" id="{ED03AD5A-DC29-45ED-9C9F-EA8BDE5E5FB1}"/>
              </a:ext>
            </a:extLst>
          </p:cNvPr>
          <p:cNvSpPr>
            <a:spLocks noGrp="1"/>
          </p:cNvSpPr>
          <p:nvPr>
            <p:ph type="title"/>
          </p:nvPr>
        </p:nvSpPr>
        <p:spPr>
          <a:xfrm>
            <a:off x="395288" y="258763"/>
            <a:ext cx="5940425" cy="669925"/>
          </a:xfrm>
        </p:spPr>
        <p:txBody>
          <a:bodyPr/>
          <a:lstStyle/>
          <a:p>
            <a:r>
              <a:rPr lang="en-GB" altLang="de-DE" sz="3600">
                <a:latin typeface="Nunito Light" charset="0"/>
              </a:rPr>
              <a:t>SOURCES</a:t>
            </a:r>
          </a:p>
        </p:txBody>
      </p:sp>
      <p:sp>
        <p:nvSpPr>
          <p:cNvPr id="3" name="Inhaltsplatzhalter 2">
            <a:extLst>
              <a:ext uri="{FF2B5EF4-FFF2-40B4-BE49-F238E27FC236}">
                <a16:creationId xmlns:a16="http://schemas.microsoft.com/office/drawing/2014/main" id="{EDCF43B0-4FC6-41D7-96B6-447E7D7D5A29}"/>
              </a:ext>
            </a:extLst>
          </p:cNvPr>
          <p:cNvSpPr>
            <a:spLocks noGrp="1"/>
          </p:cNvSpPr>
          <p:nvPr>
            <p:ph idx="1"/>
          </p:nvPr>
        </p:nvSpPr>
        <p:spPr>
          <a:xfrm>
            <a:off x="323850" y="1484313"/>
            <a:ext cx="8569325" cy="4968875"/>
          </a:xfrm>
        </p:spPr>
        <p:txBody>
          <a:bodyPr>
            <a:normAutofit/>
          </a:bodyPr>
          <a:lstStyle/>
          <a:p>
            <a:pPr>
              <a:lnSpc>
                <a:spcPct val="90000"/>
              </a:lnSpc>
            </a:pPr>
            <a:r>
              <a:rPr lang="en-GB" altLang="de-DE" sz="1200" dirty="0">
                <a:solidFill>
                  <a:srgbClr val="376092"/>
                </a:solidFill>
                <a:latin typeface="Nunito Light" charset="0"/>
              </a:rPr>
              <a:t>Bolten, Jürgen 2011. </a:t>
            </a:r>
            <a:r>
              <a:rPr lang="en-GB" altLang="de-DE" sz="1200" dirty="0" err="1">
                <a:solidFill>
                  <a:srgbClr val="376092"/>
                </a:solidFill>
                <a:latin typeface="Nunito Light" charset="0"/>
              </a:rPr>
              <a:t>Unscharfe</a:t>
            </a:r>
            <a:r>
              <a:rPr lang="en-GB" altLang="de-DE" sz="1200" dirty="0">
                <a:solidFill>
                  <a:srgbClr val="376092"/>
                </a:solidFill>
                <a:latin typeface="Nunito Light" charset="0"/>
              </a:rPr>
              <a:t> und </a:t>
            </a:r>
            <a:r>
              <a:rPr lang="en-GB" altLang="de-DE" sz="1200" dirty="0" err="1">
                <a:solidFill>
                  <a:srgbClr val="376092"/>
                </a:solidFill>
                <a:latin typeface="Nunito Light" charset="0"/>
              </a:rPr>
              <a:t>Mehrwertigkeit</a:t>
            </a:r>
            <a:r>
              <a:rPr lang="en-GB" altLang="de-DE" sz="1200" dirty="0">
                <a:solidFill>
                  <a:srgbClr val="376092"/>
                </a:solidFill>
                <a:latin typeface="Nunito Light" charset="0"/>
              </a:rPr>
              <a:t>: </a:t>
            </a:r>
            <a:r>
              <a:rPr lang="en-GB" altLang="en-US" sz="1200" dirty="0">
                <a:solidFill>
                  <a:srgbClr val="376092"/>
                </a:solidFill>
                <a:latin typeface="Nunito Light" charset="0"/>
              </a:rPr>
              <a:t>“</a:t>
            </a:r>
            <a:r>
              <a:rPr lang="en-GB" altLang="de-DE" sz="1200" dirty="0" err="1">
                <a:solidFill>
                  <a:srgbClr val="376092"/>
                </a:solidFill>
                <a:latin typeface="Nunito Light" charset="0"/>
              </a:rPr>
              <a:t>Interkulturelle</a:t>
            </a:r>
            <a:r>
              <a:rPr lang="en-GB" altLang="de-DE" sz="1200" dirty="0">
                <a:solidFill>
                  <a:srgbClr val="376092"/>
                </a:solidFill>
                <a:latin typeface="Nunito Light" charset="0"/>
              </a:rPr>
              <a:t> </a:t>
            </a:r>
            <a:r>
              <a:rPr lang="en-GB" altLang="de-DE" sz="1200" dirty="0" err="1">
                <a:solidFill>
                  <a:srgbClr val="376092"/>
                </a:solidFill>
                <a:latin typeface="Nunito Light" charset="0"/>
              </a:rPr>
              <a:t>Kompetenz</a:t>
            </a:r>
            <a:r>
              <a:rPr lang="en-GB" altLang="en-US" sz="1200" dirty="0">
                <a:solidFill>
                  <a:srgbClr val="376092"/>
                </a:solidFill>
                <a:latin typeface="Nunito Light" charset="0"/>
              </a:rPr>
              <a:t>”</a:t>
            </a:r>
            <a:r>
              <a:rPr lang="en-GB" altLang="de-DE" sz="1200" dirty="0">
                <a:solidFill>
                  <a:srgbClr val="376092"/>
                </a:solidFill>
                <a:latin typeface="Nunito Light" charset="0"/>
              </a:rPr>
              <a:t> </a:t>
            </a:r>
            <a:r>
              <a:rPr lang="en-GB" altLang="de-DE" sz="1200" dirty="0" err="1">
                <a:solidFill>
                  <a:srgbClr val="376092"/>
                </a:solidFill>
                <a:latin typeface="Nunito Light" charset="0"/>
              </a:rPr>
              <a:t>vor</a:t>
            </a:r>
            <a:r>
              <a:rPr lang="en-GB" altLang="de-DE" sz="1200" dirty="0">
                <a:solidFill>
                  <a:srgbClr val="376092"/>
                </a:solidFill>
                <a:latin typeface="Nunito Light" charset="0"/>
              </a:rPr>
              <a:t> </a:t>
            </a:r>
            <a:r>
              <a:rPr lang="en-GB" altLang="de-DE" sz="1200" dirty="0" err="1">
                <a:solidFill>
                  <a:srgbClr val="376092"/>
                </a:solidFill>
                <a:latin typeface="Nunito Light" charset="0"/>
              </a:rPr>
              <a:t>dem</a:t>
            </a:r>
            <a:r>
              <a:rPr lang="en-GB" altLang="de-DE" sz="1200" dirty="0">
                <a:solidFill>
                  <a:srgbClr val="376092"/>
                </a:solidFill>
                <a:latin typeface="Nunito Light" charset="0"/>
              </a:rPr>
              <a:t> </a:t>
            </a:r>
            <a:r>
              <a:rPr lang="en-GB" altLang="de-DE" sz="1200" dirty="0" err="1">
                <a:solidFill>
                  <a:srgbClr val="376092"/>
                </a:solidFill>
                <a:latin typeface="Nunito Light" charset="0"/>
              </a:rPr>
              <a:t>Hintegrund</a:t>
            </a:r>
            <a:r>
              <a:rPr lang="en-GB" altLang="de-DE" sz="1200" dirty="0">
                <a:solidFill>
                  <a:srgbClr val="376092"/>
                </a:solidFill>
                <a:latin typeface="Nunito Light" charset="0"/>
              </a:rPr>
              <a:t> </a:t>
            </a:r>
            <a:r>
              <a:rPr lang="en-GB" altLang="de-DE" sz="1200" dirty="0" err="1">
                <a:solidFill>
                  <a:srgbClr val="376092"/>
                </a:solidFill>
                <a:latin typeface="Nunito Light" charset="0"/>
              </a:rPr>
              <a:t>eines</a:t>
            </a:r>
            <a:r>
              <a:rPr lang="en-GB" altLang="de-DE" sz="1200" dirty="0">
                <a:solidFill>
                  <a:srgbClr val="376092"/>
                </a:solidFill>
                <a:latin typeface="Nunito Light" charset="0"/>
              </a:rPr>
              <a:t> </a:t>
            </a:r>
            <a:r>
              <a:rPr lang="en-GB" altLang="de-DE" sz="1200" dirty="0" err="1">
                <a:solidFill>
                  <a:srgbClr val="376092"/>
                </a:solidFill>
                <a:latin typeface="Nunito Light" charset="0"/>
              </a:rPr>
              <a:t>offenen</a:t>
            </a:r>
            <a:r>
              <a:rPr lang="en-GB" altLang="de-DE" sz="1200" dirty="0">
                <a:solidFill>
                  <a:srgbClr val="376092"/>
                </a:solidFill>
                <a:latin typeface="Nunito Light" charset="0"/>
              </a:rPr>
              <a:t> </a:t>
            </a:r>
            <a:r>
              <a:rPr lang="en-GB" altLang="de-DE" sz="1200" dirty="0" err="1">
                <a:solidFill>
                  <a:srgbClr val="376092"/>
                </a:solidFill>
                <a:latin typeface="Nunito Light" charset="0"/>
              </a:rPr>
              <a:t>Kulturbegriffs</a:t>
            </a:r>
            <a:r>
              <a:rPr lang="en-GB" altLang="de-DE" sz="1200" dirty="0">
                <a:solidFill>
                  <a:srgbClr val="376092"/>
                </a:solidFill>
                <a:latin typeface="Nunito Light" charset="0"/>
              </a:rPr>
              <a:t>. In: </a:t>
            </a:r>
            <a:r>
              <a:rPr lang="en-GB" altLang="de-DE" sz="1200" dirty="0" err="1">
                <a:solidFill>
                  <a:srgbClr val="376092"/>
                </a:solidFill>
                <a:latin typeface="Nunito Light" charset="0"/>
              </a:rPr>
              <a:t>Hoessler</a:t>
            </a:r>
            <a:r>
              <a:rPr lang="en-GB" altLang="de-DE" sz="1200" dirty="0">
                <a:solidFill>
                  <a:srgbClr val="376092"/>
                </a:solidFill>
                <a:latin typeface="Nunito Light" charset="0"/>
              </a:rPr>
              <a:t>, U. &amp; W. Dreyer (Eds.) </a:t>
            </a:r>
            <a:r>
              <a:rPr lang="en-GB" altLang="de-DE" sz="1200" dirty="0" err="1">
                <a:solidFill>
                  <a:srgbClr val="376092"/>
                </a:solidFill>
                <a:latin typeface="Nunito Light" charset="0"/>
              </a:rPr>
              <a:t>Perspektiven</a:t>
            </a:r>
            <a:r>
              <a:rPr lang="en-GB" altLang="de-DE" sz="1200" dirty="0">
                <a:solidFill>
                  <a:srgbClr val="376092"/>
                </a:solidFill>
                <a:latin typeface="Nunito Light" charset="0"/>
              </a:rPr>
              <a:t> </a:t>
            </a:r>
            <a:r>
              <a:rPr lang="en-GB" altLang="de-DE" sz="1200" dirty="0" err="1">
                <a:solidFill>
                  <a:srgbClr val="376092"/>
                </a:solidFill>
                <a:latin typeface="Nunito Light" charset="0"/>
              </a:rPr>
              <a:t>interkultureller</a:t>
            </a:r>
            <a:r>
              <a:rPr lang="en-GB" altLang="de-DE" sz="1200" dirty="0">
                <a:solidFill>
                  <a:srgbClr val="376092"/>
                </a:solidFill>
                <a:latin typeface="Nunito Light" charset="0"/>
              </a:rPr>
              <a:t> </a:t>
            </a:r>
            <a:r>
              <a:rPr lang="en-GB" altLang="de-DE" sz="1200" dirty="0" err="1">
                <a:solidFill>
                  <a:srgbClr val="376092"/>
                </a:solidFill>
                <a:latin typeface="Nunito Light" charset="0"/>
              </a:rPr>
              <a:t>Kompetenz</a:t>
            </a:r>
            <a:r>
              <a:rPr lang="en-GB" altLang="de-DE" sz="1200" dirty="0">
                <a:solidFill>
                  <a:srgbClr val="376092"/>
                </a:solidFill>
                <a:latin typeface="Nunito Light" charset="0"/>
              </a:rPr>
              <a:t>. </a:t>
            </a:r>
            <a:r>
              <a:rPr lang="en-GB" altLang="de-DE" sz="1200" dirty="0" err="1">
                <a:solidFill>
                  <a:srgbClr val="376092"/>
                </a:solidFill>
                <a:latin typeface="Nunito Light" charset="0"/>
              </a:rPr>
              <a:t>Göttingen</a:t>
            </a:r>
            <a:r>
              <a:rPr lang="en-GB" altLang="de-DE" sz="1200" dirty="0">
                <a:solidFill>
                  <a:srgbClr val="376092"/>
                </a:solidFill>
                <a:latin typeface="Nunito Light" charset="0"/>
              </a:rPr>
              <a:t>: </a:t>
            </a:r>
            <a:r>
              <a:rPr lang="en-GB" altLang="de-DE" sz="1200" dirty="0" err="1">
                <a:solidFill>
                  <a:srgbClr val="376092"/>
                </a:solidFill>
                <a:latin typeface="Nunito Light" charset="0"/>
              </a:rPr>
              <a:t>Vandenhoeck&amp;Ruprecht</a:t>
            </a:r>
            <a:r>
              <a:rPr lang="en-GB" altLang="de-DE" sz="1200" dirty="0">
                <a:solidFill>
                  <a:srgbClr val="376092"/>
                </a:solidFill>
                <a:latin typeface="Nunito Light" charset="0"/>
              </a:rPr>
              <a:t>, pp. 55-71</a:t>
            </a:r>
          </a:p>
          <a:p>
            <a:pPr>
              <a:lnSpc>
                <a:spcPct val="90000"/>
              </a:lnSpc>
            </a:pPr>
            <a:r>
              <a:rPr lang="en-GB" altLang="de-DE" sz="1200" dirty="0">
                <a:solidFill>
                  <a:srgbClr val="376092"/>
                </a:solidFill>
                <a:latin typeface="Nunito Light" charset="0"/>
              </a:rPr>
              <a:t>Bolten, Jürgen 2013. Fuzzy Cultures: </a:t>
            </a:r>
            <a:r>
              <a:rPr lang="en-GB" altLang="de-DE" sz="1200" dirty="0" err="1">
                <a:solidFill>
                  <a:srgbClr val="376092"/>
                </a:solidFill>
                <a:latin typeface="Nunito Light" charset="0"/>
              </a:rPr>
              <a:t>Konsequenzen</a:t>
            </a:r>
            <a:r>
              <a:rPr lang="en-GB" altLang="de-DE" sz="1200" dirty="0">
                <a:solidFill>
                  <a:srgbClr val="376092"/>
                </a:solidFill>
                <a:latin typeface="Nunito Light" charset="0"/>
              </a:rPr>
              <a:t> </a:t>
            </a:r>
            <a:r>
              <a:rPr lang="en-GB" altLang="de-DE" sz="1200" dirty="0" err="1">
                <a:solidFill>
                  <a:srgbClr val="376092"/>
                </a:solidFill>
                <a:latin typeface="Nunito Light" charset="0"/>
              </a:rPr>
              <a:t>eines</a:t>
            </a:r>
            <a:r>
              <a:rPr lang="en-GB" altLang="de-DE" sz="1200" dirty="0">
                <a:solidFill>
                  <a:srgbClr val="376092"/>
                </a:solidFill>
                <a:latin typeface="Nunito Light" charset="0"/>
              </a:rPr>
              <a:t> </a:t>
            </a:r>
            <a:r>
              <a:rPr lang="en-GB" altLang="de-DE" sz="1200" dirty="0" err="1">
                <a:solidFill>
                  <a:srgbClr val="376092"/>
                </a:solidFill>
                <a:latin typeface="Nunito Light" charset="0"/>
              </a:rPr>
              <a:t>offenen</a:t>
            </a:r>
            <a:r>
              <a:rPr lang="en-GB" altLang="de-DE" sz="1200" dirty="0">
                <a:solidFill>
                  <a:srgbClr val="376092"/>
                </a:solidFill>
                <a:latin typeface="Nunito Light" charset="0"/>
              </a:rPr>
              <a:t> und </a:t>
            </a:r>
            <a:r>
              <a:rPr lang="en-GB" altLang="de-DE" sz="1200" dirty="0" err="1">
                <a:solidFill>
                  <a:srgbClr val="376092"/>
                </a:solidFill>
                <a:latin typeface="Nunito Light" charset="0"/>
              </a:rPr>
              <a:t>mehrwertigen</a:t>
            </a:r>
            <a:r>
              <a:rPr lang="en-GB" altLang="de-DE" sz="1200" dirty="0">
                <a:solidFill>
                  <a:srgbClr val="376092"/>
                </a:solidFill>
                <a:latin typeface="Nunito Light" charset="0"/>
              </a:rPr>
              <a:t> </a:t>
            </a:r>
            <a:r>
              <a:rPr lang="en-GB" altLang="de-DE" sz="1200" dirty="0" err="1">
                <a:solidFill>
                  <a:srgbClr val="376092"/>
                </a:solidFill>
                <a:latin typeface="Nunito Light" charset="0"/>
              </a:rPr>
              <a:t>Kulturbegriffs</a:t>
            </a:r>
            <a:r>
              <a:rPr lang="en-GB" altLang="de-DE" sz="1200" dirty="0">
                <a:solidFill>
                  <a:srgbClr val="376092"/>
                </a:solidFill>
                <a:latin typeface="Nunito Light" charset="0"/>
              </a:rPr>
              <a:t> für </a:t>
            </a:r>
            <a:r>
              <a:rPr lang="en-GB" altLang="de-DE" sz="1200" dirty="0" err="1">
                <a:solidFill>
                  <a:srgbClr val="376092"/>
                </a:solidFill>
                <a:latin typeface="Nunito Light" charset="0"/>
              </a:rPr>
              <a:t>Konzeptualisierung</a:t>
            </a:r>
            <a:r>
              <a:rPr lang="en-GB" altLang="de-DE" sz="1200" dirty="0">
                <a:solidFill>
                  <a:srgbClr val="376092"/>
                </a:solidFill>
                <a:latin typeface="Nunito Light" charset="0"/>
              </a:rPr>
              <a:t> </a:t>
            </a:r>
            <a:r>
              <a:rPr lang="en-GB" altLang="de-DE" sz="1200" dirty="0" err="1">
                <a:solidFill>
                  <a:srgbClr val="376092"/>
                </a:solidFill>
                <a:latin typeface="Nunito Light" charset="0"/>
              </a:rPr>
              <a:t>interkultureller</a:t>
            </a:r>
            <a:r>
              <a:rPr lang="en-GB" altLang="de-DE" sz="1200" dirty="0">
                <a:solidFill>
                  <a:srgbClr val="376092"/>
                </a:solidFill>
                <a:latin typeface="Nunito Light" charset="0"/>
              </a:rPr>
              <a:t> </a:t>
            </a:r>
            <a:r>
              <a:rPr lang="en-GB" altLang="de-DE" sz="1200" dirty="0" err="1">
                <a:solidFill>
                  <a:srgbClr val="376092"/>
                </a:solidFill>
                <a:latin typeface="Nunito Light" charset="0"/>
              </a:rPr>
              <a:t>Personalentwicklungsmaßnahmen</a:t>
            </a:r>
            <a:r>
              <a:rPr lang="en-GB" altLang="de-DE" sz="1200" dirty="0">
                <a:solidFill>
                  <a:srgbClr val="376092"/>
                </a:solidFill>
                <a:latin typeface="Nunito Light" charset="0"/>
              </a:rPr>
              <a:t>. In: </a:t>
            </a:r>
            <a:r>
              <a:rPr lang="en-GB" altLang="de-DE" sz="1200" dirty="0" err="1">
                <a:solidFill>
                  <a:srgbClr val="376092"/>
                </a:solidFill>
                <a:latin typeface="Nunito Light" charset="0"/>
              </a:rPr>
              <a:t>Mondial</a:t>
            </a:r>
            <a:r>
              <a:rPr lang="en-GB" altLang="de-DE" sz="1200" dirty="0">
                <a:solidFill>
                  <a:srgbClr val="376092"/>
                </a:solidFill>
                <a:latin typeface="Nunito Light" charset="0"/>
              </a:rPr>
              <a:t>: </a:t>
            </a:r>
            <a:r>
              <a:rPr lang="en-GB" altLang="de-DE" sz="1200" dirty="0" err="1">
                <a:solidFill>
                  <a:srgbClr val="376092"/>
                </a:solidFill>
                <a:latin typeface="Nunito Light" charset="0"/>
              </a:rPr>
              <a:t>Sietar</a:t>
            </a:r>
            <a:r>
              <a:rPr lang="en-GB" altLang="de-DE" sz="1200" dirty="0">
                <a:solidFill>
                  <a:srgbClr val="376092"/>
                </a:solidFill>
                <a:latin typeface="Nunito Light" charset="0"/>
              </a:rPr>
              <a:t> Journal für </a:t>
            </a:r>
            <a:r>
              <a:rPr lang="en-GB" altLang="de-DE" sz="1200" dirty="0" err="1">
                <a:solidFill>
                  <a:srgbClr val="376092"/>
                </a:solidFill>
                <a:latin typeface="Nunito Light" charset="0"/>
              </a:rPr>
              <a:t>interkulturelle</a:t>
            </a:r>
            <a:r>
              <a:rPr lang="en-GB" altLang="de-DE" sz="1200" dirty="0">
                <a:solidFill>
                  <a:srgbClr val="376092"/>
                </a:solidFill>
                <a:latin typeface="Nunito Light" charset="0"/>
              </a:rPr>
              <a:t> </a:t>
            </a:r>
            <a:r>
              <a:rPr lang="en-GB" altLang="de-DE" sz="1200" dirty="0" err="1">
                <a:solidFill>
                  <a:srgbClr val="376092"/>
                </a:solidFill>
                <a:latin typeface="Nunito Light" charset="0"/>
              </a:rPr>
              <a:t>Perspektiven</a:t>
            </a:r>
            <a:r>
              <a:rPr lang="en-GB" altLang="de-DE" sz="1200" dirty="0">
                <a:solidFill>
                  <a:srgbClr val="376092"/>
                </a:solidFill>
                <a:latin typeface="Nunito Light" charset="0"/>
              </a:rPr>
              <a:t>, pp. 4-10. </a:t>
            </a:r>
            <a:br>
              <a:rPr lang="en-GB" altLang="de-DE" sz="1200" dirty="0">
                <a:solidFill>
                  <a:srgbClr val="376092"/>
                </a:solidFill>
                <a:latin typeface="Nunito Light" charset="0"/>
              </a:rPr>
            </a:br>
            <a:r>
              <a:rPr lang="en-GB" altLang="de-DE" sz="1200" dirty="0">
                <a:solidFill>
                  <a:srgbClr val="376092"/>
                </a:solidFill>
                <a:latin typeface="Nunito Light" charset="0"/>
                <a:hlinkClick r:id="rId3"/>
              </a:rPr>
              <a:t>http://www2.uni-jena.de/philosophie/IWK-neu/typo3/fileadmin/publicationen/Bolten_2013_Fuzzy_Cultures.pdf</a:t>
            </a:r>
            <a:r>
              <a:rPr lang="en-GB" altLang="de-DE" sz="1200" dirty="0">
                <a:solidFill>
                  <a:srgbClr val="376092"/>
                </a:solidFill>
                <a:latin typeface="Nunito Light" charset="0"/>
              </a:rPr>
              <a:t> (14.3.2017)</a:t>
            </a:r>
          </a:p>
          <a:p>
            <a:pPr>
              <a:lnSpc>
                <a:spcPct val="90000"/>
              </a:lnSpc>
            </a:pPr>
            <a:r>
              <a:rPr lang="en-GB" altLang="de-DE" sz="1200" dirty="0">
                <a:solidFill>
                  <a:srgbClr val="376092"/>
                </a:solidFill>
                <a:latin typeface="Nunito Light" charset="0"/>
              </a:rPr>
              <a:t>Bolten, Jürgen 2014. </a:t>
            </a:r>
            <a:r>
              <a:rPr lang="en-GB" altLang="en-US" sz="1200" dirty="0">
                <a:solidFill>
                  <a:srgbClr val="376092"/>
                </a:solidFill>
                <a:latin typeface="Nunito Light" charset="0"/>
              </a:rPr>
              <a:t>‘</a:t>
            </a:r>
            <a:r>
              <a:rPr lang="en-GB" altLang="ja-JP" sz="1200" dirty="0" err="1">
                <a:solidFill>
                  <a:srgbClr val="376092"/>
                </a:solidFill>
                <a:latin typeface="Nunito Light" charset="0"/>
              </a:rPr>
              <a:t>Kultur</a:t>
            </a:r>
            <a:r>
              <a:rPr lang="en-GB" altLang="en-US" sz="1200" dirty="0">
                <a:solidFill>
                  <a:srgbClr val="376092"/>
                </a:solidFill>
                <a:latin typeface="Nunito Light" charset="0"/>
              </a:rPr>
              <a:t>’</a:t>
            </a:r>
            <a:r>
              <a:rPr lang="en-GB" altLang="ja-JP" sz="1200" dirty="0">
                <a:solidFill>
                  <a:srgbClr val="376092"/>
                </a:solidFill>
                <a:latin typeface="Nunito Light" charset="0"/>
              </a:rPr>
              <a:t> </a:t>
            </a:r>
            <a:r>
              <a:rPr lang="en-GB" altLang="ja-JP" sz="1200" dirty="0" err="1">
                <a:solidFill>
                  <a:srgbClr val="376092"/>
                </a:solidFill>
                <a:latin typeface="Nunito Light" charset="0"/>
              </a:rPr>
              <a:t>kommt</a:t>
            </a:r>
            <a:r>
              <a:rPr lang="en-GB" altLang="ja-JP" sz="1200" dirty="0">
                <a:solidFill>
                  <a:srgbClr val="376092"/>
                </a:solidFill>
                <a:latin typeface="Nunito Light" charset="0"/>
              </a:rPr>
              <a:t> von </a:t>
            </a:r>
            <a:r>
              <a:rPr lang="en-GB" altLang="ja-JP" sz="1200" i="1" dirty="0" err="1">
                <a:solidFill>
                  <a:srgbClr val="376092"/>
                </a:solidFill>
                <a:latin typeface="Nunito Light" charset="0"/>
              </a:rPr>
              <a:t>colere</a:t>
            </a:r>
            <a:r>
              <a:rPr lang="en-GB" altLang="ja-JP" sz="1200" i="1" dirty="0">
                <a:solidFill>
                  <a:srgbClr val="376092"/>
                </a:solidFill>
                <a:latin typeface="Nunito Light" charset="0"/>
              </a:rPr>
              <a:t>: </a:t>
            </a:r>
            <a:r>
              <a:rPr lang="en-GB" altLang="ja-JP" sz="1200" dirty="0" err="1">
                <a:solidFill>
                  <a:srgbClr val="376092"/>
                </a:solidFill>
                <a:latin typeface="Nunito Light" charset="0"/>
              </a:rPr>
              <a:t>Ein</a:t>
            </a:r>
            <a:r>
              <a:rPr lang="en-GB" altLang="ja-JP" sz="1200" dirty="0">
                <a:solidFill>
                  <a:srgbClr val="376092"/>
                </a:solidFill>
                <a:latin typeface="Nunito Light" charset="0"/>
              </a:rPr>
              <a:t> </a:t>
            </a:r>
            <a:r>
              <a:rPr lang="en-GB" altLang="ja-JP" sz="1200" dirty="0" err="1">
                <a:solidFill>
                  <a:srgbClr val="376092"/>
                </a:solidFill>
                <a:latin typeface="Nunito Light" charset="0"/>
              </a:rPr>
              <a:t>Plädoyer</a:t>
            </a:r>
            <a:r>
              <a:rPr lang="en-GB" altLang="ja-JP" sz="1200" dirty="0">
                <a:solidFill>
                  <a:srgbClr val="376092"/>
                </a:solidFill>
                <a:latin typeface="Nunito Light" charset="0"/>
              </a:rPr>
              <a:t> für </a:t>
            </a:r>
            <a:r>
              <a:rPr lang="en-GB" altLang="ja-JP" sz="1200" dirty="0" err="1">
                <a:solidFill>
                  <a:srgbClr val="376092"/>
                </a:solidFill>
                <a:latin typeface="Nunito Light" charset="0"/>
              </a:rPr>
              <a:t>einen</a:t>
            </a:r>
            <a:r>
              <a:rPr lang="en-GB" altLang="ja-JP" sz="1200" dirty="0">
                <a:solidFill>
                  <a:srgbClr val="376092"/>
                </a:solidFill>
                <a:latin typeface="Nunito Light" charset="0"/>
              </a:rPr>
              <a:t> </a:t>
            </a:r>
            <a:r>
              <a:rPr lang="en-GB" altLang="ja-JP" sz="1200" dirty="0" err="1">
                <a:solidFill>
                  <a:srgbClr val="376092"/>
                </a:solidFill>
                <a:latin typeface="Nunito Light" charset="0"/>
              </a:rPr>
              <a:t>holistischen</a:t>
            </a:r>
            <a:r>
              <a:rPr lang="en-GB" altLang="ja-JP" sz="1200" dirty="0">
                <a:solidFill>
                  <a:srgbClr val="376092"/>
                </a:solidFill>
                <a:latin typeface="Nunito Light" charset="0"/>
              </a:rPr>
              <a:t>, </a:t>
            </a:r>
            <a:r>
              <a:rPr lang="en-GB" altLang="ja-JP" sz="1200" dirty="0" err="1">
                <a:solidFill>
                  <a:srgbClr val="376092"/>
                </a:solidFill>
                <a:latin typeface="Nunito Light" charset="0"/>
              </a:rPr>
              <a:t>nicht-linearen</a:t>
            </a:r>
            <a:r>
              <a:rPr lang="en-GB" altLang="ja-JP" sz="1200" dirty="0">
                <a:solidFill>
                  <a:srgbClr val="376092"/>
                </a:solidFill>
                <a:latin typeface="Nunito Light" charset="0"/>
              </a:rPr>
              <a:t> </a:t>
            </a:r>
            <a:r>
              <a:rPr lang="en-GB" altLang="ja-JP" sz="1200" dirty="0" err="1">
                <a:solidFill>
                  <a:srgbClr val="376092"/>
                </a:solidFill>
                <a:latin typeface="Nunito Light" charset="0"/>
              </a:rPr>
              <a:t>Kulturbegriff</a:t>
            </a:r>
            <a:r>
              <a:rPr lang="en-GB" altLang="ja-JP" sz="1200" dirty="0">
                <a:solidFill>
                  <a:srgbClr val="376092"/>
                </a:solidFill>
                <a:latin typeface="Nunito Light" charset="0"/>
              </a:rPr>
              <a:t>. In: </a:t>
            </a:r>
            <a:r>
              <a:rPr lang="en-GB" altLang="ja-JP" sz="1200" dirty="0" err="1">
                <a:solidFill>
                  <a:srgbClr val="376092"/>
                </a:solidFill>
                <a:latin typeface="Nunito Light" charset="0"/>
              </a:rPr>
              <a:t>Jammal</a:t>
            </a:r>
            <a:r>
              <a:rPr lang="en-GB" altLang="ja-JP" sz="1200" dirty="0">
                <a:solidFill>
                  <a:srgbClr val="376092"/>
                </a:solidFill>
                <a:latin typeface="Nunito Light" charset="0"/>
              </a:rPr>
              <a:t>, Elias (Ed.) </a:t>
            </a:r>
            <a:r>
              <a:rPr lang="en-GB" altLang="ja-JP" sz="1200" dirty="0" err="1">
                <a:solidFill>
                  <a:srgbClr val="376092"/>
                </a:solidFill>
                <a:latin typeface="Nunito Light" charset="0"/>
              </a:rPr>
              <a:t>Kultur</a:t>
            </a:r>
            <a:r>
              <a:rPr lang="en-GB" altLang="ja-JP" sz="1200" dirty="0">
                <a:solidFill>
                  <a:srgbClr val="376092"/>
                </a:solidFill>
                <a:latin typeface="Nunito Light" charset="0"/>
              </a:rPr>
              <a:t> und </a:t>
            </a:r>
            <a:r>
              <a:rPr lang="en-GB" altLang="ja-JP" sz="1200" dirty="0" err="1">
                <a:solidFill>
                  <a:srgbClr val="376092"/>
                </a:solidFill>
                <a:latin typeface="Nunito Light" charset="0"/>
              </a:rPr>
              <a:t>Interkulturalität</a:t>
            </a:r>
            <a:r>
              <a:rPr lang="en-GB" altLang="ja-JP" sz="1200" dirty="0">
                <a:solidFill>
                  <a:srgbClr val="376092"/>
                </a:solidFill>
                <a:latin typeface="Nunito Light" charset="0"/>
              </a:rPr>
              <a:t>: </a:t>
            </a:r>
            <a:r>
              <a:rPr lang="en-GB" altLang="ja-JP" sz="1200" dirty="0" err="1">
                <a:solidFill>
                  <a:srgbClr val="376092"/>
                </a:solidFill>
                <a:latin typeface="Nunito Light" charset="0"/>
              </a:rPr>
              <a:t>interdisziplinäre</a:t>
            </a:r>
            <a:r>
              <a:rPr lang="en-GB" altLang="ja-JP" sz="1200" dirty="0">
                <a:solidFill>
                  <a:srgbClr val="376092"/>
                </a:solidFill>
                <a:latin typeface="Nunito Light" charset="0"/>
              </a:rPr>
              <a:t> </a:t>
            </a:r>
            <a:r>
              <a:rPr lang="en-GB" altLang="ja-JP" sz="1200" dirty="0" err="1">
                <a:solidFill>
                  <a:srgbClr val="376092"/>
                </a:solidFill>
                <a:latin typeface="Nunito Light" charset="0"/>
              </a:rPr>
              <a:t>Zugänge</a:t>
            </a:r>
            <a:r>
              <a:rPr lang="en-GB" altLang="ja-JP" sz="1200" dirty="0">
                <a:solidFill>
                  <a:srgbClr val="376092"/>
                </a:solidFill>
                <a:latin typeface="Nunito Light" charset="0"/>
              </a:rPr>
              <a:t>. Wiesbaden: Springer, pp. 85-108</a:t>
            </a:r>
          </a:p>
          <a:p>
            <a:pPr>
              <a:lnSpc>
                <a:spcPct val="90000"/>
              </a:lnSpc>
            </a:pPr>
            <a:r>
              <a:rPr lang="en-GB" altLang="de-DE" sz="1200" dirty="0">
                <a:solidFill>
                  <a:srgbClr val="376092"/>
                </a:solidFill>
                <a:latin typeface="Nunito Light" charset="0"/>
              </a:rPr>
              <a:t>Bolten, Jürgen 2015. </a:t>
            </a:r>
            <a:r>
              <a:rPr lang="en-GB" altLang="de-DE" sz="1200" dirty="0" err="1">
                <a:solidFill>
                  <a:srgbClr val="376092"/>
                </a:solidFill>
                <a:latin typeface="Nunito Light" charset="0"/>
              </a:rPr>
              <a:t>Einführung</a:t>
            </a:r>
            <a:r>
              <a:rPr lang="en-GB" altLang="de-DE" sz="1200" dirty="0">
                <a:solidFill>
                  <a:srgbClr val="376092"/>
                </a:solidFill>
                <a:latin typeface="Nunito Light" charset="0"/>
              </a:rPr>
              <a:t> in die </a:t>
            </a:r>
            <a:r>
              <a:rPr lang="en-GB" altLang="de-DE" sz="1200" dirty="0" err="1">
                <a:solidFill>
                  <a:srgbClr val="376092"/>
                </a:solidFill>
                <a:latin typeface="Nunito Light" charset="0"/>
              </a:rPr>
              <a:t>Interkulturelle</a:t>
            </a:r>
            <a:r>
              <a:rPr lang="en-GB" altLang="de-DE" sz="1200" dirty="0">
                <a:solidFill>
                  <a:srgbClr val="376092"/>
                </a:solidFill>
                <a:latin typeface="Nunito Light" charset="0"/>
              </a:rPr>
              <a:t> </a:t>
            </a:r>
            <a:r>
              <a:rPr lang="en-GB" altLang="de-DE" sz="1200" dirty="0" err="1">
                <a:solidFill>
                  <a:srgbClr val="376092"/>
                </a:solidFill>
                <a:latin typeface="Nunito Light" charset="0"/>
              </a:rPr>
              <a:t>Wirtschaftskommunikation</a:t>
            </a:r>
            <a:r>
              <a:rPr lang="en-GB" altLang="de-DE" sz="1200" dirty="0">
                <a:solidFill>
                  <a:srgbClr val="376092"/>
                </a:solidFill>
                <a:latin typeface="Nunito Light" charset="0"/>
              </a:rPr>
              <a:t>. </a:t>
            </a:r>
            <a:r>
              <a:rPr lang="en-GB" altLang="de-DE" sz="1200" dirty="0" err="1">
                <a:solidFill>
                  <a:srgbClr val="376092"/>
                </a:solidFill>
                <a:latin typeface="Nunito Light" charset="0"/>
              </a:rPr>
              <a:t>Göttingen</a:t>
            </a:r>
            <a:r>
              <a:rPr lang="en-GB" altLang="de-DE" sz="1200" dirty="0">
                <a:solidFill>
                  <a:srgbClr val="376092"/>
                </a:solidFill>
                <a:latin typeface="Nunito Light" charset="0"/>
              </a:rPr>
              <a:t>: </a:t>
            </a:r>
            <a:r>
              <a:rPr lang="en-GB" altLang="de-DE" sz="1200" dirty="0" err="1">
                <a:solidFill>
                  <a:srgbClr val="376092"/>
                </a:solidFill>
                <a:latin typeface="Nunito Light" charset="0"/>
              </a:rPr>
              <a:t>Vandenhoeck&amp;Ruprecht</a:t>
            </a:r>
            <a:r>
              <a:rPr lang="en-GB" altLang="de-DE" sz="1200" dirty="0">
                <a:solidFill>
                  <a:srgbClr val="376092"/>
                </a:solidFill>
                <a:latin typeface="Nunito Light" charset="0"/>
              </a:rPr>
              <a:t> (2</a:t>
            </a:r>
            <a:r>
              <a:rPr lang="en-GB" altLang="de-DE" sz="1200" baseline="30000" dirty="0">
                <a:solidFill>
                  <a:srgbClr val="376092"/>
                </a:solidFill>
                <a:latin typeface="Nunito Light" charset="0"/>
              </a:rPr>
              <a:t>nd</a:t>
            </a:r>
            <a:r>
              <a:rPr lang="en-GB" altLang="de-DE" sz="1200" dirty="0">
                <a:solidFill>
                  <a:srgbClr val="376092"/>
                </a:solidFill>
                <a:latin typeface="Nunito Light" charset="0"/>
              </a:rPr>
              <a:t> ed.)</a:t>
            </a:r>
          </a:p>
          <a:p>
            <a:pPr>
              <a:lnSpc>
                <a:spcPct val="90000"/>
              </a:lnSpc>
            </a:pPr>
            <a:r>
              <a:rPr lang="en-GB" altLang="de-DE" sz="1200" dirty="0">
                <a:solidFill>
                  <a:srgbClr val="376092"/>
                </a:solidFill>
                <a:latin typeface="Nunito Light" charset="0"/>
              </a:rPr>
              <a:t>Bolten, Jürgen 2016. </a:t>
            </a:r>
            <a:r>
              <a:rPr lang="en-GB" altLang="de-DE" sz="1200" dirty="0" err="1">
                <a:solidFill>
                  <a:srgbClr val="376092"/>
                </a:solidFill>
                <a:latin typeface="Nunito Light" charset="0"/>
              </a:rPr>
              <a:t>Interkulturelle</a:t>
            </a:r>
            <a:r>
              <a:rPr lang="en-GB" altLang="de-DE" sz="1200" dirty="0">
                <a:solidFill>
                  <a:srgbClr val="376092"/>
                </a:solidFill>
                <a:latin typeface="Nunito Light" charset="0"/>
              </a:rPr>
              <a:t> Trainings </a:t>
            </a:r>
            <a:r>
              <a:rPr lang="en-GB" altLang="de-DE" sz="1200" dirty="0" err="1">
                <a:solidFill>
                  <a:srgbClr val="376092"/>
                </a:solidFill>
                <a:latin typeface="Nunito Light" charset="0"/>
              </a:rPr>
              <a:t>neu</a:t>
            </a:r>
            <a:r>
              <a:rPr lang="en-GB" altLang="de-DE" sz="1200" dirty="0">
                <a:solidFill>
                  <a:srgbClr val="376092"/>
                </a:solidFill>
                <a:latin typeface="Nunito Light" charset="0"/>
              </a:rPr>
              <a:t> </a:t>
            </a:r>
            <a:r>
              <a:rPr lang="en-GB" altLang="de-DE" sz="1200" dirty="0" err="1">
                <a:solidFill>
                  <a:srgbClr val="376092"/>
                </a:solidFill>
                <a:latin typeface="Nunito Light" charset="0"/>
              </a:rPr>
              <a:t>denken</a:t>
            </a:r>
            <a:r>
              <a:rPr lang="en-GB" altLang="de-DE" sz="1200" dirty="0">
                <a:solidFill>
                  <a:srgbClr val="376092"/>
                </a:solidFill>
                <a:latin typeface="Nunito Light" charset="0"/>
              </a:rPr>
              <a:t>. In:  </a:t>
            </a:r>
            <a:r>
              <a:rPr lang="en-GB" altLang="de-DE" sz="1200" i="1" dirty="0" err="1">
                <a:solidFill>
                  <a:srgbClr val="376092"/>
                </a:solidFill>
                <a:latin typeface="Nunito Light" charset="0"/>
              </a:rPr>
              <a:t>interculture</a:t>
            </a:r>
            <a:r>
              <a:rPr lang="en-GB" altLang="de-DE" sz="1200" i="1" dirty="0">
                <a:solidFill>
                  <a:srgbClr val="376092"/>
                </a:solidFill>
                <a:latin typeface="Nunito Light" charset="0"/>
              </a:rPr>
              <a:t> </a:t>
            </a:r>
            <a:r>
              <a:rPr lang="en-GB" altLang="de-DE" sz="1200" dirty="0">
                <a:solidFill>
                  <a:srgbClr val="376092"/>
                </a:solidFill>
                <a:latin typeface="Nunito Light" charset="0"/>
              </a:rPr>
              <a:t>journal Special issue </a:t>
            </a:r>
            <a:r>
              <a:rPr lang="en-GB" altLang="en-US" sz="1200" dirty="0">
                <a:solidFill>
                  <a:srgbClr val="376092"/>
                </a:solidFill>
                <a:latin typeface="Nunito Light" charset="0"/>
              </a:rPr>
              <a:t>“</a:t>
            </a:r>
            <a:r>
              <a:rPr lang="en-GB" altLang="de-DE" sz="1200" dirty="0">
                <a:solidFill>
                  <a:srgbClr val="376092"/>
                </a:solidFill>
                <a:latin typeface="Nunito Light" charset="0"/>
              </a:rPr>
              <a:t>(Inter)</a:t>
            </a:r>
            <a:r>
              <a:rPr lang="en-GB" altLang="de-DE" sz="1200" dirty="0" err="1">
                <a:solidFill>
                  <a:srgbClr val="376092"/>
                </a:solidFill>
                <a:latin typeface="Nunito Light" charset="0"/>
              </a:rPr>
              <a:t>Kulturalität</a:t>
            </a:r>
            <a:r>
              <a:rPr lang="en-GB" altLang="de-DE" sz="1200" dirty="0">
                <a:solidFill>
                  <a:srgbClr val="376092"/>
                </a:solidFill>
                <a:latin typeface="Nunito Light" charset="0"/>
              </a:rPr>
              <a:t> </a:t>
            </a:r>
            <a:r>
              <a:rPr lang="en-GB" altLang="de-DE" sz="1200" dirty="0" err="1">
                <a:solidFill>
                  <a:srgbClr val="376092"/>
                </a:solidFill>
                <a:latin typeface="Nunito Light" charset="0"/>
              </a:rPr>
              <a:t>neu</a:t>
            </a:r>
            <a:r>
              <a:rPr lang="en-GB" altLang="de-DE" sz="1200" dirty="0">
                <a:solidFill>
                  <a:srgbClr val="376092"/>
                </a:solidFill>
                <a:latin typeface="Nunito Light" charset="0"/>
              </a:rPr>
              <a:t> </a:t>
            </a:r>
            <a:r>
              <a:rPr lang="en-GB" altLang="de-DE" sz="1200" dirty="0" err="1">
                <a:solidFill>
                  <a:srgbClr val="376092"/>
                </a:solidFill>
                <a:latin typeface="Nunito Light" charset="0"/>
              </a:rPr>
              <a:t>denken</a:t>
            </a:r>
            <a:r>
              <a:rPr lang="en-GB" altLang="de-DE" sz="1200" dirty="0">
                <a:solidFill>
                  <a:srgbClr val="376092"/>
                </a:solidFill>
                <a:latin typeface="Nunito Light" charset="0"/>
              </a:rPr>
              <a:t>! 15 (26), pp.75-92 </a:t>
            </a:r>
            <a:r>
              <a:rPr lang="en-GB" altLang="de-DE" sz="1200" dirty="0">
                <a:solidFill>
                  <a:srgbClr val="376092"/>
                </a:solidFill>
                <a:latin typeface="Nunito Light" charset="0"/>
                <a:hlinkClick r:id="rId4"/>
              </a:rPr>
              <a:t>http://www.interculture-journal.com/index.php/icj/issue/viewIssue/37/9</a:t>
            </a:r>
            <a:endParaRPr lang="en-GB" altLang="de-DE" sz="1200" dirty="0">
              <a:solidFill>
                <a:srgbClr val="376092"/>
              </a:solidFill>
              <a:latin typeface="Nunito Light" charset="0"/>
            </a:endParaRPr>
          </a:p>
          <a:p>
            <a:pPr>
              <a:lnSpc>
                <a:spcPct val="90000"/>
              </a:lnSpc>
            </a:pPr>
            <a:r>
              <a:rPr lang="en-GB" altLang="de-DE" sz="1200" dirty="0">
                <a:solidFill>
                  <a:srgbClr val="376092"/>
                </a:solidFill>
                <a:latin typeface="Nunito Light" charset="0"/>
              </a:rPr>
              <a:t>Bolten, Jürgen 2016a. </a:t>
            </a:r>
            <a:r>
              <a:rPr lang="en-GB" altLang="en-US" sz="1200" dirty="0">
                <a:solidFill>
                  <a:srgbClr val="376092"/>
                </a:solidFill>
                <a:latin typeface="Nunito Light" charset="0"/>
              </a:rPr>
              <a:t>“</a:t>
            </a:r>
            <a:r>
              <a:rPr lang="en-GB" altLang="ja-JP" sz="1200" dirty="0" err="1">
                <a:solidFill>
                  <a:srgbClr val="376092"/>
                </a:solidFill>
                <a:latin typeface="Nunito Light" charset="0"/>
              </a:rPr>
              <a:t>Interkulturelle</a:t>
            </a:r>
            <a:r>
              <a:rPr lang="en-GB" altLang="ja-JP" sz="1200" dirty="0">
                <a:solidFill>
                  <a:srgbClr val="376092"/>
                </a:solidFill>
                <a:latin typeface="Nunito Light" charset="0"/>
              </a:rPr>
              <a:t> </a:t>
            </a:r>
            <a:r>
              <a:rPr lang="en-GB" altLang="ja-JP" sz="1200" dirty="0" err="1">
                <a:solidFill>
                  <a:srgbClr val="376092"/>
                </a:solidFill>
                <a:latin typeface="Nunito Light" charset="0"/>
              </a:rPr>
              <a:t>Kompetenz</a:t>
            </a:r>
            <a:r>
              <a:rPr lang="en-GB" altLang="ja-JP" sz="1200" dirty="0">
                <a:solidFill>
                  <a:srgbClr val="376092"/>
                </a:solidFill>
                <a:latin typeface="Nunito Light" charset="0"/>
              </a:rPr>
              <a:t> </a:t>
            </a:r>
            <a:r>
              <a:rPr lang="en-GB" altLang="ja-JP" sz="1200" dirty="0" err="1">
                <a:solidFill>
                  <a:srgbClr val="376092"/>
                </a:solidFill>
                <a:latin typeface="Nunito Light" charset="0"/>
              </a:rPr>
              <a:t>neu</a:t>
            </a:r>
            <a:r>
              <a:rPr lang="en-GB" altLang="ja-JP" sz="1200" dirty="0">
                <a:solidFill>
                  <a:srgbClr val="376092"/>
                </a:solidFill>
                <a:latin typeface="Nunito Light" charset="0"/>
              </a:rPr>
              <a:t> </a:t>
            </a:r>
            <a:r>
              <a:rPr lang="en-GB" altLang="ja-JP" sz="1200" dirty="0" err="1">
                <a:solidFill>
                  <a:srgbClr val="376092"/>
                </a:solidFill>
                <a:latin typeface="Nunito Light" charset="0"/>
              </a:rPr>
              <a:t>denken</a:t>
            </a:r>
            <a:r>
              <a:rPr lang="en-GB" altLang="ja-JP" sz="1200" dirty="0">
                <a:solidFill>
                  <a:srgbClr val="376092"/>
                </a:solidFill>
                <a:latin typeface="Nunito Light" charset="0"/>
              </a:rPr>
              <a:t>?! Forthcoming in </a:t>
            </a:r>
            <a:r>
              <a:rPr lang="en-GB" altLang="ja-JP" sz="1200" dirty="0" err="1">
                <a:solidFill>
                  <a:srgbClr val="376092"/>
                </a:solidFill>
                <a:latin typeface="Nunito Light" charset="0"/>
              </a:rPr>
              <a:t>Polylog</a:t>
            </a:r>
            <a:r>
              <a:rPr lang="en-GB" altLang="ja-JP" sz="1200" dirty="0">
                <a:solidFill>
                  <a:srgbClr val="376092"/>
                </a:solidFill>
                <a:latin typeface="Nunito Light" charset="0"/>
              </a:rPr>
              <a:t>, </a:t>
            </a:r>
            <a:r>
              <a:rPr lang="en-GB" altLang="ja-JP" sz="1200" dirty="0" err="1">
                <a:solidFill>
                  <a:srgbClr val="376092"/>
                </a:solidFill>
                <a:latin typeface="Nunito Light" charset="0"/>
              </a:rPr>
              <a:t>Sonderheft</a:t>
            </a:r>
            <a:r>
              <a:rPr lang="en-GB" altLang="ja-JP" sz="1200" dirty="0">
                <a:solidFill>
                  <a:srgbClr val="376092"/>
                </a:solidFill>
                <a:latin typeface="Nunito Light" charset="0"/>
              </a:rPr>
              <a:t> </a:t>
            </a:r>
            <a:r>
              <a:rPr lang="en-GB" altLang="en-US" sz="1200" dirty="0">
                <a:solidFill>
                  <a:srgbClr val="376092"/>
                </a:solidFill>
                <a:latin typeface="Nunito Light" charset="0"/>
              </a:rPr>
              <a:t>‘</a:t>
            </a:r>
            <a:r>
              <a:rPr lang="en-GB" altLang="ja-JP" sz="1200" dirty="0" err="1">
                <a:solidFill>
                  <a:srgbClr val="376092"/>
                </a:solidFill>
                <a:latin typeface="Nunito Light" charset="0"/>
              </a:rPr>
              <a:t>Interkulturelle</a:t>
            </a:r>
            <a:r>
              <a:rPr lang="en-GB" altLang="ja-JP" sz="1200" dirty="0">
                <a:solidFill>
                  <a:srgbClr val="376092"/>
                </a:solidFill>
                <a:latin typeface="Nunito Light" charset="0"/>
              </a:rPr>
              <a:t> </a:t>
            </a:r>
            <a:r>
              <a:rPr lang="en-GB" altLang="ja-JP" sz="1200" dirty="0" err="1">
                <a:solidFill>
                  <a:srgbClr val="376092"/>
                </a:solidFill>
                <a:latin typeface="Nunito Light" charset="0"/>
              </a:rPr>
              <a:t>Kompetenz</a:t>
            </a:r>
            <a:r>
              <a:rPr lang="en-GB" altLang="ja-JP" sz="1200" dirty="0">
                <a:solidFill>
                  <a:srgbClr val="376092"/>
                </a:solidFill>
                <a:latin typeface="Nunito Light" charset="0"/>
              </a:rPr>
              <a:t> in der </a:t>
            </a:r>
            <a:r>
              <a:rPr lang="en-GB" altLang="ja-JP" sz="1200" dirty="0" err="1">
                <a:solidFill>
                  <a:srgbClr val="376092"/>
                </a:solidFill>
                <a:latin typeface="Nunito Light" charset="0"/>
              </a:rPr>
              <a:t>Kritik</a:t>
            </a:r>
            <a:r>
              <a:rPr lang="en-GB" altLang="ja-JP" sz="1200" dirty="0">
                <a:solidFill>
                  <a:srgbClr val="376092"/>
                </a:solidFill>
                <a:latin typeface="Nunito Light" charset="0"/>
              </a:rPr>
              <a:t>. Wien. </a:t>
            </a:r>
            <a:r>
              <a:rPr lang="en-GB" altLang="ja-JP" sz="1200" dirty="0">
                <a:solidFill>
                  <a:srgbClr val="376092"/>
                </a:solidFill>
                <a:latin typeface="Nunito Light" charset="0"/>
                <a:hlinkClick r:id="rId5"/>
              </a:rPr>
              <a:t>http://www2.uni-jena.de/philosophie/IWK-neu/typo3/fileadmin/team/juergen.bolten/1608Ik_Kompetenz_neu_denken_-_Polylog.pdf</a:t>
            </a:r>
            <a:r>
              <a:rPr lang="en-GB" altLang="ja-JP" sz="1200" dirty="0">
                <a:solidFill>
                  <a:srgbClr val="376092"/>
                </a:solidFill>
                <a:latin typeface="Nunito Light" charset="0"/>
              </a:rPr>
              <a:t> </a:t>
            </a:r>
          </a:p>
          <a:p>
            <a:pPr>
              <a:lnSpc>
                <a:spcPct val="90000"/>
              </a:lnSpc>
            </a:pPr>
            <a:r>
              <a:rPr lang="en-GB" altLang="de-DE" sz="1200" dirty="0">
                <a:solidFill>
                  <a:srgbClr val="376092"/>
                </a:solidFill>
                <a:latin typeface="Nunito Light" charset="0"/>
              </a:rPr>
              <a:t>Brewer, Paul &amp; Sunil </a:t>
            </a:r>
            <a:r>
              <a:rPr lang="en-GB" altLang="de-DE" sz="1200" dirty="0" err="1">
                <a:solidFill>
                  <a:srgbClr val="376092"/>
                </a:solidFill>
                <a:latin typeface="Nunito Light" charset="0"/>
              </a:rPr>
              <a:t>Venaik</a:t>
            </a:r>
            <a:r>
              <a:rPr lang="en-GB" altLang="de-DE" sz="1200" dirty="0">
                <a:solidFill>
                  <a:srgbClr val="376092"/>
                </a:solidFill>
                <a:latin typeface="Nunito Light" charset="0"/>
              </a:rPr>
              <a:t> 2013. On the misuse of national cultural dimensions. In: International marketing Review, 29( 6), pp. 673-683</a:t>
            </a:r>
          </a:p>
          <a:p>
            <a:pPr>
              <a:lnSpc>
                <a:spcPct val="90000"/>
              </a:lnSpc>
            </a:pPr>
            <a:r>
              <a:rPr lang="en-GB" altLang="de-DE" sz="1200" dirty="0">
                <a:solidFill>
                  <a:srgbClr val="376092"/>
                </a:solidFill>
                <a:latin typeface="Nunito Light" charset="0"/>
              </a:rPr>
              <a:t>Hansen, Klaus P. 2009. </a:t>
            </a:r>
            <a:r>
              <a:rPr lang="en-GB" altLang="de-DE" sz="1200" dirty="0" err="1">
                <a:solidFill>
                  <a:srgbClr val="376092"/>
                </a:solidFill>
                <a:latin typeface="Nunito Light" charset="0"/>
              </a:rPr>
              <a:t>Kultur</a:t>
            </a:r>
            <a:r>
              <a:rPr lang="en-GB" altLang="de-DE" sz="1200" dirty="0">
                <a:solidFill>
                  <a:srgbClr val="376092"/>
                </a:solidFill>
                <a:latin typeface="Nunito Light" charset="0"/>
              </a:rPr>
              <a:t>, </a:t>
            </a:r>
            <a:r>
              <a:rPr lang="en-GB" altLang="de-DE" sz="1200" dirty="0" err="1">
                <a:solidFill>
                  <a:srgbClr val="376092"/>
                </a:solidFill>
                <a:latin typeface="Nunito Light" charset="0"/>
              </a:rPr>
              <a:t>Kollektivität</a:t>
            </a:r>
            <a:r>
              <a:rPr lang="en-GB" altLang="de-DE" sz="1200" dirty="0">
                <a:solidFill>
                  <a:srgbClr val="376092"/>
                </a:solidFill>
                <a:latin typeface="Nunito Light" charset="0"/>
              </a:rPr>
              <a:t>, Nation. Passau: Stutz</a:t>
            </a:r>
          </a:p>
          <a:p>
            <a:pPr>
              <a:lnSpc>
                <a:spcPct val="90000"/>
              </a:lnSpc>
            </a:pPr>
            <a:r>
              <a:rPr lang="en-GB" altLang="de-DE" sz="1200" dirty="0" err="1">
                <a:solidFill>
                  <a:srgbClr val="376092"/>
                </a:solidFill>
                <a:latin typeface="Nunito Light" charset="0"/>
              </a:rPr>
              <a:t>Meyerson</a:t>
            </a:r>
            <a:r>
              <a:rPr lang="en-GB" altLang="de-DE" sz="1200" dirty="0">
                <a:solidFill>
                  <a:srgbClr val="376092"/>
                </a:solidFill>
                <a:latin typeface="Nunito Light" charset="0"/>
              </a:rPr>
              <a:t>, D. 1991 Acknowledging and uncovering ambiguities in cultures, In: P. Frost et al. (Eds.) Reframing Organizational Culture. Newbury Park, CA: Sage, pp.254-70. </a:t>
            </a:r>
          </a:p>
          <a:p>
            <a:pPr>
              <a:lnSpc>
                <a:spcPct val="90000"/>
              </a:lnSpc>
            </a:pPr>
            <a:r>
              <a:rPr lang="en-GB" altLang="de-DE" sz="1200" dirty="0">
                <a:solidFill>
                  <a:srgbClr val="376092"/>
                </a:solidFill>
                <a:latin typeface="Nunito Light" charset="0"/>
              </a:rPr>
              <a:t>Steers, R. M. et al. 2013. Managing across cultures – Developing global competencies. Cambridge: Cambridge University Press</a:t>
            </a:r>
          </a:p>
          <a:p>
            <a:pPr>
              <a:lnSpc>
                <a:spcPct val="90000"/>
              </a:lnSpc>
            </a:pPr>
            <a:r>
              <a:rPr lang="en-GB" altLang="de-DE" sz="1200" dirty="0">
                <a:solidFill>
                  <a:srgbClr val="376092"/>
                </a:solidFill>
                <a:latin typeface="Nunito Light" charset="0"/>
              </a:rPr>
              <a:t>Sweeney, Brendan 2002. Hofstede</a:t>
            </a:r>
            <a:r>
              <a:rPr lang="en-GB" altLang="en-US" sz="1200" dirty="0">
                <a:solidFill>
                  <a:srgbClr val="376092"/>
                </a:solidFill>
                <a:latin typeface="Nunito Light" charset="0"/>
              </a:rPr>
              <a:t>’</a:t>
            </a:r>
            <a:r>
              <a:rPr lang="en-GB" altLang="de-DE" sz="1200" dirty="0">
                <a:solidFill>
                  <a:srgbClr val="376092"/>
                </a:solidFill>
                <a:latin typeface="Nunito Light" charset="0"/>
              </a:rPr>
              <a:t>s Model of national cultural differences and their consequences: A triumph of faith-a failure of analysis. 55(1), pp. 89-118</a:t>
            </a:r>
          </a:p>
          <a:p>
            <a:pPr>
              <a:lnSpc>
                <a:spcPct val="90000"/>
              </a:lnSpc>
            </a:pPr>
            <a:endParaRPr lang="en-GB" altLang="de-DE" sz="1200" dirty="0">
              <a:solidFill>
                <a:srgbClr val="376092"/>
              </a:solidFill>
              <a:latin typeface="Nunito Light" charset="0"/>
            </a:endParaRPr>
          </a:p>
        </p:txBody>
      </p:sp>
    </p:spTree>
    <p:extLst>
      <p:ext uri="{BB962C8B-B14F-4D97-AF65-F5344CB8AC3E}">
        <p14:creationId xmlns:p14="http://schemas.microsoft.com/office/powerpoint/2010/main" val="2594515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el 1">
            <a:extLst>
              <a:ext uri="{FF2B5EF4-FFF2-40B4-BE49-F238E27FC236}">
                <a16:creationId xmlns:a16="http://schemas.microsoft.com/office/drawing/2014/main" id="{038CD29C-4098-4912-9A3D-F365281FEB3D}"/>
              </a:ext>
            </a:extLst>
          </p:cNvPr>
          <p:cNvSpPr>
            <a:spLocks noGrp="1"/>
          </p:cNvSpPr>
          <p:nvPr>
            <p:ph type="title"/>
          </p:nvPr>
        </p:nvSpPr>
        <p:spPr>
          <a:xfrm>
            <a:off x="395288" y="258763"/>
            <a:ext cx="5940425" cy="669925"/>
          </a:xfrm>
        </p:spPr>
        <p:txBody>
          <a:bodyPr/>
          <a:lstStyle/>
          <a:p>
            <a:r>
              <a:rPr lang="en-GB" altLang="de-DE" sz="3600">
                <a:latin typeface="Nunito Light" charset="0"/>
              </a:rPr>
              <a:t>SOURCES</a:t>
            </a:r>
          </a:p>
        </p:txBody>
      </p:sp>
      <p:sp>
        <p:nvSpPr>
          <p:cNvPr id="3" name="Inhaltsplatzhalter 2">
            <a:extLst>
              <a:ext uri="{FF2B5EF4-FFF2-40B4-BE49-F238E27FC236}">
                <a16:creationId xmlns:a16="http://schemas.microsoft.com/office/drawing/2014/main" id="{61056DA0-36E2-47E9-A296-B7775716B2B9}"/>
              </a:ext>
            </a:extLst>
          </p:cNvPr>
          <p:cNvSpPr>
            <a:spLocks noGrp="1"/>
          </p:cNvSpPr>
          <p:nvPr>
            <p:ph idx="1"/>
          </p:nvPr>
        </p:nvSpPr>
        <p:spPr>
          <a:xfrm>
            <a:off x="323850" y="1484313"/>
            <a:ext cx="8362950" cy="1728787"/>
          </a:xfrm>
        </p:spPr>
        <p:txBody>
          <a:bodyPr>
            <a:normAutofit/>
          </a:bodyPr>
          <a:lstStyle/>
          <a:p>
            <a:r>
              <a:rPr lang="en-GB" altLang="de-DE" sz="1200" dirty="0">
                <a:solidFill>
                  <a:schemeClr val="accent1">
                    <a:lumMod val="75000"/>
                  </a:schemeClr>
                </a:solidFill>
                <a:latin typeface="Nunito Light" charset="0"/>
              </a:rPr>
              <a:t>Tietmeyer, Elisabeth 2011. Cultural Contacts and Localization in Europe-from the Collections of the Museum of European Cultures. Berlin: National Museums in Berlin</a:t>
            </a:r>
          </a:p>
          <a:p>
            <a:r>
              <a:rPr lang="en-GB" altLang="de-DE" sz="1200" dirty="0" err="1">
                <a:solidFill>
                  <a:schemeClr val="accent1">
                    <a:lumMod val="75000"/>
                  </a:schemeClr>
                </a:solidFill>
                <a:latin typeface="Nunito Light" charset="0"/>
              </a:rPr>
              <a:t>Tsui</a:t>
            </a:r>
            <a:r>
              <a:rPr lang="en-GB" altLang="de-DE" sz="1200" dirty="0">
                <a:solidFill>
                  <a:schemeClr val="accent1">
                    <a:lumMod val="75000"/>
                  </a:schemeClr>
                </a:solidFill>
                <a:latin typeface="Nunito Light" charset="0"/>
              </a:rPr>
              <a:t>, A. et al. 2007. </a:t>
            </a:r>
            <a:r>
              <a:rPr lang="en-GB" altLang="en-US" sz="1200" dirty="0">
                <a:solidFill>
                  <a:schemeClr val="accent1">
                    <a:lumMod val="75000"/>
                  </a:schemeClr>
                </a:solidFill>
                <a:latin typeface="Nunito Light" charset="0"/>
              </a:rPr>
              <a:t>‘</a:t>
            </a:r>
            <a:r>
              <a:rPr lang="en-GB" altLang="de-DE" sz="1200" dirty="0">
                <a:solidFill>
                  <a:schemeClr val="accent1">
                    <a:lumMod val="75000"/>
                  </a:schemeClr>
                </a:solidFill>
                <a:latin typeface="Nunito Light" charset="0"/>
              </a:rPr>
              <a:t>Cross-national, cross-cultural organizational behaviour research: advances, gaps, and recommendations</a:t>
            </a:r>
            <a:r>
              <a:rPr lang="en-GB" altLang="en-US" sz="1200" dirty="0">
                <a:solidFill>
                  <a:schemeClr val="accent1">
                    <a:lumMod val="75000"/>
                  </a:schemeClr>
                </a:solidFill>
                <a:latin typeface="Nunito Light" charset="0"/>
              </a:rPr>
              <a:t>’</a:t>
            </a:r>
            <a:r>
              <a:rPr lang="en-GB" altLang="de-DE" sz="1200" dirty="0">
                <a:solidFill>
                  <a:schemeClr val="accent1">
                    <a:lumMod val="75000"/>
                  </a:schemeClr>
                </a:solidFill>
                <a:latin typeface="Nunito Light" charset="0"/>
              </a:rPr>
              <a:t>. In: Journal of Management, 33(3); pp. 426-78</a:t>
            </a:r>
          </a:p>
          <a:p>
            <a:r>
              <a:rPr lang="en-GB" altLang="de-DE" sz="1200" dirty="0">
                <a:solidFill>
                  <a:schemeClr val="accent1">
                    <a:lumMod val="75000"/>
                  </a:schemeClr>
                </a:solidFill>
                <a:latin typeface="Nunito Light" charset="0"/>
              </a:rPr>
              <a:t>Witchalls, Peter James. 2012 Is national culture still relevant? In: </a:t>
            </a:r>
            <a:r>
              <a:rPr lang="en-GB" altLang="de-DE" sz="1200" i="1" dirty="0" err="1">
                <a:solidFill>
                  <a:schemeClr val="accent1">
                    <a:lumMod val="75000"/>
                  </a:schemeClr>
                </a:solidFill>
                <a:latin typeface="Nunito Light" charset="0"/>
              </a:rPr>
              <a:t>interculture</a:t>
            </a:r>
            <a:r>
              <a:rPr lang="en-GB" altLang="de-DE" sz="1200" i="1" dirty="0">
                <a:solidFill>
                  <a:schemeClr val="accent1">
                    <a:lumMod val="75000"/>
                  </a:schemeClr>
                </a:solidFill>
                <a:latin typeface="Nunito Light" charset="0"/>
              </a:rPr>
              <a:t> </a:t>
            </a:r>
            <a:r>
              <a:rPr lang="en-GB" altLang="de-DE" sz="1200" dirty="0">
                <a:solidFill>
                  <a:schemeClr val="accent1">
                    <a:lumMod val="75000"/>
                  </a:schemeClr>
                </a:solidFill>
                <a:latin typeface="Nunito Light" charset="0"/>
              </a:rPr>
              <a:t>journal 11 (19), pp. 11-18 </a:t>
            </a:r>
            <a:r>
              <a:rPr lang="en-GB" altLang="de-DE" sz="1200" dirty="0">
                <a:solidFill>
                  <a:schemeClr val="accent1">
                    <a:lumMod val="75000"/>
                  </a:schemeClr>
                </a:solidFill>
                <a:latin typeface="Nunito Light" charset="0"/>
                <a:hlinkClick r:id="rId2"/>
              </a:rPr>
              <a:t>http://www.interculture-journal.com/index.php/icj/article/viewFile/178/280</a:t>
            </a:r>
            <a:endParaRPr lang="en-GB" altLang="de-DE" sz="1200" dirty="0">
              <a:solidFill>
                <a:schemeClr val="accent1">
                  <a:lumMod val="75000"/>
                </a:schemeClr>
              </a:solidFill>
              <a:latin typeface="Nunito Light" charset="0"/>
            </a:endParaRPr>
          </a:p>
          <a:p>
            <a:pPr lvl="0"/>
            <a:r>
              <a:rPr lang="de-DE" sz="1200" dirty="0" err="1">
                <a:solidFill>
                  <a:schemeClr val="accent1">
                    <a:lumMod val="75000"/>
                  </a:schemeClr>
                </a:solidFill>
                <a:latin typeface="Nunito Light"/>
              </a:rPr>
              <a:t>Zeutschel</a:t>
            </a:r>
            <a:r>
              <a:rPr lang="de-DE" sz="1200" dirty="0">
                <a:solidFill>
                  <a:schemeClr val="accent1">
                    <a:lumMod val="75000"/>
                  </a:schemeClr>
                </a:solidFill>
                <a:latin typeface="Nunito Light"/>
              </a:rPr>
              <a:t>, Ulrich 2016. “Zoomen” zum Entdecken interkultureller Verständigungspotenziale und -ressourcen In: </a:t>
            </a:r>
            <a:r>
              <a:rPr lang="de-DE" sz="1200" i="1" dirty="0" err="1">
                <a:solidFill>
                  <a:schemeClr val="accent1">
                    <a:lumMod val="75000"/>
                  </a:schemeClr>
                </a:solidFill>
                <a:latin typeface="Nunito Light"/>
              </a:rPr>
              <a:t>interculture</a:t>
            </a:r>
            <a:r>
              <a:rPr lang="de-DE" sz="1200" i="1" dirty="0">
                <a:solidFill>
                  <a:schemeClr val="accent1">
                    <a:lumMod val="75000"/>
                  </a:schemeClr>
                </a:solidFill>
                <a:latin typeface="Nunito Light"/>
              </a:rPr>
              <a:t> </a:t>
            </a:r>
            <a:r>
              <a:rPr lang="de-DE" sz="1200" dirty="0" err="1">
                <a:solidFill>
                  <a:schemeClr val="accent1">
                    <a:lumMod val="75000"/>
                  </a:schemeClr>
                </a:solidFill>
                <a:latin typeface="Nunito Light"/>
              </a:rPr>
              <a:t>journal</a:t>
            </a:r>
            <a:r>
              <a:rPr lang="de-DE" sz="1200" dirty="0">
                <a:solidFill>
                  <a:schemeClr val="accent1">
                    <a:lumMod val="75000"/>
                  </a:schemeClr>
                </a:solidFill>
                <a:latin typeface="Nunito Light"/>
              </a:rPr>
              <a:t> 15(26), pp. 92-96 </a:t>
            </a:r>
            <a:r>
              <a:rPr lang="de-DE" sz="1200" u="sng" dirty="0">
                <a:solidFill>
                  <a:schemeClr val="accent1">
                    <a:lumMod val="75000"/>
                  </a:schemeClr>
                </a:solidFill>
                <a:latin typeface="Nunito Light"/>
                <a:hlinkClick r:id="rId3"/>
              </a:rPr>
              <a:t>http://www.interculture-journal.com/index.php/icj/issue/viewIssue/37/9</a:t>
            </a:r>
            <a:endParaRPr lang="en-GB" sz="1200" dirty="0">
              <a:solidFill>
                <a:schemeClr val="accent1">
                  <a:lumMod val="75000"/>
                </a:schemeClr>
              </a:solidFill>
              <a:latin typeface="Nunito Light"/>
            </a:endParaRPr>
          </a:p>
          <a:p>
            <a:endParaRPr lang="en-GB" altLang="de-DE" sz="1200" dirty="0">
              <a:solidFill>
                <a:srgbClr val="376092"/>
              </a:solidFill>
              <a:latin typeface="Nunito Light" charset="0"/>
            </a:endParaRPr>
          </a:p>
        </p:txBody>
      </p:sp>
      <p:sp>
        <p:nvSpPr>
          <p:cNvPr id="6" name="Inhaltsplatzhalter 2">
            <a:extLst>
              <a:ext uri="{FF2B5EF4-FFF2-40B4-BE49-F238E27FC236}">
                <a16:creationId xmlns:a16="http://schemas.microsoft.com/office/drawing/2014/main" id="{40CB61CA-2E6F-40D4-A080-34960C0CAF9C}"/>
              </a:ext>
            </a:extLst>
          </p:cNvPr>
          <p:cNvSpPr txBox="1">
            <a:spLocks/>
          </p:cNvSpPr>
          <p:nvPr/>
        </p:nvSpPr>
        <p:spPr>
          <a:xfrm>
            <a:off x="1042988" y="3768725"/>
            <a:ext cx="7777162" cy="955675"/>
          </a:xfrm>
          <a:prstGeom prst="rect">
            <a:avLst/>
          </a:prstGeom>
        </p:spPr>
        <p:txBody>
          <a:bodyPr>
            <a:normAutofit lnSpcReduction="10000"/>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Wingdings" panose="05000000000000000000" pitchFamily="2" charset="2"/>
              <a:buNone/>
            </a:pPr>
            <a:r>
              <a:rPr lang="en-US" altLang="de-DE" sz="2000" dirty="0">
                <a:solidFill>
                  <a:srgbClr val="376092"/>
                </a:solidFill>
                <a:latin typeface="Nunito Light" charset="0"/>
              </a:rPr>
              <a:t>Except where otherwise noted, content in this presentation / on this site is licensed under a </a:t>
            </a:r>
            <a:br>
              <a:rPr lang="en-US" altLang="de-DE" sz="2000" dirty="0">
                <a:solidFill>
                  <a:srgbClr val="376092"/>
                </a:solidFill>
                <a:latin typeface="Nunito Light" charset="0"/>
              </a:rPr>
            </a:br>
            <a:r>
              <a:rPr lang="en-US" altLang="de-DE" sz="2000" u="sng" dirty="0">
                <a:solidFill>
                  <a:srgbClr val="376092"/>
                </a:solidFill>
                <a:latin typeface="Nunito Light" charset="0"/>
                <a:hlinkClick r:id="rId4"/>
              </a:rPr>
              <a:t>Creative Commons Attribution Share Alike 4.0 International license</a:t>
            </a:r>
            <a:r>
              <a:rPr lang="en-US" altLang="de-DE" sz="2000" dirty="0">
                <a:solidFill>
                  <a:srgbClr val="376092"/>
                </a:solidFill>
                <a:latin typeface="Nunito Light" charset="0"/>
              </a:rPr>
              <a:t>. </a:t>
            </a:r>
            <a:endParaRPr lang="de-DE" altLang="de-DE" sz="2000" dirty="0">
              <a:solidFill>
                <a:srgbClr val="376092"/>
              </a:solidFill>
              <a:latin typeface="Nunito Light" charset="0"/>
            </a:endParaRPr>
          </a:p>
          <a:p>
            <a:pPr>
              <a:spcBef>
                <a:spcPct val="20000"/>
              </a:spcBef>
              <a:buFont typeface="Wingdings" panose="05000000000000000000" pitchFamily="2" charset="2"/>
              <a:buNone/>
            </a:pPr>
            <a:endParaRPr lang="en-GB" altLang="de-DE" dirty="0">
              <a:solidFill>
                <a:srgbClr val="376092"/>
              </a:solidFill>
              <a:latin typeface="Nunito Light" charset="0"/>
            </a:endParaRPr>
          </a:p>
        </p:txBody>
      </p:sp>
      <p:pic>
        <p:nvPicPr>
          <p:cNvPr id="54276" name="Bild 6">
            <a:extLst>
              <a:ext uri="{FF2B5EF4-FFF2-40B4-BE49-F238E27FC236}">
                <a16:creationId xmlns:a16="http://schemas.microsoft.com/office/drawing/2014/main" id="{1935F10F-4036-402F-BADC-4FE6B994917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288" y="3760788"/>
            <a:ext cx="57626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Gerade Verbindung 8">
            <a:extLst>
              <a:ext uri="{FF2B5EF4-FFF2-40B4-BE49-F238E27FC236}">
                <a16:creationId xmlns:a16="http://schemas.microsoft.com/office/drawing/2014/main" id="{12767AF1-388A-4486-B38C-4B5C9309215A}"/>
              </a:ext>
            </a:extLst>
          </p:cNvPr>
          <p:cNvCxnSpPr/>
          <p:nvPr/>
        </p:nvCxnSpPr>
        <p:spPr>
          <a:xfrm>
            <a:off x="2051050" y="3500438"/>
            <a:ext cx="4500563" cy="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pic>
        <p:nvPicPr>
          <p:cNvPr id="54278" name="Bild 9">
            <a:hlinkClick r:id="rId4"/>
            <a:extLst>
              <a:ext uri="{FF2B5EF4-FFF2-40B4-BE49-F238E27FC236}">
                <a16:creationId xmlns:a16="http://schemas.microsoft.com/office/drawing/2014/main" id="{7CBE635B-9E59-4F5A-BD31-4E71547DE51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4724400"/>
            <a:ext cx="12287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descr="Ein Bild, das Screenshot, Grafiken, Schrift, Kreis enthält.&#10;&#10;Automatisch generierte Beschreibung">
            <a:extLst>
              <a:ext uri="{FF2B5EF4-FFF2-40B4-BE49-F238E27FC236}">
                <a16:creationId xmlns:a16="http://schemas.microsoft.com/office/drawing/2014/main" id="{08C4C40C-BEA9-E33A-9176-7D0629C2EA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2172" y="5154614"/>
            <a:ext cx="3084805" cy="870544"/>
          </a:xfrm>
          <a:prstGeom prst="rect">
            <a:avLst/>
          </a:prstGeom>
        </p:spPr>
      </p:pic>
    </p:spTree>
    <p:extLst>
      <p:ext uri="{BB962C8B-B14F-4D97-AF65-F5344CB8AC3E}">
        <p14:creationId xmlns:p14="http://schemas.microsoft.com/office/powerpoint/2010/main" val="3213999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a:extLst>
              <a:ext uri="{FF2B5EF4-FFF2-40B4-BE49-F238E27FC236}">
                <a16:creationId xmlns:a16="http://schemas.microsoft.com/office/drawing/2014/main" id="{65A90E08-9DD1-40BD-B948-1F8286070D7F}"/>
              </a:ext>
            </a:extLst>
          </p:cNvPr>
          <p:cNvSpPr>
            <a:spLocks noGrp="1"/>
          </p:cNvSpPr>
          <p:nvPr>
            <p:ph type="title"/>
          </p:nvPr>
        </p:nvSpPr>
        <p:spPr>
          <a:xfrm>
            <a:off x="395288" y="258763"/>
            <a:ext cx="7921625" cy="669925"/>
          </a:xfrm>
        </p:spPr>
        <p:txBody>
          <a:bodyPr/>
          <a:lstStyle/>
          <a:p>
            <a:r>
              <a:rPr lang="en-GB" altLang="de-DE" sz="3600">
                <a:latin typeface="Nunito Light" charset="0"/>
              </a:rPr>
              <a:t>CULTURE, A CRITICAL REVIEW</a:t>
            </a:r>
          </a:p>
        </p:txBody>
      </p:sp>
      <p:sp>
        <p:nvSpPr>
          <p:cNvPr id="3" name="Inhaltsplatzhalter 2">
            <a:extLst>
              <a:ext uri="{FF2B5EF4-FFF2-40B4-BE49-F238E27FC236}">
                <a16:creationId xmlns:a16="http://schemas.microsoft.com/office/drawing/2014/main" id="{95F30FD5-56B2-4DC2-A5D9-380154D8B2A3}"/>
              </a:ext>
            </a:extLst>
          </p:cNvPr>
          <p:cNvSpPr>
            <a:spLocks noGrp="1"/>
          </p:cNvSpPr>
          <p:nvPr>
            <p:ph idx="1"/>
          </p:nvPr>
        </p:nvSpPr>
        <p:spPr>
          <a:xfrm>
            <a:off x="323850" y="1557338"/>
            <a:ext cx="8229600" cy="2592387"/>
          </a:xfrm>
        </p:spPr>
        <p:txBody>
          <a:bodyPr>
            <a:noAutofit/>
          </a:bodyPr>
          <a:lstStyle/>
          <a:p>
            <a:pPr marL="0" indent="0">
              <a:buFont typeface="Wingdings" panose="05000000000000000000" pitchFamily="2" charset="2"/>
              <a:buNone/>
            </a:pPr>
            <a:r>
              <a:rPr lang="en-GB" altLang="de-DE" sz="2000" dirty="0">
                <a:solidFill>
                  <a:srgbClr val="376092"/>
                </a:solidFill>
                <a:latin typeface="Nunito Light" charset="0"/>
              </a:rPr>
              <a:t>Culture was and still is a concept commonly applied to social groupings that are geographically distinct from one another. A growing interconnectedness across boundaries, an increase in people</a:t>
            </a:r>
            <a:r>
              <a:rPr lang="en-GB" altLang="en-US" sz="2000" dirty="0">
                <a:solidFill>
                  <a:srgbClr val="376092"/>
                </a:solidFill>
                <a:latin typeface="Nunito Light" charset="0"/>
              </a:rPr>
              <a:t>’</a:t>
            </a:r>
            <a:r>
              <a:rPr lang="en-GB" altLang="de-DE" sz="2000" dirty="0">
                <a:solidFill>
                  <a:srgbClr val="376092"/>
                </a:solidFill>
                <a:latin typeface="Nunito Light" charset="0"/>
              </a:rPr>
              <a:t>s mobility, as well as cultural mixes and adaptations make it necessary to critically review the approaches currently used, and to develop revised concepts, which are able to cater for the growing complexity of intercultural interactions. </a:t>
            </a:r>
          </a:p>
          <a:p>
            <a:pPr marL="0" indent="0">
              <a:buFont typeface="Wingdings" panose="05000000000000000000" pitchFamily="2" charset="2"/>
              <a:buNone/>
            </a:pPr>
            <a:br>
              <a:rPr lang="en-GB" altLang="de-DE" sz="2000" dirty="0">
                <a:solidFill>
                  <a:srgbClr val="376092"/>
                </a:solidFill>
                <a:latin typeface="Nunito Light" charset="0"/>
              </a:rPr>
            </a:br>
            <a:r>
              <a:rPr lang="en-GB" altLang="de-DE" sz="2000" dirty="0">
                <a:solidFill>
                  <a:srgbClr val="376092"/>
                </a:solidFill>
                <a:latin typeface="Nunito Light" charset="0"/>
              </a:rPr>
              <a:t>The ability to do this is the goal of this session.</a:t>
            </a:r>
          </a:p>
        </p:txBody>
      </p:sp>
      <p:sp>
        <p:nvSpPr>
          <p:cNvPr id="5" name="Textplatzhalter 4">
            <a:extLst>
              <a:ext uri="{FF2B5EF4-FFF2-40B4-BE49-F238E27FC236}">
                <a16:creationId xmlns:a16="http://schemas.microsoft.com/office/drawing/2014/main" id="{6F199D06-2A80-49FA-9B75-3626ED8351DA}"/>
              </a:ext>
            </a:extLst>
          </p:cNvPr>
          <p:cNvSpPr>
            <a:spLocks noGrp="1"/>
          </p:cNvSpPr>
          <p:nvPr>
            <p:ph type="body" sz="quarter" idx="13"/>
          </p:nvPr>
        </p:nvSpPr>
        <p:spPr>
          <a:xfrm>
            <a:off x="395288" y="779463"/>
            <a:ext cx="5940425" cy="720725"/>
          </a:xfrm>
        </p:spPr>
        <p:txBody>
          <a:bodyPr rtlCol="0"/>
          <a:lstStyle/>
          <a:p>
            <a:pPr fontAlgn="auto">
              <a:spcAft>
                <a:spcPts val="0"/>
              </a:spcAft>
              <a:defRPr/>
            </a:pPr>
            <a:r>
              <a:rPr lang="en-GB" dirty="0">
                <a:latin typeface="Nunito Light" charset="0"/>
                <a:ea typeface="Nunito Light" charset="0"/>
                <a:cs typeface="Nunito Light" charset="0"/>
              </a:rPr>
              <a:t>Introduction to Session 01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600" dirty="0">
                <a:latin typeface="Nunito Light" charset="0"/>
                <a:ea typeface="Nunito Light" charset="0"/>
                <a:cs typeface="Nunito Light" charset="0"/>
              </a:rPr>
              <a:t>ICONS</a:t>
            </a:r>
          </a:p>
        </p:txBody>
      </p:sp>
      <p:sp>
        <p:nvSpPr>
          <p:cNvPr id="3" name="Inhaltsplatzhalter 2"/>
          <p:cNvSpPr>
            <a:spLocks noGrp="1"/>
          </p:cNvSpPr>
          <p:nvPr>
            <p:ph idx="1"/>
          </p:nvPr>
        </p:nvSpPr>
        <p:spPr>
          <a:xfrm>
            <a:off x="1115612" y="1492143"/>
            <a:ext cx="7106423" cy="571430"/>
          </a:xfrm>
        </p:spPr>
        <p:txBody>
          <a:bodyPr>
            <a:noAutofit/>
          </a:bodyPr>
          <a:lstStyle/>
          <a:p>
            <a:pPr marL="0" indent="0">
              <a:buNone/>
            </a:pPr>
            <a:r>
              <a:rPr lang="en-GB" dirty="0">
                <a:solidFill>
                  <a:schemeClr val="accent1">
                    <a:lumMod val="75000"/>
                  </a:schemeClr>
                </a:solidFill>
                <a:latin typeface="Nunito Light" charset="0"/>
                <a:ea typeface="Nunito Light" charset="0"/>
                <a:cs typeface="Nunito Light" charset="0"/>
              </a:rPr>
              <a:t>Discussion / Reflection</a:t>
            </a:r>
          </a:p>
        </p:txBody>
      </p:sp>
      <p:pic>
        <p:nvPicPr>
          <p:cNvPr id="8" name="Bild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244" y="1487573"/>
            <a:ext cx="629079" cy="576000"/>
          </a:xfrm>
          <a:prstGeom prst="rect">
            <a:avLst/>
          </a:prstGeom>
        </p:spPr>
      </p:pic>
      <p:pic>
        <p:nvPicPr>
          <p:cNvPr id="4" name="Bild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5" y="2194446"/>
            <a:ext cx="576000" cy="576000"/>
          </a:xfrm>
          <a:prstGeom prst="rect">
            <a:avLst/>
          </a:prstGeom>
        </p:spPr>
      </p:pic>
      <p:pic>
        <p:nvPicPr>
          <p:cNvPr id="5" name="Bild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323" y="2904108"/>
            <a:ext cx="576000" cy="576000"/>
          </a:xfrm>
          <a:prstGeom prst="rect">
            <a:avLst/>
          </a:prstGeom>
        </p:spPr>
      </p:pic>
      <p:pic>
        <p:nvPicPr>
          <p:cNvPr id="7" name="Bild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047" y="3613770"/>
            <a:ext cx="498551" cy="504000"/>
          </a:xfrm>
          <a:prstGeom prst="rect">
            <a:avLst/>
          </a:prstGeom>
        </p:spPr>
      </p:pic>
      <p:pic>
        <p:nvPicPr>
          <p:cNvPr id="9" name="Bild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8323" y="4251432"/>
            <a:ext cx="576000" cy="576000"/>
          </a:xfrm>
          <a:prstGeom prst="rect">
            <a:avLst/>
          </a:prstGeom>
        </p:spPr>
      </p:pic>
      <p:sp>
        <p:nvSpPr>
          <p:cNvPr id="10" name="Inhaltsplatzhalter 2"/>
          <p:cNvSpPr txBox="1">
            <a:spLocks/>
          </p:cNvSpPr>
          <p:nvPr/>
        </p:nvSpPr>
        <p:spPr>
          <a:xfrm>
            <a:off x="1115616" y="2164409"/>
            <a:ext cx="7106423" cy="571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GB" dirty="0">
                <a:solidFill>
                  <a:schemeClr val="accent1">
                    <a:lumMod val="75000"/>
                  </a:schemeClr>
                </a:solidFill>
                <a:latin typeface="Nunito Light" charset="0"/>
                <a:ea typeface="Nunito Light" charset="0"/>
                <a:cs typeface="Nunito Light" charset="0"/>
              </a:rPr>
              <a:t>Task / Home assignment</a:t>
            </a:r>
          </a:p>
        </p:txBody>
      </p:sp>
      <p:sp>
        <p:nvSpPr>
          <p:cNvPr id="11" name="Inhaltsplatzhalter 2"/>
          <p:cNvSpPr txBox="1">
            <a:spLocks/>
          </p:cNvSpPr>
          <p:nvPr/>
        </p:nvSpPr>
        <p:spPr>
          <a:xfrm>
            <a:off x="1115615" y="2835786"/>
            <a:ext cx="7106423" cy="571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GB" dirty="0">
                <a:solidFill>
                  <a:schemeClr val="accent1">
                    <a:lumMod val="75000"/>
                  </a:schemeClr>
                </a:solidFill>
                <a:latin typeface="Nunito Light" charset="0"/>
                <a:ea typeface="Nunito Light" charset="0"/>
                <a:cs typeface="Nunito Light" charset="0"/>
              </a:rPr>
              <a:t>Learning Outcome / Objectives</a:t>
            </a:r>
          </a:p>
        </p:txBody>
      </p:sp>
      <p:sp>
        <p:nvSpPr>
          <p:cNvPr id="12" name="Inhaltsplatzhalter 2"/>
          <p:cNvSpPr txBox="1">
            <a:spLocks/>
          </p:cNvSpPr>
          <p:nvPr/>
        </p:nvSpPr>
        <p:spPr>
          <a:xfrm>
            <a:off x="1115614" y="3507163"/>
            <a:ext cx="7106423" cy="571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GB" dirty="0">
                <a:solidFill>
                  <a:schemeClr val="accent1">
                    <a:lumMod val="75000"/>
                  </a:schemeClr>
                </a:solidFill>
                <a:latin typeface="Nunito Light" charset="0"/>
                <a:ea typeface="Nunito Light" charset="0"/>
                <a:cs typeface="Nunito Light" charset="0"/>
              </a:rPr>
              <a:t>Summary</a:t>
            </a:r>
          </a:p>
        </p:txBody>
      </p:sp>
      <p:sp>
        <p:nvSpPr>
          <p:cNvPr id="13" name="Inhaltsplatzhalter 2"/>
          <p:cNvSpPr txBox="1">
            <a:spLocks/>
          </p:cNvSpPr>
          <p:nvPr/>
        </p:nvSpPr>
        <p:spPr>
          <a:xfrm>
            <a:off x="1115613" y="4178540"/>
            <a:ext cx="7106423" cy="571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GB">
                <a:solidFill>
                  <a:schemeClr val="accent1">
                    <a:lumMod val="75000"/>
                  </a:schemeClr>
                </a:solidFill>
                <a:latin typeface="Nunito Light" charset="0"/>
                <a:ea typeface="Nunito Light" charset="0"/>
                <a:cs typeface="Nunito Light" charset="0"/>
              </a:rPr>
              <a:t>License</a:t>
            </a:r>
            <a:endParaRPr lang="en-GB" dirty="0">
              <a:solidFill>
                <a:schemeClr val="accent1">
                  <a:lumMod val="75000"/>
                </a:schemeClr>
              </a:solidFill>
              <a:latin typeface="Nunito Light" charset="0"/>
              <a:ea typeface="Nunito Light" charset="0"/>
              <a:cs typeface="Nunito Light" charset="0"/>
            </a:endParaRPr>
          </a:p>
        </p:txBody>
      </p:sp>
      <p:pic>
        <p:nvPicPr>
          <p:cNvPr id="14" name="Bild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8752" y="4961094"/>
            <a:ext cx="576000" cy="576000"/>
          </a:xfrm>
          <a:prstGeom prst="rect">
            <a:avLst/>
          </a:prstGeom>
        </p:spPr>
      </p:pic>
      <p:sp>
        <p:nvSpPr>
          <p:cNvPr id="15" name="Inhaltsplatzhalter 2"/>
          <p:cNvSpPr txBox="1">
            <a:spLocks/>
          </p:cNvSpPr>
          <p:nvPr/>
        </p:nvSpPr>
        <p:spPr>
          <a:xfrm>
            <a:off x="1115612" y="4965664"/>
            <a:ext cx="7106423" cy="571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GB" dirty="0">
                <a:solidFill>
                  <a:schemeClr val="accent1">
                    <a:lumMod val="75000"/>
                  </a:schemeClr>
                </a:solidFill>
                <a:latin typeface="Nunito Light" charset="0"/>
                <a:ea typeface="Nunito Light" charset="0"/>
                <a:cs typeface="Nunito Light" charset="0"/>
              </a:rPr>
              <a:t>Video</a:t>
            </a:r>
          </a:p>
        </p:txBody>
      </p:sp>
    </p:spTree>
    <p:extLst>
      <p:ext uri="{BB962C8B-B14F-4D97-AF65-F5344CB8AC3E}">
        <p14:creationId xmlns:p14="http://schemas.microsoft.com/office/powerpoint/2010/main" val="753518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a:extLst>
              <a:ext uri="{FF2B5EF4-FFF2-40B4-BE49-F238E27FC236}">
                <a16:creationId xmlns:a16="http://schemas.microsoft.com/office/drawing/2014/main" id="{5EC642DF-2DCA-401D-80E3-79E0A57653A1}"/>
              </a:ext>
            </a:extLst>
          </p:cNvPr>
          <p:cNvSpPr>
            <a:spLocks noGrp="1"/>
          </p:cNvSpPr>
          <p:nvPr>
            <p:ph type="title"/>
          </p:nvPr>
        </p:nvSpPr>
        <p:spPr>
          <a:xfrm>
            <a:off x="395288" y="258763"/>
            <a:ext cx="7561262" cy="669925"/>
          </a:xfrm>
        </p:spPr>
        <p:txBody>
          <a:bodyPr/>
          <a:lstStyle/>
          <a:p>
            <a:r>
              <a:rPr lang="en-GB" altLang="de-DE" sz="3600">
                <a:latin typeface="Nunito Light" charset="0"/>
              </a:rPr>
              <a:t>LEARNING OUTCOME</a:t>
            </a:r>
          </a:p>
        </p:txBody>
      </p:sp>
      <p:sp>
        <p:nvSpPr>
          <p:cNvPr id="3" name="Inhaltsplatzhalter 2">
            <a:extLst>
              <a:ext uri="{FF2B5EF4-FFF2-40B4-BE49-F238E27FC236}">
                <a16:creationId xmlns:a16="http://schemas.microsoft.com/office/drawing/2014/main" id="{76F0C673-FBF5-4C6D-BDA7-ACA3DC45F779}"/>
              </a:ext>
            </a:extLst>
          </p:cNvPr>
          <p:cNvSpPr>
            <a:spLocks noGrp="1"/>
          </p:cNvSpPr>
          <p:nvPr>
            <p:ph idx="1"/>
          </p:nvPr>
        </p:nvSpPr>
        <p:spPr>
          <a:xfrm>
            <a:off x="1042988" y="1557338"/>
            <a:ext cx="7850187" cy="4568825"/>
          </a:xfrm>
        </p:spPr>
        <p:txBody>
          <a:bodyPr rtlCol="0">
            <a:normAutofit/>
          </a:bodyPr>
          <a:lstStyle/>
          <a:p>
            <a:pPr marL="0" indent="0" fontAlgn="auto">
              <a:spcAft>
                <a:spcPts val="0"/>
              </a:spcAft>
              <a:buFont typeface="Wingdings" panose="05000000000000000000" pitchFamily="2" charset="2"/>
              <a:buNone/>
              <a:defRPr/>
            </a:pPr>
            <a:r>
              <a:rPr lang="en-GB" sz="2400">
                <a:solidFill>
                  <a:schemeClr val="accent1">
                    <a:lumMod val="75000"/>
                  </a:schemeClr>
                </a:solidFill>
                <a:latin typeface="Nunito Light" charset="0"/>
                <a:ea typeface="Nunito Light" charset="0"/>
                <a:cs typeface="Nunito Light" charset="0"/>
              </a:rPr>
              <a:t>Students recognise </a:t>
            </a:r>
            <a:r>
              <a:rPr lang="en-GB" sz="2400" dirty="0">
                <a:solidFill>
                  <a:schemeClr val="accent1">
                    <a:lumMod val="75000"/>
                  </a:schemeClr>
                </a:solidFill>
                <a:latin typeface="Nunito Light" charset="0"/>
                <a:ea typeface="Nunito Light" charset="0"/>
                <a:cs typeface="Nunito Light" charset="0"/>
              </a:rPr>
              <a:t>cultural features from the perspective of an open definition of culture.</a:t>
            </a:r>
          </a:p>
        </p:txBody>
      </p:sp>
      <p:pic>
        <p:nvPicPr>
          <p:cNvPr id="18437" name="Bild 6">
            <a:extLst>
              <a:ext uri="{FF2B5EF4-FFF2-40B4-BE49-F238E27FC236}">
                <a16:creationId xmlns:a16="http://schemas.microsoft.com/office/drawing/2014/main" id="{2BD717F3-B4C3-4739-83FC-D8B2D64764C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1628775"/>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a:extLst>
              <a:ext uri="{FF2B5EF4-FFF2-40B4-BE49-F238E27FC236}">
                <a16:creationId xmlns:a16="http://schemas.microsoft.com/office/drawing/2014/main" id="{7A4705AE-796F-41E6-B38F-23E4ADC3B1C4}"/>
              </a:ext>
            </a:extLst>
          </p:cNvPr>
          <p:cNvSpPr>
            <a:spLocks noGrp="1"/>
          </p:cNvSpPr>
          <p:nvPr>
            <p:ph type="title"/>
          </p:nvPr>
        </p:nvSpPr>
        <p:spPr>
          <a:xfrm>
            <a:off x="395288" y="258763"/>
            <a:ext cx="5940425" cy="669925"/>
          </a:xfrm>
        </p:spPr>
        <p:txBody>
          <a:bodyPr/>
          <a:lstStyle/>
          <a:p>
            <a:r>
              <a:rPr lang="en-GB" altLang="de-DE" sz="3600">
                <a:latin typeface="Nunito Light" charset="0"/>
              </a:rPr>
              <a:t>OBJECTIVES</a:t>
            </a:r>
          </a:p>
        </p:txBody>
      </p:sp>
      <p:sp>
        <p:nvSpPr>
          <p:cNvPr id="3" name="Inhaltsplatzhalter 2">
            <a:extLst>
              <a:ext uri="{FF2B5EF4-FFF2-40B4-BE49-F238E27FC236}">
                <a16:creationId xmlns:a16="http://schemas.microsoft.com/office/drawing/2014/main" id="{1A0D801C-82CF-47F3-8DB6-B4720E2D36A3}"/>
              </a:ext>
            </a:extLst>
          </p:cNvPr>
          <p:cNvSpPr>
            <a:spLocks noGrp="1"/>
          </p:cNvSpPr>
          <p:nvPr>
            <p:ph idx="1"/>
          </p:nvPr>
        </p:nvSpPr>
        <p:spPr>
          <a:xfrm>
            <a:off x="1042988" y="1557338"/>
            <a:ext cx="7705725" cy="4568825"/>
          </a:xfrm>
        </p:spPr>
        <p:txBody>
          <a:bodyPr>
            <a:noAutofit/>
          </a:bodyPr>
          <a:lstStyle/>
          <a:p>
            <a:pPr marL="0" indent="0">
              <a:buFont typeface="Wingdings" panose="05000000000000000000" pitchFamily="2" charset="2"/>
              <a:buNone/>
            </a:pPr>
            <a:r>
              <a:rPr lang="en-GB" altLang="de-DE" sz="2400" dirty="0">
                <a:solidFill>
                  <a:srgbClr val="376092"/>
                </a:solidFill>
                <a:latin typeface="Nunito Light" charset="0"/>
              </a:rPr>
              <a:t>At the end of these sessions, students will</a:t>
            </a:r>
          </a:p>
          <a:p>
            <a:pPr marL="0" indent="0"/>
            <a:r>
              <a:rPr lang="en-GB" altLang="de-DE" sz="2400" dirty="0">
                <a:solidFill>
                  <a:srgbClr val="376092"/>
                </a:solidFill>
                <a:latin typeface="Nunito Light" charset="0"/>
              </a:rPr>
              <a:t> have critically reviewed definitions of culture and their characteristics</a:t>
            </a:r>
          </a:p>
          <a:p>
            <a:pPr marL="0" indent="0"/>
            <a:r>
              <a:rPr lang="en-GB" altLang="de-DE" sz="2400" dirty="0">
                <a:solidFill>
                  <a:srgbClr val="376092"/>
                </a:solidFill>
                <a:latin typeface="Nunito Light" charset="0"/>
              </a:rPr>
              <a:t> be able to show the limitations of a national approach to culture</a:t>
            </a:r>
          </a:p>
          <a:p>
            <a:pPr marL="0" indent="0"/>
            <a:r>
              <a:rPr lang="en-GB" altLang="de-DE" sz="2400" dirty="0">
                <a:solidFill>
                  <a:srgbClr val="376092"/>
                </a:solidFill>
                <a:latin typeface="Nunito Light" charset="0"/>
              </a:rPr>
              <a:t> be able to argue why an open definition of culture     based on the understanding of multi-</a:t>
            </a:r>
            <a:r>
              <a:rPr lang="en-GB" altLang="de-DE" sz="2400" dirty="0" err="1">
                <a:solidFill>
                  <a:srgbClr val="376092"/>
                </a:solidFill>
                <a:latin typeface="Nunito Light" charset="0"/>
              </a:rPr>
              <a:t>collectivity</a:t>
            </a:r>
            <a:r>
              <a:rPr lang="en-GB" altLang="de-DE" sz="2400" dirty="0">
                <a:solidFill>
                  <a:srgbClr val="376092"/>
                </a:solidFill>
                <a:latin typeface="Nunito Light" charset="0"/>
              </a:rPr>
              <a:t> is better able to capture the multi-faceted nature of culture in today</a:t>
            </a:r>
            <a:r>
              <a:rPr lang="en-GB" altLang="en-US" sz="2400" dirty="0">
                <a:solidFill>
                  <a:srgbClr val="376092"/>
                </a:solidFill>
                <a:latin typeface="Nunito Light" charset="0"/>
              </a:rPr>
              <a:t>’</a:t>
            </a:r>
            <a:r>
              <a:rPr lang="en-GB" altLang="de-DE" sz="2400" dirty="0">
                <a:solidFill>
                  <a:srgbClr val="376092"/>
                </a:solidFill>
                <a:latin typeface="Nunito Light" charset="0"/>
              </a:rPr>
              <a:t>s world</a:t>
            </a:r>
          </a:p>
        </p:txBody>
      </p:sp>
      <p:pic>
        <p:nvPicPr>
          <p:cNvPr id="19459" name="Bild 6">
            <a:extLst>
              <a:ext uri="{FF2B5EF4-FFF2-40B4-BE49-F238E27FC236}">
                <a16:creationId xmlns:a16="http://schemas.microsoft.com/office/drawing/2014/main" id="{EE40CE4D-DF06-45D3-B7ED-3316EE931C9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1484313"/>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a:extLst>
              <a:ext uri="{FF2B5EF4-FFF2-40B4-BE49-F238E27FC236}">
                <a16:creationId xmlns:a16="http://schemas.microsoft.com/office/drawing/2014/main" id="{B427EADD-ACC8-462C-AC46-4EB300539272}"/>
              </a:ext>
            </a:extLst>
          </p:cNvPr>
          <p:cNvSpPr>
            <a:spLocks noGrp="1"/>
          </p:cNvSpPr>
          <p:nvPr>
            <p:ph type="title"/>
          </p:nvPr>
        </p:nvSpPr>
        <p:spPr>
          <a:xfrm>
            <a:off x="395288" y="258763"/>
            <a:ext cx="7705725" cy="669925"/>
          </a:xfrm>
        </p:spPr>
        <p:txBody>
          <a:bodyPr/>
          <a:lstStyle/>
          <a:p>
            <a:r>
              <a:rPr lang="en-GB" altLang="de-DE" sz="3600">
                <a:latin typeface="Nunito Light" charset="0"/>
              </a:rPr>
              <a:t>CULTURE, A CRITICAL REVIEW</a:t>
            </a:r>
          </a:p>
        </p:txBody>
      </p:sp>
      <p:sp>
        <p:nvSpPr>
          <p:cNvPr id="3" name="Inhaltsplatzhalter 2">
            <a:extLst>
              <a:ext uri="{FF2B5EF4-FFF2-40B4-BE49-F238E27FC236}">
                <a16:creationId xmlns:a16="http://schemas.microsoft.com/office/drawing/2014/main" id="{0763E4C5-8F8E-4636-A19D-6D8CC1082772}"/>
              </a:ext>
            </a:extLst>
          </p:cNvPr>
          <p:cNvSpPr>
            <a:spLocks noGrp="1"/>
          </p:cNvSpPr>
          <p:nvPr>
            <p:ph idx="1"/>
          </p:nvPr>
        </p:nvSpPr>
        <p:spPr>
          <a:xfrm>
            <a:off x="323850" y="1449388"/>
            <a:ext cx="8229600" cy="4787900"/>
          </a:xfrm>
        </p:spPr>
        <p:txBody>
          <a:bodyPr rtlCol="0">
            <a:noAutofit/>
          </a:bodyPr>
          <a:lstStyle/>
          <a:p>
            <a:pPr fontAlgn="auto">
              <a:spcAft>
                <a:spcPts val="0"/>
              </a:spcAft>
              <a:defRPr/>
            </a:pPr>
            <a:r>
              <a:rPr lang="en-GB" sz="2400" dirty="0">
                <a:solidFill>
                  <a:schemeClr val="accent1">
                    <a:lumMod val="75000"/>
                  </a:schemeClr>
                </a:solidFill>
                <a:latin typeface="Nunito Light" charset="0"/>
                <a:ea typeface="Nunito Light" charset="0"/>
                <a:cs typeface="Nunito Light" charset="0"/>
              </a:rPr>
              <a:t>Learning outcome</a:t>
            </a:r>
          </a:p>
          <a:p>
            <a:pPr fontAlgn="auto">
              <a:spcAft>
                <a:spcPts val="0"/>
              </a:spcAft>
              <a:defRPr/>
            </a:pPr>
            <a:r>
              <a:rPr lang="en-GB" sz="2400" dirty="0">
                <a:solidFill>
                  <a:schemeClr val="accent1">
                    <a:lumMod val="75000"/>
                  </a:schemeClr>
                </a:solidFill>
                <a:latin typeface="Nunito Light" charset="0"/>
                <a:ea typeface="Nunito Light" charset="0"/>
                <a:cs typeface="Nunito Light" charset="0"/>
              </a:rPr>
              <a:t>Objectives</a:t>
            </a:r>
          </a:p>
          <a:p>
            <a:pPr fontAlgn="auto">
              <a:spcAft>
                <a:spcPts val="0"/>
              </a:spcAft>
              <a:defRPr/>
            </a:pPr>
            <a:r>
              <a:rPr lang="en-GB" sz="2400" dirty="0">
                <a:solidFill>
                  <a:schemeClr val="accent1">
                    <a:lumMod val="75000"/>
                  </a:schemeClr>
                </a:solidFill>
                <a:latin typeface="Nunito Light" charset="0"/>
                <a:ea typeface="Nunito Light" charset="0"/>
                <a:cs typeface="Nunito Light" charset="0"/>
              </a:rPr>
              <a:t>Lead-in</a:t>
            </a:r>
          </a:p>
          <a:p>
            <a:pPr fontAlgn="auto">
              <a:spcAft>
                <a:spcPts val="0"/>
              </a:spcAft>
              <a:defRPr/>
            </a:pPr>
            <a:r>
              <a:rPr lang="en-GB" sz="2400" dirty="0">
                <a:solidFill>
                  <a:schemeClr val="accent1">
                    <a:lumMod val="75000"/>
                  </a:schemeClr>
                </a:solidFill>
                <a:latin typeface="Nunito Light" charset="0"/>
                <a:ea typeface="Nunito Light" charset="0"/>
                <a:cs typeface="Nunito Light" charset="0"/>
              </a:rPr>
              <a:t>Culture, a critical review </a:t>
            </a:r>
          </a:p>
          <a:p>
            <a:pPr lvl="1" fontAlgn="auto">
              <a:spcAft>
                <a:spcPts val="0"/>
              </a:spcAft>
              <a:defRPr/>
            </a:pPr>
            <a:r>
              <a:rPr lang="en-GB" sz="2400" dirty="0">
                <a:solidFill>
                  <a:schemeClr val="accent1">
                    <a:lumMod val="75000"/>
                  </a:schemeClr>
                </a:solidFill>
                <a:latin typeface="Nunito Light" charset="0"/>
                <a:ea typeface="Nunito Light" charset="0"/>
                <a:cs typeface="Nunito Light" charset="0"/>
              </a:rPr>
              <a:t>Culture, some definitions</a:t>
            </a:r>
          </a:p>
          <a:p>
            <a:pPr lvl="1" fontAlgn="auto">
              <a:spcAft>
                <a:spcPts val="0"/>
              </a:spcAft>
              <a:defRPr/>
            </a:pPr>
            <a:r>
              <a:rPr lang="en-GB" sz="2400" dirty="0">
                <a:solidFill>
                  <a:schemeClr val="accent1">
                    <a:lumMod val="75000"/>
                  </a:schemeClr>
                </a:solidFill>
                <a:latin typeface="Nunito Light" charset="0"/>
                <a:ea typeface="Nunito Light" charset="0"/>
                <a:cs typeface="Nunito Light" charset="0"/>
              </a:rPr>
              <a:t>Components of culture</a:t>
            </a:r>
          </a:p>
          <a:p>
            <a:pPr lvl="1" fontAlgn="auto">
              <a:spcAft>
                <a:spcPts val="0"/>
              </a:spcAft>
              <a:defRPr/>
            </a:pPr>
            <a:r>
              <a:rPr lang="en-GB" sz="2400" dirty="0">
                <a:solidFill>
                  <a:schemeClr val="accent1">
                    <a:lumMod val="75000"/>
                  </a:schemeClr>
                </a:solidFill>
                <a:latin typeface="Nunito Light" charset="0"/>
                <a:ea typeface="Nunito Light" charset="0"/>
                <a:cs typeface="Nunito Light" charset="0"/>
              </a:rPr>
              <a:t>Culture, a critical reflection</a:t>
            </a:r>
          </a:p>
          <a:p>
            <a:pPr fontAlgn="auto">
              <a:spcAft>
                <a:spcPts val="0"/>
              </a:spcAft>
              <a:defRPr/>
            </a:pPr>
            <a:r>
              <a:rPr lang="en-GB" sz="2400" dirty="0">
                <a:solidFill>
                  <a:schemeClr val="accent1">
                    <a:lumMod val="75000"/>
                  </a:schemeClr>
                </a:solidFill>
                <a:latin typeface="Nunito Light" charset="0"/>
                <a:ea typeface="Nunito Light" charset="0"/>
                <a:cs typeface="Nunito Light" charset="0"/>
              </a:rPr>
              <a:t>Summary and reflection</a:t>
            </a:r>
          </a:p>
          <a:p>
            <a:pPr fontAlgn="auto">
              <a:spcAft>
                <a:spcPts val="0"/>
              </a:spcAft>
              <a:defRPr/>
            </a:pPr>
            <a:r>
              <a:rPr lang="en-GB" sz="2400" dirty="0">
                <a:solidFill>
                  <a:schemeClr val="accent1">
                    <a:lumMod val="75000"/>
                  </a:schemeClr>
                </a:solidFill>
                <a:latin typeface="Nunito Light" charset="0"/>
                <a:ea typeface="Nunito Light" charset="0"/>
                <a:cs typeface="Nunito Light" charset="0"/>
              </a:rPr>
              <a:t>Assignment</a:t>
            </a:r>
          </a:p>
          <a:p>
            <a:pPr fontAlgn="auto">
              <a:spcAft>
                <a:spcPts val="0"/>
              </a:spcAft>
              <a:defRPr/>
            </a:pPr>
            <a:r>
              <a:rPr lang="en-GB" sz="2400" dirty="0">
                <a:solidFill>
                  <a:schemeClr val="accent1">
                    <a:lumMod val="75000"/>
                  </a:schemeClr>
                </a:solidFill>
                <a:latin typeface="Nunito Light" charset="0"/>
                <a:ea typeface="Nunito Light" charset="0"/>
                <a:cs typeface="Nunito Light" charset="0"/>
              </a:rPr>
              <a:t>Sources</a:t>
            </a:r>
          </a:p>
          <a:p>
            <a:pPr fontAlgn="auto">
              <a:spcAft>
                <a:spcPts val="0"/>
              </a:spcAft>
              <a:defRPr/>
            </a:pPr>
            <a:endParaRPr lang="en-GB" sz="2400" dirty="0">
              <a:solidFill>
                <a:schemeClr val="accent1">
                  <a:lumMod val="75000"/>
                </a:schemeClr>
              </a:solidFill>
              <a:latin typeface="Nunito Light" charset="0"/>
              <a:ea typeface="Nunito Light" charset="0"/>
              <a:cs typeface="Nunito Light" charset="0"/>
            </a:endParaRPr>
          </a:p>
        </p:txBody>
      </p:sp>
      <p:sp>
        <p:nvSpPr>
          <p:cNvPr id="6" name="Textplatzhalter 5">
            <a:extLst>
              <a:ext uri="{FF2B5EF4-FFF2-40B4-BE49-F238E27FC236}">
                <a16:creationId xmlns:a16="http://schemas.microsoft.com/office/drawing/2014/main" id="{2AF96430-AFA1-4FF6-B307-8B817DF59E18}"/>
              </a:ext>
            </a:extLst>
          </p:cNvPr>
          <p:cNvSpPr>
            <a:spLocks noGrp="1"/>
          </p:cNvSpPr>
          <p:nvPr>
            <p:ph type="body" sz="quarter" idx="13"/>
          </p:nvPr>
        </p:nvSpPr>
        <p:spPr>
          <a:xfrm>
            <a:off x="395288" y="779463"/>
            <a:ext cx="5940425" cy="720725"/>
          </a:xfrm>
        </p:spPr>
        <p:txBody>
          <a:bodyPr rtlCol="0"/>
          <a:lstStyle/>
          <a:p>
            <a:pPr fontAlgn="auto">
              <a:spcAft>
                <a:spcPts val="0"/>
              </a:spcAft>
              <a:defRPr/>
            </a:pPr>
            <a:r>
              <a:rPr lang="en-GB" dirty="0">
                <a:latin typeface="Nunito Light" charset="0"/>
                <a:ea typeface="Nunito Light" charset="0"/>
                <a:cs typeface="Nunito Light" charset="0"/>
              </a:rPr>
              <a:t>Topics</a:t>
            </a:r>
          </a:p>
        </p:txBody>
      </p:sp>
    </p:spTree>
  </p:cSld>
  <p:clrMapOvr>
    <a:masterClrMapping/>
  </p:clrMapOvr>
</p:sld>
</file>

<file path=ppt/theme/theme1.xml><?xml version="1.0" encoding="utf-8"?>
<a:theme xmlns:a="http://schemas.openxmlformats.org/drawingml/2006/main" name="Vorlage Iken (4)">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Vorlage Iken (4)</Template>
  <TotalTime>0</TotalTime>
  <Words>9098</Words>
  <Application>Microsoft Office PowerPoint</Application>
  <PresentationFormat>On-screen Show (4:3)</PresentationFormat>
  <Paragraphs>414</Paragraphs>
  <Slides>42</Slides>
  <Notes>41</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FrutigerNext LT Medium</vt:lpstr>
      <vt:lpstr>HAW Frutiger Next Regular</vt:lpstr>
      <vt:lpstr>Nunito</vt:lpstr>
      <vt:lpstr>Nunito Light</vt:lpstr>
      <vt:lpstr>Wingdings</vt:lpstr>
      <vt:lpstr>Vorlage Iken (4)</vt:lpstr>
      <vt:lpstr>PowerPoint Presentation</vt:lpstr>
      <vt:lpstr>INTRODUCTION TO EDUBOX 01</vt:lpstr>
      <vt:lpstr>INTRODUCTION TO EDUBOX 01</vt:lpstr>
      <vt:lpstr>PowerPoint Presentation</vt:lpstr>
      <vt:lpstr>CULTURE, A CRITICAL REVIEW</vt:lpstr>
      <vt:lpstr>ICONS</vt:lpstr>
      <vt:lpstr>LEARNING OUTCOME</vt:lpstr>
      <vt:lpstr>OBJECTIVES</vt:lpstr>
      <vt:lpstr>CULTURE, A CRITICAL REVIEW</vt:lpstr>
      <vt:lpstr>LEAD-IN</vt:lpstr>
      <vt:lpstr>LEAD-IN</vt:lpstr>
      <vt:lpstr>LEAD-IN</vt:lpstr>
      <vt:lpstr>LEAD-IN</vt:lpstr>
      <vt:lpstr>LEAD-IN</vt:lpstr>
      <vt:lpstr>LEAD-IN</vt:lpstr>
      <vt:lpstr>LEAD-IN</vt:lpstr>
      <vt:lpstr>LEAD-IN</vt:lpstr>
      <vt:lpstr>CULTURE, A CRITICAL REVIEW</vt:lpstr>
      <vt:lpstr>CULTURE, A CRITICAL REVIEW</vt:lpstr>
      <vt:lpstr>CULTURE, A CRITICAL REVIEW</vt:lpstr>
      <vt:lpstr>CULTURE, A CRITICAL REVIEW</vt:lpstr>
      <vt:lpstr>CULTURE, A CRITICAL REVIEW</vt:lpstr>
      <vt:lpstr>CULTURE, A CRITICAL REVIEW</vt:lpstr>
      <vt:lpstr>CULTURE, A CRITICAL REVIEW</vt:lpstr>
      <vt:lpstr>CULTURE, A CRITICAL REVIEW</vt:lpstr>
      <vt:lpstr>CULTURE, A CRITICAL REVIEW</vt:lpstr>
      <vt:lpstr>CULTURE, A CRITICAL REVIEW</vt:lpstr>
      <vt:lpstr>CULTURE, A CRITICAL REVIEW</vt:lpstr>
      <vt:lpstr>CULTURE, A CRITICAL REVIEW</vt:lpstr>
      <vt:lpstr>CULTURE, A CRITICAL REVIEW</vt:lpstr>
      <vt:lpstr>CULTURE, A CRITICAL REVIEW</vt:lpstr>
      <vt:lpstr>CULTURE, A CRITICAL REVIEW</vt:lpstr>
      <vt:lpstr>SUMMARY AND REFLECTION</vt:lpstr>
      <vt:lpstr>SUMMARY AND REFLECTION</vt:lpstr>
      <vt:lpstr>SUMMARY AND REFLECTION</vt:lpstr>
      <vt:lpstr>SUMMARY AND REFLECTION</vt:lpstr>
      <vt:lpstr>SUMMARY AND REFLECTION</vt:lpstr>
      <vt:lpstr>SUMMARY AND REFLECTION</vt:lpstr>
      <vt:lpstr>SUMMARY AND REFLECTION</vt:lpstr>
      <vt:lpstr>HOME ASSIGNMENT</vt:lpstr>
      <vt:lpstr>SOURCES</vt:lpstr>
      <vt:lpstr>SOURCES</vt:lpstr>
    </vt:vector>
  </TitlesOfParts>
  <Manager/>
  <Company>HAW Hamburg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PPP Culture, a critical review</dc:title>
  <dc:subject/>
  <dc:creator>Prof. Dr. Adelheid Iken</dc:creator>
  <cp:keywords/>
  <dc:description>The Font Software for Nunito is licensed under the SIL Open Font License, Version 1.1. (http://scripts.sil.org/cms/scripts/page.php?site_id=nrsi&amp;id=OFL_web)</dc:description>
  <cp:lastModifiedBy>Iken, Adelheid</cp:lastModifiedBy>
  <cp:revision>715</cp:revision>
  <cp:lastPrinted>2017-09-28T05:32:27Z</cp:lastPrinted>
  <dcterms:created xsi:type="dcterms:W3CDTF">2011-03-14T07:44:17Z</dcterms:created>
  <dcterms:modified xsi:type="dcterms:W3CDTF">2023-05-29T04:26:43Z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2023-05-24T15:45:08Z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2c6cac8d-ab61-47b3-8209-4df2e46aefbc</vt:lpwstr>
  </property>
  <property fmtid="{D5CDD505-2E9C-101B-9397-08002B2CF9AE}" pid="7" name="MSIP_Label_defa4170-0d19-0005-0004-bc88714345d2_ActionId">
    <vt:lpwstr>b2879ead-cccf-4bb9-a964-1ec999655672</vt:lpwstr>
  </property>
  <property fmtid="{D5CDD505-2E9C-101B-9397-08002B2CF9AE}" pid="8" name="MSIP_Label_defa4170-0d19-0005-0004-bc88714345d2_ContentBits">
    <vt:lpwstr>0</vt:lpwstr>
  </property>
</Properties>
</file>