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1007" r:id="rId3"/>
    <p:sldId id="1008" r:id="rId4"/>
    <p:sldId id="975" r:id="rId5"/>
    <p:sldId id="897" r:id="rId6"/>
    <p:sldId id="991" r:id="rId7"/>
    <p:sldId id="898" r:id="rId8"/>
    <p:sldId id="899" r:id="rId9"/>
    <p:sldId id="900" r:id="rId10"/>
    <p:sldId id="901" r:id="rId11"/>
    <p:sldId id="1000" r:id="rId12"/>
    <p:sldId id="1001" r:id="rId13"/>
    <p:sldId id="992" r:id="rId14"/>
    <p:sldId id="998" r:id="rId15"/>
    <p:sldId id="999" r:id="rId16"/>
    <p:sldId id="1002" r:id="rId17"/>
    <p:sldId id="970" r:id="rId18"/>
    <p:sldId id="958" r:id="rId19"/>
    <p:sldId id="969" r:id="rId20"/>
    <p:sldId id="919" r:id="rId21"/>
    <p:sldId id="920" r:id="rId22"/>
    <p:sldId id="921" r:id="rId23"/>
    <p:sldId id="978" r:id="rId24"/>
    <p:sldId id="965" r:id="rId25"/>
    <p:sldId id="922" r:id="rId26"/>
    <p:sldId id="1003" r:id="rId27"/>
    <p:sldId id="924" r:id="rId28"/>
    <p:sldId id="925" r:id="rId29"/>
    <p:sldId id="926" r:id="rId30"/>
    <p:sldId id="927" r:id="rId31"/>
    <p:sldId id="928" r:id="rId32"/>
    <p:sldId id="979" r:id="rId33"/>
    <p:sldId id="943" r:id="rId34"/>
    <p:sldId id="944" r:id="rId35"/>
    <p:sldId id="947" r:id="rId36"/>
    <p:sldId id="946" r:id="rId37"/>
    <p:sldId id="948" r:id="rId38"/>
    <p:sldId id="980" r:id="rId39"/>
    <p:sldId id="950" r:id="rId40"/>
    <p:sldId id="982" r:id="rId41"/>
    <p:sldId id="983" r:id="rId42"/>
    <p:sldId id="984" r:id="rId43"/>
    <p:sldId id="985" r:id="rId44"/>
    <p:sldId id="986" r:id="rId45"/>
    <p:sldId id="987" r:id="rId46"/>
    <p:sldId id="988" r:id="rId47"/>
    <p:sldId id="989" r:id="rId48"/>
    <p:sldId id="997" r:id="rId49"/>
    <p:sldId id="1005" r:id="rId50"/>
    <p:sldId id="942" r:id="rId51"/>
    <p:sldId id="990" r:id="rId5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 initials="rs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5" autoAdjust="0"/>
    <p:restoredTop sz="85674" autoAdjust="0"/>
  </p:normalViewPr>
  <p:slideViewPr>
    <p:cSldViewPr>
      <p:cViewPr varScale="1">
        <p:scale>
          <a:sx n="156" d="100"/>
          <a:sy n="156" d="100"/>
        </p:scale>
        <p:origin x="200"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96"/>
    </p:cViewPr>
  </p:sorterViewPr>
  <p:notesViewPr>
    <p:cSldViewPr>
      <p:cViewPr varScale="1">
        <p:scale>
          <a:sx n="57" d="100"/>
          <a:sy n="57" d="100"/>
        </p:scale>
        <p:origin x="287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en-GB"/>
          </a:p>
        </p:txBody>
      </p:sp>
      <p:sp>
        <p:nvSpPr>
          <p:cNvPr id="3" name="Datumsplatzhalter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D6CE1472-0FDF-467A-935F-D83D6C82EC30}" type="datetimeFigureOut">
              <a:rPr lang="en-GB" smtClean="0"/>
              <a:t>26/02/2019</a:t>
            </a:fld>
            <a:endParaRPr lang="en-GB"/>
          </a:p>
        </p:txBody>
      </p:sp>
      <p:sp>
        <p:nvSpPr>
          <p:cNvPr id="4" name="Fußzeilenplatzhalter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en-GB"/>
          </a:p>
        </p:txBody>
      </p:sp>
      <p:sp>
        <p:nvSpPr>
          <p:cNvPr id="5" name="Foliennummernplatzhalter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188CACFC-463B-4485-A206-07DB11D8A812}" type="slidenum">
              <a:rPr lang="en-GB" smtClean="0"/>
              <a:t>‹Nr.›</a:t>
            </a:fld>
            <a:endParaRPr lang="en-GB"/>
          </a:p>
        </p:txBody>
      </p:sp>
    </p:spTree>
    <p:extLst>
      <p:ext uri="{BB962C8B-B14F-4D97-AF65-F5344CB8AC3E}">
        <p14:creationId xmlns:p14="http://schemas.microsoft.com/office/powerpoint/2010/main" val="3626352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35426D70-9126-4162-AC55-C73BFC895432}" type="datetimeFigureOut">
              <a:rPr lang="de-DE" smtClean="0"/>
              <a:pPr/>
              <a:t>26.02.19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3DAB76CE-AA20-43E8-9E0D-DD38CC260DB0}" type="slidenum">
              <a:rPr lang="de-DE" smtClean="0"/>
              <a:pPr/>
              <a:t>‹Nr.›</a:t>
            </a:fld>
            <a:endParaRPr lang="de-DE"/>
          </a:p>
        </p:txBody>
      </p:sp>
    </p:spTree>
    <p:extLst>
      <p:ext uri="{BB962C8B-B14F-4D97-AF65-F5344CB8AC3E}">
        <p14:creationId xmlns:p14="http://schemas.microsoft.com/office/powerpoint/2010/main" val="273391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a:extLst>
              <a:ext uri="{FF2B5EF4-FFF2-40B4-BE49-F238E27FC236}">
                <a16:creationId xmlns:a16="http://schemas.microsoft.com/office/drawing/2014/main" id="{81B011A6-63AD-44DD-9034-AA526C47503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izenplatzhalter 2">
            <a:extLst>
              <a:ext uri="{FF2B5EF4-FFF2-40B4-BE49-F238E27FC236}">
                <a16:creationId xmlns:a16="http://schemas.microsoft.com/office/drawing/2014/main" id="{761FDE4C-6380-47C5-9239-E2212417E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dirty="0"/>
          </a:p>
        </p:txBody>
      </p:sp>
      <p:sp>
        <p:nvSpPr>
          <p:cNvPr id="57347" name="Foliennummernplatzhalter 3">
            <a:extLst>
              <a:ext uri="{FF2B5EF4-FFF2-40B4-BE49-F238E27FC236}">
                <a16:creationId xmlns:a16="http://schemas.microsoft.com/office/drawing/2014/main" id="{82CCC3BE-EA92-4B52-8B1A-A707F5449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E93196-770F-4773-ACF2-621DB0313863}" type="slidenum">
              <a:rPr lang="de-DE" altLang="de-DE"/>
              <a:pPr/>
              <a:t>1</a:t>
            </a:fld>
            <a:endParaRPr lang="de-DE" altLang="de-DE"/>
          </a:p>
        </p:txBody>
      </p:sp>
    </p:spTree>
    <p:extLst>
      <p:ext uri="{BB962C8B-B14F-4D97-AF65-F5344CB8AC3E}">
        <p14:creationId xmlns:p14="http://schemas.microsoft.com/office/powerpoint/2010/main" val="2042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Nunito Light" panose="020B0604020202020204"/>
              </a:rPr>
              <a:t>These are some of the answers</a:t>
            </a:r>
          </a:p>
        </p:txBody>
      </p:sp>
      <p:sp>
        <p:nvSpPr>
          <p:cNvPr id="4" name="Foliennummernplatzhalter 3"/>
          <p:cNvSpPr>
            <a:spLocks noGrp="1"/>
          </p:cNvSpPr>
          <p:nvPr>
            <p:ph type="sldNum" sz="quarter" idx="10"/>
          </p:nvPr>
        </p:nvSpPr>
        <p:spPr/>
        <p:txBody>
          <a:bodyPr/>
          <a:lstStyle/>
          <a:p>
            <a:fld id="{3DAB76CE-AA20-43E8-9E0D-DD38CC260DB0}" type="slidenum">
              <a:rPr lang="de-DE" smtClean="0"/>
              <a:pPr/>
              <a:t>11</a:t>
            </a:fld>
            <a:endParaRPr lang="de-DE"/>
          </a:p>
        </p:txBody>
      </p:sp>
    </p:spTree>
    <p:extLst>
      <p:ext uri="{BB962C8B-B14F-4D97-AF65-F5344CB8AC3E}">
        <p14:creationId xmlns:p14="http://schemas.microsoft.com/office/powerpoint/2010/main" val="421098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On this and the following slide are some of the findings related of the internet search.</a:t>
            </a:r>
          </a:p>
        </p:txBody>
      </p:sp>
      <p:sp>
        <p:nvSpPr>
          <p:cNvPr id="4" name="Foliennummernplatzhalter 3"/>
          <p:cNvSpPr>
            <a:spLocks noGrp="1"/>
          </p:cNvSpPr>
          <p:nvPr>
            <p:ph type="sldNum" sz="quarter" idx="10"/>
          </p:nvPr>
        </p:nvSpPr>
        <p:spPr/>
        <p:txBody>
          <a:bodyPr/>
          <a:lstStyle/>
          <a:p>
            <a:fld id="{3DAB76CE-AA20-43E8-9E0D-DD38CC260DB0}" type="slidenum">
              <a:rPr lang="de-DE" smtClean="0"/>
              <a:pPr/>
              <a:t>13</a:t>
            </a:fld>
            <a:endParaRPr lang="de-DE"/>
          </a:p>
        </p:txBody>
      </p:sp>
    </p:spTree>
    <p:extLst>
      <p:ext uri="{BB962C8B-B14F-4D97-AF65-F5344CB8AC3E}">
        <p14:creationId xmlns:p14="http://schemas.microsoft.com/office/powerpoint/2010/main" val="124695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 22.10</a:t>
            </a:r>
          </a:p>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14</a:t>
            </a:fld>
            <a:endParaRPr lang="de-DE"/>
          </a:p>
        </p:txBody>
      </p:sp>
    </p:spTree>
    <p:extLst>
      <p:ext uri="{BB962C8B-B14F-4D97-AF65-F5344CB8AC3E}">
        <p14:creationId xmlns:p14="http://schemas.microsoft.com/office/powerpoint/2010/main" val="129889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GB" dirty="0">
                <a:latin typeface="Nunito Light" panose="020B0604020202020204"/>
              </a:rPr>
              <a:t>What this relates to is that we need to question the assumptions which are guiding our behaviour, but also the impact our behaviour has and reviewing our actions critically and from a distance. Such an approach can be an uncomforting and is definitely a situation which is unsettling in other words making us feel insecure. Nonetheless such a view is required if we fully want to understand our interactions with others and if we aim at developing a more collaborative, responsive and fruitful way of dealing with cross-cultural encounters. </a:t>
            </a:r>
            <a:r>
              <a:rPr lang="en-GB" dirty="0" err="1">
                <a:latin typeface="Nunito Light" panose="020B0604020202020204"/>
              </a:rPr>
              <a:t>Cunliffe</a:t>
            </a:r>
            <a:r>
              <a:rPr lang="en-GB" dirty="0">
                <a:latin typeface="Nunito Light" panose="020B0604020202020204"/>
              </a:rPr>
              <a:t> (2016) argues that if we become reflexive practitioners, we are to develop a greater awareness of our self, different perspectives and thus also different possibilities in dealing with others. We are better able to understand and learn and thus skilled in exploring new possibilities.</a:t>
            </a:r>
          </a:p>
          <a:p>
            <a:pPr>
              <a:defRPr/>
            </a:pPr>
            <a:endParaRPr lang="en-GB" dirty="0">
              <a:latin typeface="Nunito Light" panose="020B0604020202020204"/>
            </a:endParaRPr>
          </a:p>
          <a:p>
            <a:pPr>
              <a:defRPr/>
            </a:pPr>
            <a:r>
              <a:rPr lang="en-GB" dirty="0">
                <a:latin typeface="Nunito Light" panose="020B0604020202020204"/>
              </a:rPr>
              <a:t>A reflexive approach is based on the understanding that our social reality and self is something which is created between us through our day to day interactions with others. This process of constructing reality is ongoing, unconscious and because it is influenced by many factors never completely under our control. It is linked to the way we respond to others and interact with them.</a:t>
            </a:r>
          </a:p>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15</a:t>
            </a:fld>
            <a:endParaRPr lang="de-DE"/>
          </a:p>
        </p:txBody>
      </p:sp>
    </p:spTree>
    <p:extLst>
      <p:ext uri="{BB962C8B-B14F-4D97-AF65-F5344CB8AC3E}">
        <p14:creationId xmlns:p14="http://schemas.microsoft.com/office/powerpoint/2010/main" val="47102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Nunito Light" panose="020B0604020202020204"/>
              </a:rPr>
              <a:t>Folding one’s arms in</a:t>
            </a:r>
            <a:r>
              <a:rPr lang="en-GB" baseline="0" dirty="0">
                <a:latin typeface="Nunito Light" panose="020B0604020202020204"/>
              </a:rPr>
              <a:t> a way we do this without thinking is a reflex interaction and it is comfortable, normal and habitual. If we fold our arms the other way around, we do this consciously and we reflect on how we position and interweave our arms. This means we do this consciously and reflective.</a:t>
            </a:r>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16</a:t>
            </a:fld>
            <a:endParaRPr lang="de-DE"/>
          </a:p>
        </p:txBody>
      </p:sp>
    </p:spTree>
    <p:extLst>
      <p:ext uri="{BB962C8B-B14F-4D97-AF65-F5344CB8AC3E}">
        <p14:creationId xmlns:p14="http://schemas.microsoft.com/office/powerpoint/2010/main" val="41599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GB" dirty="0">
                <a:latin typeface="Nunito Light" panose="020B0604020202020204"/>
              </a:rPr>
              <a:t>A reflexive approach is based on the understanding that our social reality and self is something which is created between us through our day to day interactions with others. This process of constructing reality is ongoing, unconscious and because it is influenced by many factors never completely under our control. It is linked to the way we respond to others and interact with them. A culture reflexive approach thus requires that social actors become conscious of and reflect</a:t>
            </a:r>
            <a:r>
              <a:rPr lang="en-GB" baseline="0" dirty="0">
                <a:latin typeface="Nunito Light" panose="020B0604020202020204"/>
              </a:rPr>
              <a:t> upon social life which starts with an inward look and consciousness of one’s action and what moves these actions. And it involves the capacity to consider oneself in relation to context and power relations.</a:t>
            </a:r>
          </a:p>
          <a:p>
            <a:pPr>
              <a:defRPr/>
            </a:pPr>
            <a:endParaRPr lang="en-GB"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Nunito Light" panose="020B0604020202020204"/>
              </a:rPr>
              <a:t>The culture reflexive approach also refers to the understanding that in order to grasp the complexity and subtlety of culture, a variety of references need to be considered. It is based on the understanding that there is a growing</a:t>
            </a:r>
            <a:r>
              <a:rPr lang="en-GB" baseline="0" dirty="0">
                <a:latin typeface="Nunito Light" panose="020B0604020202020204"/>
              </a:rPr>
              <a:t> need to cultivate innovative ways of thinking and acting in order to be able to understand people’s behaviour more fully. A culture reflexive approach centres on the question of how one could explain the behaviour of a person taking on different perspectives and considering details. </a:t>
            </a:r>
          </a:p>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17</a:t>
            </a:fld>
            <a:endParaRPr lang="de-DE"/>
          </a:p>
        </p:txBody>
      </p:sp>
    </p:spTree>
    <p:extLst>
      <p:ext uri="{BB962C8B-B14F-4D97-AF65-F5344CB8AC3E}">
        <p14:creationId xmlns:p14="http://schemas.microsoft.com/office/powerpoint/2010/main" val="11731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18</a:t>
            </a:fld>
            <a:endParaRPr lang="de-DE"/>
          </a:p>
        </p:txBody>
      </p:sp>
    </p:spTree>
    <p:extLst>
      <p:ext uri="{BB962C8B-B14F-4D97-AF65-F5344CB8AC3E}">
        <p14:creationId xmlns:p14="http://schemas.microsoft.com/office/powerpoint/2010/main" val="158649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Nunito Light" panose="020B0604020202020204"/>
              </a:rPr>
              <a:t>The concept of a culture-reflexive</a:t>
            </a:r>
            <a:r>
              <a:rPr lang="en-GB" baseline="0" dirty="0">
                <a:latin typeface="Nunito Light" panose="020B0604020202020204"/>
              </a:rPr>
              <a:t> approach challenges the concept which views culture primarily as a category based on language, the borders of a country or nationality and asks for the application of a variety of perspectives in order to grasp the complexity of intercultural encounters.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In this context Kirsten Nazarkiewicz (2016) distinguishes three perspectives which are intertwined and at times are difficult to delineate, the intercultural perspective, the multi-collective perspective and the contextual and power reflexive perspective. Let us look at each of them in more detail.</a:t>
            </a:r>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19</a:t>
            </a:fld>
            <a:endParaRPr lang="de-DE"/>
          </a:p>
        </p:txBody>
      </p:sp>
    </p:spTree>
    <p:extLst>
      <p:ext uri="{BB962C8B-B14F-4D97-AF65-F5344CB8AC3E}">
        <p14:creationId xmlns:p14="http://schemas.microsoft.com/office/powerpoint/2010/main" val="209687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The ‘intercultural perspective’ is based on what Kirsten Nazarkiewicz (2016) calls a ‘natural world view’ which may also be termed conventional wisdom. It illustrates a situation in which two people with different cultural backgrounds meet, but are able to identify overlapping cultural areas. In order to identify differences and overlaps, cultural standards or dimensions, symbols, artefacts and institutions are commonly used as signifiers. From such a perspective, culture can be a dividing or a connecting element as it is considered a kind of grammar which has to be learned.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A major critique of this perspective is that it is based on the assumption that a person basically belongs to one culture and that this culture can be clearly delineated and analysed. It also assumes that cultures are fairly homogenous and thus people from the same culture display more or less the same behavioural patterns. Despite the fact that there may be an overlap, an intercultural perspective has the tendency to see meeting people from another culture as producing a collision of two worlds and thus entailing a great potential for conflicts which have to be dealt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The focus of such a perspective is to develop an understanding of behavioural differences and learning from the ‘other’ in order to achieve one’s goal. It requires self-reflection and awareness of one’s own cultural orientation and is based on making assumptions about the culture of the ‘other’. Because it reduces individuals to a group membership, it has to be clear that this is a ‘Zooming’ out perspective. This means that one can only see generalising and very often stereotypical patterns.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For example a company wants to establish business links with clients in another country and is about to send a business person to the respective country. And the business person requires a brief introduction to the country and its people. In such a situation, the intercultural perspective can be used to provide a first and fast generalised impression of what to look out for or to consider when setting off to the country. </a:t>
            </a:r>
          </a:p>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20</a:t>
            </a:fld>
            <a:endParaRPr lang="de-DE"/>
          </a:p>
        </p:txBody>
      </p:sp>
    </p:spTree>
    <p:extLst>
      <p:ext uri="{BB962C8B-B14F-4D97-AF65-F5344CB8AC3E}">
        <p14:creationId xmlns:p14="http://schemas.microsoft.com/office/powerpoint/2010/main" val="301393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21</a:t>
            </a:fld>
            <a:endParaRPr lang="de-DE"/>
          </a:p>
        </p:txBody>
      </p:sp>
    </p:spTree>
    <p:extLst>
      <p:ext uri="{BB962C8B-B14F-4D97-AF65-F5344CB8AC3E}">
        <p14:creationId xmlns:p14="http://schemas.microsoft.com/office/powerpoint/2010/main" val="65937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a:extLst>
              <a:ext uri="{FF2B5EF4-FFF2-40B4-BE49-F238E27FC236}">
                <a16:creationId xmlns:a16="http://schemas.microsoft.com/office/drawing/2014/main" id="{599E720D-9D0F-4C70-9F10-8E53629CB3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izenplatzhalter 2">
            <a:extLst>
              <a:ext uri="{FF2B5EF4-FFF2-40B4-BE49-F238E27FC236}">
                <a16:creationId xmlns:a16="http://schemas.microsoft.com/office/drawing/2014/main" id="{0B68FF00-2FB7-42F3-A852-002D95D13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58371" name="Foliennummernplatzhalter 3">
            <a:extLst>
              <a:ext uri="{FF2B5EF4-FFF2-40B4-BE49-F238E27FC236}">
                <a16:creationId xmlns:a16="http://schemas.microsoft.com/office/drawing/2014/main" id="{67858E97-27BC-447D-AA7A-24C1BC05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531F045-5C40-4610-BF57-3A4D0AA6B41C}" type="slidenum">
              <a:rPr lang="de-DE" altLang="de-DE"/>
              <a:pPr/>
              <a:t>2</a:t>
            </a:fld>
            <a:endParaRPr lang="de-DE" altLang="de-DE"/>
          </a:p>
        </p:txBody>
      </p:sp>
    </p:spTree>
    <p:extLst>
      <p:ext uri="{BB962C8B-B14F-4D97-AF65-F5344CB8AC3E}">
        <p14:creationId xmlns:p14="http://schemas.microsoft.com/office/powerpoint/2010/main" val="34965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22</a:t>
            </a:fld>
            <a:endParaRPr lang="de-DE"/>
          </a:p>
        </p:txBody>
      </p:sp>
    </p:spTree>
    <p:extLst>
      <p:ext uri="{BB962C8B-B14F-4D97-AF65-F5344CB8AC3E}">
        <p14:creationId xmlns:p14="http://schemas.microsoft.com/office/powerpoint/2010/main" val="34025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23</a:t>
            </a:fld>
            <a:endParaRPr lang="de-DE"/>
          </a:p>
        </p:txBody>
      </p:sp>
    </p:spTree>
    <p:extLst>
      <p:ext uri="{BB962C8B-B14F-4D97-AF65-F5344CB8AC3E}">
        <p14:creationId xmlns:p14="http://schemas.microsoft.com/office/powerpoint/2010/main" val="276226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The multi-collective perspective includes the understanding that we all belong to different sub-collectives and view ourselves as members of these collectives. This is shown in this figure illustrating multi-collectives, e.g. various milieus, organisational culture, choir members, civil servant, sister, guitar player and different other co-cultures people communicating may be a member of. To a certain extent, one can move in and out of such sub-collectives. For example somebody may decide to quit being a member of the football club. But the collectives as such are marked by a reasonable stability and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Considering multi-</a:t>
            </a:r>
            <a:r>
              <a:rPr lang="en-GB" baseline="0" dirty="0" err="1">
                <a:latin typeface="Nunito Light" panose="020B0604020202020204"/>
              </a:rPr>
              <a:t>collectivity</a:t>
            </a:r>
            <a:r>
              <a:rPr lang="en-GB" baseline="0" dirty="0">
                <a:latin typeface="Nunito Light" panose="020B0604020202020204"/>
              </a:rPr>
              <a:t> and understanding and perceiving ourselves as  individuals with membership in different collectives enables us to consider an individual’s cultural orientation which is influenced by factors such as a person’s life paths, education, upbringing, experiences and membership in roof-collectives. It requires self-reflection and understanding of one’s own background as well as the exploration and enquiry of the other person’s background and membership in collectives.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The different colours of the pie chart not only indicate membership in different collectives but also the relevance of membership in a specific encounter. This is indicated by the thickness of the pie-pieces. Depending on the context, membership in one collective may be more relevant than another. For example when starting to work in a team, membership in a sub-collective based on educational background or language may be more relevant than membership in a football club.</a:t>
            </a:r>
          </a:p>
        </p:txBody>
      </p:sp>
      <p:sp>
        <p:nvSpPr>
          <p:cNvPr id="4" name="Foliennummernplatzhalter 3"/>
          <p:cNvSpPr>
            <a:spLocks noGrp="1"/>
          </p:cNvSpPr>
          <p:nvPr>
            <p:ph type="sldNum" sz="quarter" idx="10"/>
          </p:nvPr>
        </p:nvSpPr>
        <p:spPr/>
        <p:txBody>
          <a:bodyPr/>
          <a:lstStyle/>
          <a:p>
            <a:fld id="{3DAB76CE-AA20-43E8-9E0D-DD38CC260DB0}" type="slidenum">
              <a:rPr lang="de-DE" smtClean="0"/>
              <a:pPr/>
              <a:t>24</a:t>
            </a:fld>
            <a:endParaRPr lang="de-DE"/>
          </a:p>
        </p:txBody>
      </p:sp>
    </p:spTree>
    <p:extLst>
      <p:ext uri="{BB962C8B-B14F-4D97-AF65-F5344CB8AC3E}">
        <p14:creationId xmlns:p14="http://schemas.microsoft.com/office/powerpoint/2010/main" val="2487258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Nunito Light" panose="020B0604020202020204"/>
              </a:rPr>
              <a:t>When applying</a:t>
            </a:r>
            <a:r>
              <a:rPr lang="en-GB" baseline="0" dirty="0">
                <a:latin typeface="Nunito Light" panose="020B0604020202020204"/>
              </a:rPr>
              <a:t> a </a:t>
            </a:r>
            <a:r>
              <a:rPr lang="en-GB" dirty="0">
                <a:latin typeface="Nunito Light" panose="020B0604020202020204"/>
              </a:rPr>
              <a:t>multi-collective perspective no assumptions are being made based on nationality</a:t>
            </a:r>
            <a:r>
              <a:rPr lang="en-GB" baseline="0" dirty="0">
                <a:latin typeface="Nunito Light" panose="020B0604020202020204"/>
              </a:rPr>
              <a:t> </a:t>
            </a:r>
            <a:r>
              <a:rPr lang="en-GB" dirty="0">
                <a:latin typeface="Nunito Light" panose="020B0604020202020204"/>
              </a:rPr>
              <a:t>which requires an exploration into the membership in</a:t>
            </a:r>
            <a:r>
              <a:rPr lang="en-GB" baseline="0" dirty="0">
                <a:latin typeface="Nunito Light" panose="020B0604020202020204"/>
              </a:rPr>
              <a:t> different sub-collectives.</a:t>
            </a:r>
            <a:endParaRPr lang="en-GB"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25</a:t>
            </a:fld>
            <a:endParaRPr lang="de-DE"/>
          </a:p>
        </p:txBody>
      </p:sp>
    </p:spTree>
    <p:extLst>
      <p:ext uri="{BB962C8B-B14F-4D97-AF65-F5344CB8AC3E}">
        <p14:creationId xmlns:p14="http://schemas.microsoft.com/office/powerpoint/2010/main" val="197175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Nunito Light" panose="020B0604020202020204"/>
              </a:rPr>
              <a:t>The advantage</a:t>
            </a:r>
            <a:r>
              <a:rPr lang="en-GB" baseline="0" dirty="0">
                <a:latin typeface="Nunito Light" panose="020B0604020202020204"/>
              </a:rPr>
              <a:t> of a multi-collective perspective is that it greatly supports the understanding that whenever individuals interact, a multitude of cultures is involved which supports and eases the search for commonalities.</a:t>
            </a:r>
          </a:p>
          <a:p>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latin typeface="Nunito Light" panose="020B0604020202020204"/>
              </a:rPr>
              <a:t>Imagine you just started studying at the university and are about to get to know your fellow-students. On a private level you strongly identify with one of the local football clubs. So far you have not mentioned it to any of your fellow students but there is an important game coming up and during the break you talk about this to one of your fellow students. And all of a sudden you realise that there are many more in your class who are strong supporters and are going to watch the game. So very quickly your organise to go and watch it together. This example shows several things. One is that we are members in many different sub-collectives but not all play a role in a specific context. In our case the membership in a foot-ball club did not appear as relevant in the context of university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latin typeface="Nunito Light" panose="020B0604020202020204"/>
              </a:rPr>
              <a:t>Another aspect is that we navigate between different collectives depending on context. In our case the important game and communicating about it highlighted a membership which became relevant.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latin typeface="Nunito Light" panose="020B0604020202020204"/>
              </a:rPr>
              <a:t>And a third aspect is that by communicating and revealing membership in different collectives enables us to find commonalities and therefore a common ground of understanding which in turn strengthens our ability to develop social relations.</a:t>
            </a:r>
            <a:endParaRPr lang="en-GB" noProof="0" dirty="0">
              <a:latin typeface="Nunito Light" panose="020B0604020202020204"/>
            </a:endParaRPr>
          </a:p>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26</a:t>
            </a:fld>
            <a:endParaRPr lang="de-DE"/>
          </a:p>
        </p:txBody>
      </p:sp>
    </p:spTree>
    <p:extLst>
      <p:ext uri="{BB962C8B-B14F-4D97-AF65-F5344CB8AC3E}">
        <p14:creationId xmlns:p14="http://schemas.microsoft.com/office/powerpoint/2010/main" val="3832422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Nunito Light" panose="020B0604020202020204"/>
              </a:rPr>
              <a:t>If we take membership in different collectives into account, our chart may look like this. We may find that some fellow students are members of the local</a:t>
            </a:r>
            <a:r>
              <a:rPr lang="en-GB" baseline="0" dirty="0">
                <a:latin typeface="Nunito Light" panose="020B0604020202020204"/>
              </a:rPr>
              <a:t> football club and speak a foreign language.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By searching for commonalities the ‘them’ and ‘us’ can quickly submerges into a ‘we’ supporting a notion of belongingness and inclusion. This is a good base for establishing familiarity, trust and developing relationships. </a:t>
            </a:r>
            <a:endParaRPr lang="en-GB" dirty="0">
              <a:latin typeface="Nunito Light" panose="020B0604020202020204"/>
            </a:endParaRPr>
          </a:p>
          <a:p>
            <a:endParaRPr lang="en-GB" dirty="0">
              <a:latin typeface="Nunito Light" panose="020B0604020202020204"/>
            </a:endParaRPr>
          </a:p>
          <a:p>
            <a:r>
              <a:rPr lang="en-GB" dirty="0">
                <a:latin typeface="Nunito Light" panose="020B0604020202020204"/>
              </a:rPr>
              <a:t>For example imagine you are about to coordinate</a:t>
            </a:r>
            <a:r>
              <a:rPr lang="en-GB" baseline="0" dirty="0">
                <a:latin typeface="Nunito Light" panose="020B0604020202020204"/>
              </a:rPr>
              <a:t> a newly established international team and are wondering how best to bring the members together thinking about an adequate leadership style and ways of communicating. Enquiring into membership in sub-collectives serves as a good starting point to get to know the team members. </a:t>
            </a:r>
          </a:p>
          <a:p>
            <a:r>
              <a:rPr lang="en-GB" baseline="0" dirty="0">
                <a:latin typeface="Nunito Light" panose="020B0604020202020204"/>
              </a:rPr>
              <a:t> </a:t>
            </a:r>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27</a:t>
            </a:fld>
            <a:endParaRPr lang="de-DE"/>
          </a:p>
        </p:txBody>
      </p:sp>
    </p:spTree>
    <p:extLst>
      <p:ext uri="{BB962C8B-B14F-4D97-AF65-F5344CB8AC3E}">
        <p14:creationId xmlns:p14="http://schemas.microsoft.com/office/powerpoint/2010/main" val="3635565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DAB76CE-AA20-43E8-9E0D-DD38CC260DB0}" type="slidenum">
              <a:rPr lang="de-DE" smtClean="0"/>
              <a:pPr/>
              <a:t>28</a:t>
            </a:fld>
            <a:endParaRPr lang="de-DE"/>
          </a:p>
        </p:txBody>
      </p:sp>
    </p:spTree>
    <p:extLst>
      <p:ext uri="{BB962C8B-B14F-4D97-AF65-F5344CB8AC3E}">
        <p14:creationId xmlns:p14="http://schemas.microsoft.com/office/powerpoint/2010/main" val="912061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However, apart from integrating the ‘multi-collective’ perspective, power as well as contextual variables need to be taken into consideration when trying to analyse a situation or when aiming at solving a conflict. Kirsten Nazarkiewicz </a:t>
            </a:r>
            <a:r>
              <a:rPr lang="en-GB" dirty="0">
                <a:latin typeface="Nunito Light" panose="020B0604020202020204"/>
              </a:rPr>
              <a:t>(2016),</a:t>
            </a:r>
            <a:r>
              <a:rPr lang="en-GB" baseline="0" dirty="0">
                <a:latin typeface="Nunito Light" panose="020B0604020202020204"/>
              </a:rPr>
              <a:t> refers to this as the need to deconstruct the power-discourse and thus calls the third perspective ‘power-reflexive perspective’. The factors which require attention here could be linked to the resources and influence people involved are having, the relationship between the stakeholders, could be linked</a:t>
            </a:r>
            <a:r>
              <a:rPr lang="en-GB" dirty="0">
                <a:latin typeface="Nunito Light" panose="020B0604020202020204"/>
              </a:rPr>
              <a:t> </a:t>
            </a:r>
            <a:r>
              <a:rPr lang="en-GB" baseline="0" dirty="0">
                <a:latin typeface="Nunito Light" panose="020B0604020202020204"/>
              </a:rPr>
              <a:t>to gender or personality to name but a few. With regard to contextual variables, the question to be raised is in how far the context in which the interaction takes place influences the interaction.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29</a:t>
            </a:fld>
            <a:endParaRPr lang="de-DE"/>
          </a:p>
        </p:txBody>
      </p:sp>
    </p:spTree>
    <p:extLst>
      <p:ext uri="{BB962C8B-B14F-4D97-AF65-F5344CB8AC3E}">
        <p14:creationId xmlns:p14="http://schemas.microsoft.com/office/powerpoint/2010/main" val="2183437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DAB76CE-AA20-43E8-9E0D-DD38CC260DB0}" type="slidenum">
              <a:rPr lang="de-DE" smtClean="0"/>
              <a:pPr/>
              <a:t>30</a:t>
            </a:fld>
            <a:endParaRPr lang="de-DE"/>
          </a:p>
        </p:txBody>
      </p:sp>
    </p:spTree>
    <p:extLst>
      <p:ext uri="{BB962C8B-B14F-4D97-AF65-F5344CB8AC3E}">
        <p14:creationId xmlns:p14="http://schemas.microsoft.com/office/powerpoint/2010/main" val="1559564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Analysing an encounter based on culture-reflexivity has the potential to establish a process of mediated understanding and to create common meaning. As such it is rooted in social interactions and requires some form of participation from both partners. It is also based on the understanding that knowledge creation and learning is a social activity which is relational in its intent and mediated, as well as contextual and dynamic. Through such a process the culture reflexive approach is able to acknowledge potentials in intercultural encounters, as well as paving ways to meet misunderstandings.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A culture reflexive approach as a critique also implies the questioning of one’s own practices, assumptions, interpretative schemata and seeks to make the interacting parties become aware of their practices and assumptions. It therefore enables established practices coupled with the awareness of membership in different collectives to be questioned. It provides the power to think about the details of one’s practices and actions and to steer one’s emotions. This facilitates the exploration of alternative ways of acting.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Nunito Light" panose="020B0604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Nunito Light" panose="020B0604020202020204"/>
              </a:rPr>
              <a:t>In practical terms reflexivity can be achieved through the questioning and the awareness raising for assumptions, a disciplined way of thinking and self-appraisal, as well as the establishment of a meaningful dialogue and the shared acquirement of knowledge and common meaning.</a:t>
            </a:r>
          </a:p>
          <a:p>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31</a:t>
            </a:fld>
            <a:endParaRPr lang="de-DE"/>
          </a:p>
        </p:txBody>
      </p:sp>
    </p:spTree>
    <p:extLst>
      <p:ext uri="{BB962C8B-B14F-4D97-AF65-F5344CB8AC3E}">
        <p14:creationId xmlns:p14="http://schemas.microsoft.com/office/powerpoint/2010/main" val="15156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bildplatzhalter 1">
            <a:extLst>
              <a:ext uri="{FF2B5EF4-FFF2-40B4-BE49-F238E27FC236}">
                <a16:creationId xmlns:a16="http://schemas.microsoft.com/office/drawing/2014/main" id="{2CDF2E3A-B320-43B3-9D09-81FB4666930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izenplatzhalter 2">
            <a:extLst>
              <a:ext uri="{FF2B5EF4-FFF2-40B4-BE49-F238E27FC236}">
                <a16:creationId xmlns:a16="http://schemas.microsoft.com/office/drawing/2014/main" id="{BEF38892-04DC-4EE6-8943-E76CA0D40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59395" name="Foliennummernplatzhalter 3">
            <a:extLst>
              <a:ext uri="{FF2B5EF4-FFF2-40B4-BE49-F238E27FC236}">
                <a16:creationId xmlns:a16="http://schemas.microsoft.com/office/drawing/2014/main" id="{3DB1E3C8-E1D1-41FA-AA63-6E0C99C9EA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86494-09C8-4620-8E82-AE57D9873446}" type="slidenum">
              <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8935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32</a:t>
            </a:fld>
            <a:endParaRPr lang="de-DE"/>
          </a:p>
        </p:txBody>
      </p:sp>
    </p:spTree>
    <p:extLst>
      <p:ext uri="{BB962C8B-B14F-4D97-AF65-F5344CB8AC3E}">
        <p14:creationId xmlns:p14="http://schemas.microsoft.com/office/powerpoint/2010/main" val="2239258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Nunito Light" panose="020B0604020202020204"/>
              </a:rPr>
              <a:t>This</a:t>
            </a:r>
            <a:r>
              <a:rPr lang="en-GB" baseline="0" dirty="0">
                <a:latin typeface="Nunito Light" panose="020B0604020202020204"/>
              </a:rPr>
              <a:t> perspective supports the view of a kind of clash which is due because two people from different countries meet having different values, were socialised with different cultural standards and orientations and standards. These circumstances and the accompanying assumed differences are initially perceived as major dividing factors which are producing misunderstandings and conflicts. From the point of view of the job-seeker and his concept of honour the case worker’s clothing style shows no dignity. The case worker, considering the weather and her individual taste perceives her clothing style as appropriate and indicating her self-determined life style.</a:t>
            </a:r>
          </a:p>
          <a:p>
            <a:r>
              <a:rPr lang="en-GB" baseline="0" dirty="0">
                <a:latin typeface="Nunito Light" panose="020B0604020202020204"/>
              </a:rPr>
              <a:t>Many approaches of intercultural learning are based on such comparisons and linked to the assumption that both parties are willing to come to terms with the ‘culture clash’ and want to learn from each other. There is an openness to develop a mutual understanding which requires the practice of non-judgemental recognition of cultural factors influencing an interaction and its protagonists. Such an approach bears the danger of overestimating cultural factors in human interactions.</a:t>
            </a:r>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33</a:t>
            </a:fld>
            <a:endParaRPr lang="de-DE"/>
          </a:p>
        </p:txBody>
      </p:sp>
    </p:spTree>
    <p:extLst>
      <p:ext uri="{BB962C8B-B14F-4D97-AF65-F5344CB8AC3E}">
        <p14:creationId xmlns:p14="http://schemas.microsoft.com/office/powerpoint/2010/main" val="3285217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Nunito Light" panose="020B0604020202020204"/>
              </a:rPr>
              <a:t>The</a:t>
            </a:r>
            <a:r>
              <a:rPr lang="en-GB" baseline="0" dirty="0">
                <a:latin typeface="Nunito Light" panose="020B0604020202020204"/>
              </a:rPr>
              <a:t> complaint from a multi-collective perspective is based on the understanding that many systems, sub-systems and thus sub-collectives might be playing a role and have an influence on the interaction. By searching for possible explanations for the perceived differences we have to reflect our own expectation of the encounter. By considering membership in different sub-collectives, we may or may not find an applicable answer to behavioural differences and at the same time commonalities. But we are searching for a multitude of differences which may or may not be applicable with the aim of generating knowledge and finding a </a:t>
            </a:r>
            <a:r>
              <a:rPr lang="en-GB" baseline="0" dirty="0" err="1">
                <a:latin typeface="Nunito Light" panose="020B0604020202020204"/>
              </a:rPr>
              <a:t>multiperspective</a:t>
            </a:r>
            <a:r>
              <a:rPr lang="en-GB" baseline="0" dirty="0">
                <a:latin typeface="Nunito Light" panose="020B0604020202020204"/>
              </a:rPr>
              <a:t> solution. </a:t>
            </a:r>
          </a:p>
          <a:p>
            <a:endParaRPr lang="en-GB" baseline="0" dirty="0">
              <a:latin typeface="Nunito Light" panose="020B0604020202020204"/>
            </a:endParaRPr>
          </a:p>
          <a:p>
            <a:r>
              <a:rPr lang="en-GB" baseline="0" dirty="0">
                <a:latin typeface="Nunito Light" panose="020B0604020202020204"/>
              </a:rPr>
              <a:t>In the concrete case study, it may be that the formal or informal etiquette of the institution or the department does not consider tops with </a:t>
            </a:r>
            <a:r>
              <a:rPr lang="en-GB" dirty="0">
                <a:latin typeface="Nunito Light" panose="020B0604020202020204"/>
              </a:rPr>
              <a:t>spaghetti straps to be an appropriate dress when meeting people from the public</a:t>
            </a:r>
            <a:r>
              <a:rPr lang="en-GB" baseline="0" dirty="0">
                <a:latin typeface="Nunito Light" panose="020B0604020202020204"/>
              </a:rPr>
              <a:t> or when meeting people in general. But it is likewise possible that in the public service institution the appearance is considered as acceptable. </a:t>
            </a:r>
          </a:p>
          <a:p>
            <a:endParaRPr lang="en-GB" baseline="0" dirty="0">
              <a:latin typeface="Nunito Light" panose="020B0604020202020204"/>
            </a:endParaRPr>
          </a:p>
          <a:p>
            <a:r>
              <a:rPr lang="en-GB" baseline="0" dirty="0">
                <a:latin typeface="Nunito Light" panose="020B0604020202020204"/>
              </a:rPr>
              <a:t>Searching for sources of influence and disturbance, clarifying expectations of the parties involved and developing multiple hypotheses is paramount for finding and negotiating a solution. </a:t>
            </a:r>
          </a:p>
        </p:txBody>
      </p:sp>
      <p:sp>
        <p:nvSpPr>
          <p:cNvPr id="4" name="Foliennummernplatzhalter 3"/>
          <p:cNvSpPr>
            <a:spLocks noGrp="1"/>
          </p:cNvSpPr>
          <p:nvPr>
            <p:ph type="sldNum" sz="quarter" idx="10"/>
          </p:nvPr>
        </p:nvSpPr>
        <p:spPr/>
        <p:txBody>
          <a:bodyPr/>
          <a:lstStyle/>
          <a:p>
            <a:fld id="{3DAB76CE-AA20-43E8-9E0D-DD38CC260DB0}" type="slidenum">
              <a:rPr lang="de-DE" smtClean="0"/>
              <a:pPr/>
              <a:t>34</a:t>
            </a:fld>
            <a:endParaRPr lang="de-DE"/>
          </a:p>
        </p:txBody>
      </p:sp>
    </p:spTree>
    <p:extLst>
      <p:ext uri="{BB962C8B-B14F-4D97-AF65-F5344CB8AC3E}">
        <p14:creationId xmlns:p14="http://schemas.microsoft.com/office/powerpoint/2010/main" val="2845975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dirty="0">
                <a:latin typeface="Nunito Light" panose="020B0604020202020204"/>
              </a:rPr>
              <a:t>A contextual and power-reflexive perspective tries to include the notion of pre-distributed social inequalities and power asymmetries into the analysis. From such a perspective, culture can be viewed as a conflict and a battle field in which protagonists are fighting over identities, belongingness, participation, acceptance and privileges. In such a context, different diversity factors may be coming into play which may include age, sexual orientation, skin colour and religion to name but a few. As such, this perspective is difference and diversity oriented and with a notion of searching of participation of persons involved. For example in the case study it may be important to consider that the case worker has a steady job whereas the situation that the customer is seeking for a job or that she is a member of the mainstream culture, whereas he has a migrant background which influences their self-concept. </a:t>
            </a:r>
          </a:p>
          <a:p>
            <a:endParaRPr lang="en-GB" baseline="0" dirty="0">
              <a:latin typeface="Nunito Light" panose="020B0604020202020204"/>
            </a:endParaRPr>
          </a:p>
          <a:p>
            <a:r>
              <a:rPr lang="en-GB" baseline="0" dirty="0">
                <a:latin typeface="Nunito Light" panose="020B0604020202020204"/>
              </a:rPr>
              <a:t>Nazarkiewicz 2016 points to the importance of critically (self) reflecting these aspects because nobody is neutral, unbiased or impartial. </a:t>
            </a:r>
          </a:p>
        </p:txBody>
      </p:sp>
      <p:sp>
        <p:nvSpPr>
          <p:cNvPr id="4" name="Foliennummernplatzhalter 3"/>
          <p:cNvSpPr>
            <a:spLocks noGrp="1"/>
          </p:cNvSpPr>
          <p:nvPr>
            <p:ph type="sldNum" sz="quarter" idx="10"/>
          </p:nvPr>
        </p:nvSpPr>
        <p:spPr/>
        <p:txBody>
          <a:bodyPr/>
          <a:lstStyle/>
          <a:p>
            <a:fld id="{3DAB76CE-AA20-43E8-9E0D-DD38CC260DB0}" type="slidenum">
              <a:rPr lang="de-DE" smtClean="0"/>
              <a:pPr/>
              <a:t>35</a:t>
            </a:fld>
            <a:endParaRPr lang="de-DE"/>
          </a:p>
        </p:txBody>
      </p:sp>
    </p:spTree>
    <p:extLst>
      <p:ext uri="{BB962C8B-B14F-4D97-AF65-F5344CB8AC3E}">
        <p14:creationId xmlns:p14="http://schemas.microsoft.com/office/powerpoint/2010/main" val="3368112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aseline="0"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37</a:t>
            </a:fld>
            <a:endParaRPr lang="de-DE"/>
          </a:p>
        </p:txBody>
      </p:sp>
    </p:spTree>
    <p:extLst>
      <p:ext uri="{BB962C8B-B14F-4D97-AF65-F5344CB8AC3E}">
        <p14:creationId xmlns:p14="http://schemas.microsoft.com/office/powerpoint/2010/main" val="1097993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38</a:t>
            </a:fld>
            <a:endParaRPr lang="de-DE"/>
          </a:p>
        </p:txBody>
      </p:sp>
    </p:spTree>
    <p:extLst>
      <p:ext uri="{BB962C8B-B14F-4D97-AF65-F5344CB8AC3E}">
        <p14:creationId xmlns:p14="http://schemas.microsoft.com/office/powerpoint/2010/main" val="291825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latin typeface="Nunito Light" panose="020B0604020202020204"/>
              </a:rPr>
              <a:t>The answer should</a:t>
            </a:r>
            <a:r>
              <a:rPr lang="en-GB" baseline="0" dirty="0">
                <a:latin typeface="Nunito Light" panose="020B0604020202020204"/>
              </a:rPr>
              <a:t> include that behavioural patterns are influenced by many aspects such as the belongingness to a national culture, different sub-cultures as well as the context and power relations. The question ‘how much’ cannot be answered but what we should do is use a multi-perspective approach as this will help us not to reduce a person’s behavioural pattern to an anticipated behaviour linked to a country or region. A ‘Chinese acquaintance’ may or may not display a behaviour commonly associated with his passport identity or place of birth. In order to understand why he is behaving in a certain way would require a lot more knowledge and a more thorough analysis. </a:t>
            </a:r>
            <a:endParaRPr lang="en-GB" dirty="0">
              <a:latin typeface="Nunito Light" panose="020B0604020202020204"/>
            </a:endParaRPr>
          </a:p>
        </p:txBody>
      </p:sp>
      <p:sp>
        <p:nvSpPr>
          <p:cNvPr id="4" name="Foliennummernplatzhalter 3"/>
          <p:cNvSpPr>
            <a:spLocks noGrp="1"/>
          </p:cNvSpPr>
          <p:nvPr>
            <p:ph type="sldNum" sz="quarter" idx="10"/>
          </p:nvPr>
        </p:nvSpPr>
        <p:spPr/>
        <p:txBody>
          <a:bodyPr/>
          <a:lstStyle/>
          <a:p>
            <a:fld id="{3DAB76CE-AA20-43E8-9E0D-DD38CC260DB0}" type="slidenum">
              <a:rPr lang="de-DE" smtClean="0"/>
              <a:pPr/>
              <a:t>39</a:t>
            </a:fld>
            <a:endParaRPr lang="de-DE"/>
          </a:p>
        </p:txBody>
      </p:sp>
    </p:spTree>
    <p:extLst>
      <p:ext uri="{BB962C8B-B14F-4D97-AF65-F5344CB8AC3E}">
        <p14:creationId xmlns:p14="http://schemas.microsoft.com/office/powerpoint/2010/main" val="3402261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40</a:t>
            </a:fld>
            <a:endParaRPr lang="de-DE"/>
          </a:p>
        </p:txBody>
      </p:sp>
    </p:spTree>
    <p:extLst>
      <p:ext uri="{BB962C8B-B14F-4D97-AF65-F5344CB8AC3E}">
        <p14:creationId xmlns:p14="http://schemas.microsoft.com/office/powerpoint/2010/main" val="3742748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41</a:t>
            </a:fld>
            <a:endParaRPr lang="de-DE"/>
          </a:p>
        </p:txBody>
      </p:sp>
    </p:spTree>
    <p:extLst>
      <p:ext uri="{BB962C8B-B14F-4D97-AF65-F5344CB8AC3E}">
        <p14:creationId xmlns:p14="http://schemas.microsoft.com/office/powerpoint/2010/main" val="485200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42</a:t>
            </a:fld>
            <a:endParaRPr lang="de-DE"/>
          </a:p>
        </p:txBody>
      </p:sp>
    </p:spTree>
    <p:extLst>
      <p:ext uri="{BB962C8B-B14F-4D97-AF65-F5344CB8AC3E}">
        <p14:creationId xmlns:p14="http://schemas.microsoft.com/office/powerpoint/2010/main" val="126610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a:extLst>
              <a:ext uri="{FF2B5EF4-FFF2-40B4-BE49-F238E27FC236}">
                <a16:creationId xmlns:a16="http://schemas.microsoft.com/office/drawing/2014/main" id="{60FC3CA0-9003-4EE4-AE3C-CE5BB1ECB18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izenplatzhalter 2">
            <a:extLst>
              <a:ext uri="{FF2B5EF4-FFF2-40B4-BE49-F238E27FC236}">
                <a16:creationId xmlns:a16="http://schemas.microsoft.com/office/drawing/2014/main" id="{241ED12F-2883-4CA5-A9E4-E649EC31D29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GB" altLang="de-DE"/>
          </a:p>
        </p:txBody>
      </p:sp>
      <p:sp>
        <p:nvSpPr>
          <p:cNvPr id="60419" name="Foliennummernplatzhalter 3">
            <a:extLst>
              <a:ext uri="{FF2B5EF4-FFF2-40B4-BE49-F238E27FC236}">
                <a16:creationId xmlns:a16="http://schemas.microsoft.com/office/drawing/2014/main" id="{AE7926A0-FAB8-4785-BDDC-544464893BA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8330BA3-69A6-48B1-987F-1AFA61F5E379}" type="slidenum">
              <a:rPr lang="de-DE" altLang="de-DE"/>
              <a:pPr/>
              <a:t>4</a:t>
            </a:fld>
            <a:endParaRPr lang="de-DE" altLang="de-DE"/>
          </a:p>
        </p:txBody>
      </p:sp>
    </p:spTree>
    <p:extLst>
      <p:ext uri="{BB962C8B-B14F-4D97-AF65-F5344CB8AC3E}">
        <p14:creationId xmlns:p14="http://schemas.microsoft.com/office/powerpoint/2010/main" val="1751362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DAB76CE-AA20-43E8-9E0D-DD38CC260DB0}" type="slidenum">
              <a:rPr lang="de-DE" smtClean="0"/>
              <a:pPr/>
              <a:t>43</a:t>
            </a:fld>
            <a:endParaRPr lang="de-DE"/>
          </a:p>
        </p:txBody>
      </p:sp>
    </p:spTree>
    <p:extLst>
      <p:ext uri="{BB962C8B-B14F-4D97-AF65-F5344CB8AC3E}">
        <p14:creationId xmlns:p14="http://schemas.microsoft.com/office/powerpoint/2010/main" val="3471895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a:extLst>
              <a:ext uri="{FF2B5EF4-FFF2-40B4-BE49-F238E27FC236}">
                <a16:creationId xmlns:a16="http://schemas.microsoft.com/office/drawing/2014/main" id="{AEDF3588-409E-4B96-AC86-3147B81DA6D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izenplatzhalter 2">
            <a:extLst>
              <a:ext uri="{FF2B5EF4-FFF2-40B4-BE49-F238E27FC236}">
                <a16:creationId xmlns:a16="http://schemas.microsoft.com/office/drawing/2014/main" id="{D975A70C-4E29-43F6-AE25-BA41933D7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88067" name="Foliennummernplatzhalter 3">
            <a:extLst>
              <a:ext uri="{FF2B5EF4-FFF2-40B4-BE49-F238E27FC236}">
                <a16:creationId xmlns:a16="http://schemas.microsoft.com/office/drawing/2014/main" id="{5582363F-F0D9-42DC-97B4-961D74059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F48778-08B3-4360-BE62-FCE2956314D8}" type="slidenum">
              <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27449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lienbildplatzhalter 1">
            <a:extLst>
              <a:ext uri="{FF2B5EF4-FFF2-40B4-BE49-F238E27FC236}">
                <a16:creationId xmlns:a16="http://schemas.microsoft.com/office/drawing/2014/main" id="{38DAF60A-BAC1-46C6-B195-3CE14177653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izenplatzhalter 2">
            <a:extLst>
              <a:ext uri="{FF2B5EF4-FFF2-40B4-BE49-F238E27FC236}">
                <a16:creationId xmlns:a16="http://schemas.microsoft.com/office/drawing/2014/main" id="{3216C552-B455-463D-A40C-080F0FD4B1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92163" name="Foliennummernplatzhalter 3">
            <a:extLst>
              <a:ext uri="{FF2B5EF4-FFF2-40B4-BE49-F238E27FC236}">
                <a16:creationId xmlns:a16="http://schemas.microsoft.com/office/drawing/2014/main" id="{6A390F08-45F7-44CB-B9BB-BBE608D960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7714D2-ABB3-4547-8CD1-25DD3A2EB3FD}" type="slidenum">
              <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2845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a:extLst>
              <a:ext uri="{FF2B5EF4-FFF2-40B4-BE49-F238E27FC236}">
                <a16:creationId xmlns:a16="http://schemas.microsoft.com/office/drawing/2014/main" id="{EE8956F6-D382-443C-89A8-B76AAB55FD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izenplatzhalter 2">
            <a:extLst>
              <a:ext uri="{FF2B5EF4-FFF2-40B4-BE49-F238E27FC236}">
                <a16:creationId xmlns:a16="http://schemas.microsoft.com/office/drawing/2014/main" id="{DF65282E-E8B9-4CB9-91A5-2EDC01426C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de-DE" altLang="de-DE" dirty="0">
                <a:latin typeface="Nunito Light"/>
              </a:rPr>
              <a:t>CC BY-SA 4.0  Licence</a:t>
            </a:r>
            <a:endParaRPr lang="en-GB" altLang="de-DE" dirty="0">
              <a:latin typeface="Nunito Light"/>
            </a:endParaRPr>
          </a:p>
        </p:txBody>
      </p:sp>
      <p:sp>
        <p:nvSpPr>
          <p:cNvPr id="95235" name="Foliennummernplatzhalter 3">
            <a:extLst>
              <a:ext uri="{FF2B5EF4-FFF2-40B4-BE49-F238E27FC236}">
                <a16:creationId xmlns:a16="http://schemas.microsoft.com/office/drawing/2014/main" id="{B7C2BAA3-6695-4257-9A6D-86E5AED90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DC173-3B9A-4FAE-8087-D048446FE972}" type="slidenum">
              <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06543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a:extLst>
              <a:ext uri="{FF2B5EF4-FFF2-40B4-BE49-F238E27FC236}">
                <a16:creationId xmlns:a16="http://schemas.microsoft.com/office/drawing/2014/main" id="{EE8956F6-D382-443C-89A8-B76AAB55FD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izenplatzhalter 2">
            <a:extLst>
              <a:ext uri="{FF2B5EF4-FFF2-40B4-BE49-F238E27FC236}">
                <a16:creationId xmlns:a16="http://schemas.microsoft.com/office/drawing/2014/main" id="{DF65282E-E8B9-4CB9-91A5-2EDC01426C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dirty="0">
              <a:latin typeface="Nunito Light"/>
            </a:endParaRPr>
          </a:p>
        </p:txBody>
      </p:sp>
      <p:sp>
        <p:nvSpPr>
          <p:cNvPr id="95235" name="Foliennummernplatzhalter 3">
            <a:extLst>
              <a:ext uri="{FF2B5EF4-FFF2-40B4-BE49-F238E27FC236}">
                <a16:creationId xmlns:a16="http://schemas.microsoft.com/office/drawing/2014/main" id="{B7C2BAA3-6695-4257-9A6D-86E5AED90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DC173-3B9A-4FAE-8087-D048446FE972}" type="slidenum">
              <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04786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bildplatzhalter 1">
            <a:extLst>
              <a:ext uri="{FF2B5EF4-FFF2-40B4-BE49-F238E27FC236}">
                <a16:creationId xmlns:a16="http://schemas.microsoft.com/office/drawing/2014/main" id="{EE8956F6-D382-443C-89A8-B76AAB55FD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izenplatzhalter 2">
            <a:extLst>
              <a:ext uri="{FF2B5EF4-FFF2-40B4-BE49-F238E27FC236}">
                <a16:creationId xmlns:a16="http://schemas.microsoft.com/office/drawing/2014/main" id="{DF65282E-E8B9-4CB9-91A5-2EDC01426C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dirty="0">
              <a:latin typeface="Nunito Light"/>
            </a:endParaRPr>
          </a:p>
        </p:txBody>
      </p:sp>
      <p:sp>
        <p:nvSpPr>
          <p:cNvPr id="95235" name="Foliennummernplatzhalter 3">
            <a:extLst>
              <a:ext uri="{FF2B5EF4-FFF2-40B4-BE49-F238E27FC236}">
                <a16:creationId xmlns:a16="http://schemas.microsoft.com/office/drawing/2014/main" id="{B7C2BAA3-6695-4257-9A6D-86E5AED90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DC173-3B9A-4FAE-8087-D048446FE972}" type="slidenum">
              <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altLang="de-DE"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8601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B76CE-AA20-43E8-9E0D-DD38CC260DB0}"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10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a:extLst>
              <a:ext uri="{FF2B5EF4-FFF2-40B4-BE49-F238E27FC236}">
                <a16:creationId xmlns:a16="http://schemas.microsoft.com/office/drawing/2014/main" id="{5D587322-ECAB-4914-9CCB-44E9BE343C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2" name="Notizenplatzhalter 2">
            <a:extLst>
              <a:ext uri="{FF2B5EF4-FFF2-40B4-BE49-F238E27FC236}">
                <a16:creationId xmlns:a16="http://schemas.microsoft.com/office/drawing/2014/main" id="{A613D98D-9979-4997-930F-0C31C147DE9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GB" altLang="de-DE"/>
          </a:p>
        </p:txBody>
      </p:sp>
      <p:sp>
        <p:nvSpPr>
          <p:cNvPr id="61443" name="Foliennummernplatzhalter 3">
            <a:extLst>
              <a:ext uri="{FF2B5EF4-FFF2-40B4-BE49-F238E27FC236}">
                <a16:creationId xmlns:a16="http://schemas.microsoft.com/office/drawing/2014/main" id="{7175EB6C-6680-43D2-8C37-3BC3BF244FB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980AF0E-0449-432F-ACA9-60C346BC1F49}" type="slidenum">
              <a:rPr lang="de-DE" altLang="de-DE"/>
              <a:pPr/>
              <a:t>6</a:t>
            </a:fld>
            <a:endParaRPr lang="de-DE" altLang="de-DE"/>
          </a:p>
        </p:txBody>
      </p:sp>
    </p:spTree>
    <p:extLst>
      <p:ext uri="{BB962C8B-B14F-4D97-AF65-F5344CB8AC3E}">
        <p14:creationId xmlns:p14="http://schemas.microsoft.com/office/powerpoint/2010/main" val="243683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a:extLst>
              <a:ext uri="{FF2B5EF4-FFF2-40B4-BE49-F238E27FC236}">
                <a16:creationId xmlns:a16="http://schemas.microsoft.com/office/drawing/2014/main" id="{297CADE2-DD21-468B-A4D8-76131708498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6" name="Notizenplatzhalter 2">
            <a:extLst>
              <a:ext uri="{FF2B5EF4-FFF2-40B4-BE49-F238E27FC236}">
                <a16:creationId xmlns:a16="http://schemas.microsoft.com/office/drawing/2014/main" id="{FB237FD0-FA87-4270-981D-5399986A752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GB" altLang="de-DE"/>
          </a:p>
        </p:txBody>
      </p:sp>
      <p:sp>
        <p:nvSpPr>
          <p:cNvPr id="62467" name="Foliennummernplatzhalter 3">
            <a:extLst>
              <a:ext uri="{FF2B5EF4-FFF2-40B4-BE49-F238E27FC236}">
                <a16:creationId xmlns:a16="http://schemas.microsoft.com/office/drawing/2014/main" id="{75080B59-A86A-4D48-A3BB-7D72BFD5FF2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BB9AA7-64C4-4EE5-A5A0-6E3282A1E600}" type="slidenum">
              <a:rPr lang="de-DE" altLang="de-DE"/>
              <a:pPr/>
              <a:t>7</a:t>
            </a:fld>
            <a:endParaRPr lang="de-DE" altLang="de-DE"/>
          </a:p>
        </p:txBody>
      </p:sp>
    </p:spTree>
    <p:extLst>
      <p:ext uri="{BB962C8B-B14F-4D97-AF65-F5344CB8AC3E}">
        <p14:creationId xmlns:p14="http://schemas.microsoft.com/office/powerpoint/2010/main" val="267137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a:extLst>
              <a:ext uri="{FF2B5EF4-FFF2-40B4-BE49-F238E27FC236}">
                <a16:creationId xmlns:a16="http://schemas.microsoft.com/office/drawing/2014/main" id="{288F174C-37ED-4A37-BF1E-E064586609B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izenplatzhalter 2">
            <a:extLst>
              <a:ext uri="{FF2B5EF4-FFF2-40B4-BE49-F238E27FC236}">
                <a16:creationId xmlns:a16="http://schemas.microsoft.com/office/drawing/2014/main" id="{5732EBD9-ACB7-4FC2-86B7-212FAACD2DE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GB" altLang="de-DE"/>
          </a:p>
        </p:txBody>
      </p:sp>
      <p:sp>
        <p:nvSpPr>
          <p:cNvPr id="63491" name="Foliennummernplatzhalter 3">
            <a:extLst>
              <a:ext uri="{FF2B5EF4-FFF2-40B4-BE49-F238E27FC236}">
                <a16:creationId xmlns:a16="http://schemas.microsoft.com/office/drawing/2014/main" id="{83B31342-7DAB-4289-8FF4-D0EF5AD4233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E57B06C-5C3E-4EEA-B0DE-BB5B607FC583}" type="slidenum">
              <a:rPr lang="de-DE" altLang="de-DE"/>
              <a:pPr/>
              <a:t>8</a:t>
            </a:fld>
            <a:endParaRPr lang="de-DE" altLang="de-DE"/>
          </a:p>
        </p:txBody>
      </p:sp>
    </p:spTree>
    <p:extLst>
      <p:ext uri="{BB962C8B-B14F-4D97-AF65-F5344CB8AC3E}">
        <p14:creationId xmlns:p14="http://schemas.microsoft.com/office/powerpoint/2010/main" val="149438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a:extLst>
              <a:ext uri="{FF2B5EF4-FFF2-40B4-BE49-F238E27FC236}">
                <a16:creationId xmlns:a16="http://schemas.microsoft.com/office/drawing/2014/main" id="{56BAB2EC-71D9-4177-975D-DFDAA51555E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Notizenplatzhalter 2">
            <a:extLst>
              <a:ext uri="{FF2B5EF4-FFF2-40B4-BE49-F238E27FC236}">
                <a16:creationId xmlns:a16="http://schemas.microsoft.com/office/drawing/2014/main" id="{9F61863D-0C69-4DDE-8914-9B6ED807971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GB" altLang="de-DE" dirty="0">
                <a:latin typeface="Nunito Light" panose="020B0604020202020204"/>
              </a:rPr>
              <a:t>Students may mention aspects such as that the Chinese probably grew up in China and thus adapted some behavioural patterns associated with the Chinese national culture. They may also mention that a professional sub-culture influences behavioural patterns as well and that these may or may not correspond with behaviour associated with the Chinese national culture. Gender as well as other factors such as the fact that the encounter takes place at a dinner party and that this dinner party (set-up, food, etc.) may or may not meet the expectation of the Chinese acquaintance will equally influence the behaviour of the guest.</a:t>
            </a:r>
          </a:p>
        </p:txBody>
      </p:sp>
      <p:sp>
        <p:nvSpPr>
          <p:cNvPr id="64515" name="Foliennummernplatzhalter 3">
            <a:extLst>
              <a:ext uri="{FF2B5EF4-FFF2-40B4-BE49-F238E27FC236}">
                <a16:creationId xmlns:a16="http://schemas.microsoft.com/office/drawing/2014/main" id="{762C622D-CF10-47C4-96F8-422D55E9929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7EEBC6-DE9A-49DF-945D-CF8F3F18BFB9}" type="slidenum">
              <a:rPr lang="de-DE" altLang="de-DE"/>
              <a:pPr/>
              <a:t>9</a:t>
            </a:fld>
            <a:endParaRPr lang="de-DE" altLang="de-DE"/>
          </a:p>
        </p:txBody>
      </p:sp>
    </p:spTree>
    <p:extLst>
      <p:ext uri="{BB962C8B-B14F-4D97-AF65-F5344CB8AC3E}">
        <p14:creationId xmlns:p14="http://schemas.microsoft.com/office/powerpoint/2010/main" val="19720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lvl1pPr>
              <a:defRPr sz="4400"/>
            </a:lvl1pPr>
          </a:lstStyle>
          <a:p>
            <a:r>
              <a:rPr lang="en-GB" sz="3600" dirty="0"/>
              <a:t>Intercultural interaction, </a:t>
            </a:r>
            <a:br>
              <a:rPr lang="en-GB" sz="3600" dirty="0"/>
            </a:br>
            <a:r>
              <a:rPr lang="en-GB" sz="3600" dirty="0"/>
              <a:t>an introduction</a:t>
            </a:r>
            <a:endParaRPr lang="en-GB" noProof="0" dirty="0"/>
          </a:p>
        </p:txBody>
      </p:sp>
      <p:sp>
        <p:nvSpPr>
          <p:cNvPr id="3" name="Untertitel 2"/>
          <p:cNvSpPr>
            <a:spLocks noGrp="1"/>
          </p:cNvSpPr>
          <p:nvPr>
            <p:ph type="subTitle" idx="1" hasCustomPrompt="1"/>
          </p:nvPr>
        </p:nvSpPr>
        <p:spPr>
          <a:xfrm>
            <a:off x="714348"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a:t>Session</a:t>
            </a:r>
            <a:endParaRPr lang="en-GB" noProof="0" dirty="0"/>
          </a:p>
        </p:txBody>
      </p:sp>
      <p:sp>
        <p:nvSpPr>
          <p:cNvPr id="5" name="Fußzeilenplatzhalter 4"/>
          <p:cNvSpPr>
            <a:spLocks noGrp="1"/>
          </p:cNvSpPr>
          <p:nvPr>
            <p:ph type="ftr" sz="quarter" idx="11"/>
          </p:nvPr>
        </p:nvSpPr>
        <p:spPr/>
        <p:txBody>
          <a:bodyPr/>
          <a:lstStyle/>
          <a:p>
            <a:endParaRPr lang="en-GB" noProof="0" dirty="0"/>
          </a:p>
        </p:txBody>
      </p:sp>
      <p:sp>
        <p:nvSpPr>
          <p:cNvPr id="6" name="Foliennummernplatzhalter 5"/>
          <p:cNvSpPr>
            <a:spLocks noGrp="1"/>
          </p:cNvSpPr>
          <p:nvPr>
            <p:ph type="sldNum" sz="quarter" idx="12"/>
          </p:nvPr>
        </p:nvSpPr>
        <p:spPr>
          <a:xfrm>
            <a:off x="3923928" y="6309320"/>
            <a:ext cx="2133600" cy="365125"/>
          </a:xfrm>
        </p:spPr>
        <p:txBody>
          <a:bodyPr/>
          <a:lstStyle/>
          <a:p>
            <a:endParaRPr lang="en-GB" dirty="0"/>
          </a:p>
          <a:p>
            <a:fld id="{6C6AE60A-B69C-4790-82F7-3882EDF23186}" type="slidenum">
              <a:rPr lang="en-GB" smtClean="0"/>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Fußzeilenplatzhalter 4"/>
          <p:cNvSpPr>
            <a:spLocks noGrp="1"/>
          </p:cNvSpPr>
          <p:nvPr>
            <p:ph type="ftr" sz="quarter" idx="11"/>
          </p:nvPr>
        </p:nvSpPr>
        <p:spPr/>
        <p:txBody>
          <a:bodyPr/>
          <a:lstStyle/>
          <a:p>
            <a:endParaRPr lang="en-GB" noProof="0" dirty="0"/>
          </a:p>
        </p:txBody>
      </p:sp>
      <p:sp>
        <p:nvSpPr>
          <p:cNvPr id="6" name="Foliennummernplatzhalter 5"/>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10" name="Gerade Verbindung 9"/>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hasCustomPrompt="1"/>
          </p:nvPr>
        </p:nvSpPr>
        <p:spPr>
          <a:xfrm>
            <a:off x="395535" y="116632"/>
            <a:ext cx="5940000" cy="432048"/>
          </a:xfrm>
        </p:spPr>
        <p:txBody>
          <a:bodyPr anchor="ctr" anchorCtr="0">
            <a:noAutofit/>
          </a:bodyPr>
          <a:lstStyle>
            <a:lvl1pPr>
              <a:defRPr sz="2400"/>
            </a:lvl1pPr>
          </a:lstStyle>
          <a:p>
            <a:r>
              <a:rPr lang="en-GB" noProof="0"/>
              <a:t>Abschnittstitel</a:t>
            </a:r>
          </a:p>
        </p:txBody>
      </p:sp>
      <p:sp>
        <p:nvSpPr>
          <p:cNvPr id="15" name="Textplatzhalter 8"/>
          <p:cNvSpPr>
            <a:spLocks noGrp="1"/>
          </p:cNvSpPr>
          <p:nvPr>
            <p:ph type="body" sz="quarter" idx="13" hasCustomPrompt="1"/>
          </p:nvPr>
        </p:nvSpPr>
        <p:spPr>
          <a:xfrm>
            <a:off x="395535" y="620688"/>
            <a:ext cx="5940000" cy="720080"/>
          </a:xfrm>
        </p:spPr>
        <p:txBody>
          <a:bodyPr anchor="ctr" anchorCtr="0">
            <a:normAutofit/>
          </a:bodyPr>
          <a:lstStyle>
            <a:lvl1pPr marL="0" indent="0">
              <a:buNone/>
              <a:defRPr sz="4000">
                <a:solidFill>
                  <a:schemeClr val="accent3">
                    <a:lumMod val="75000"/>
                  </a:schemeClr>
                </a:solidFill>
              </a:defRPr>
            </a:lvl1pPr>
          </a:lstStyle>
          <a:p>
            <a:pPr lvl="0"/>
            <a:r>
              <a:rPr lang="en-GB" noProof="0"/>
              <a:t>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noProof="0" dirty="0"/>
              <a:t>Titelmasterformat durch Klicken bearbeiten</a:t>
            </a:r>
            <a:endParaRPr lang="en-GB" noProof="0"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Fußzeilenplatzhalter 4"/>
          <p:cNvSpPr>
            <a:spLocks noGrp="1"/>
          </p:cNvSpPr>
          <p:nvPr>
            <p:ph type="ftr" sz="quarter" idx="11"/>
          </p:nvPr>
        </p:nvSpPr>
        <p:spPr/>
        <p:txBody>
          <a:bodyPr/>
          <a:lstStyle/>
          <a:p>
            <a:endParaRPr lang="en-GB" noProof="0"/>
          </a:p>
        </p:txBody>
      </p:sp>
      <p:sp>
        <p:nvSpPr>
          <p:cNvPr id="6" name="Foliennummernplatzhalter 5"/>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7" name="Gerade Verbindung 6"/>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2" descr="H:\buero\schlichting\logos\haw\aktuell\HAW_Logos\05_HAW_Logos\05_HAW_Logo_P_rgb.tif">
            <a:extLst>
              <a:ext uri="{FF2B5EF4-FFF2-40B4-BE49-F238E27FC236}">
                <a16:creationId xmlns:a16="http://schemas.microsoft.com/office/drawing/2014/main" id="{37207D42-C6FD-4708-892A-6A0D8F8209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365A0A4A-81E3-4D98-A8CA-6FD4488ECFE7}"/>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6" name="Textfeld 5">
            <a:extLst>
              <a:ext uri="{FF2B5EF4-FFF2-40B4-BE49-F238E27FC236}">
                <a16:creationId xmlns:a16="http://schemas.microsoft.com/office/drawing/2014/main" id="{CFC82B54-2398-414F-965E-5E4072803179}"/>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sp>
        <p:nvSpPr>
          <p:cNvPr id="2" name="Titel 1"/>
          <p:cNvSpPr>
            <a:spLocks noGrp="1"/>
          </p:cNvSpPr>
          <p:nvPr>
            <p:ph type="ctrTitle"/>
          </p:nvPr>
        </p:nvSpPr>
        <p:spPr>
          <a:xfrm>
            <a:off x="685800" y="2130425"/>
            <a:ext cx="7772400" cy="1470025"/>
          </a:xfrm>
        </p:spPr>
        <p:txBody>
          <a:bodyPr/>
          <a:lstStyle>
            <a:lvl1pPr>
              <a:defRPr sz="4400"/>
            </a:lvl1pPr>
          </a:lstStyle>
          <a:p>
            <a:r>
              <a:rPr lang="en-US"/>
              <a:t>Click to edit Master title style</a:t>
            </a:r>
            <a:endParaRPr lang="en-GB" noProof="0" dirty="0"/>
          </a:p>
        </p:txBody>
      </p:sp>
      <p:sp>
        <p:nvSpPr>
          <p:cNvPr id="3" name="Untertitel 2"/>
          <p:cNvSpPr>
            <a:spLocks noGrp="1"/>
          </p:cNvSpPr>
          <p:nvPr>
            <p:ph type="subTitle" idx="1"/>
          </p:nvPr>
        </p:nvSpPr>
        <p:spPr>
          <a:xfrm>
            <a:off x="714348"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7" name="Fußzeilenplatzhalter 4">
            <a:extLst>
              <a:ext uri="{FF2B5EF4-FFF2-40B4-BE49-F238E27FC236}">
                <a16:creationId xmlns:a16="http://schemas.microsoft.com/office/drawing/2014/main" id="{81CF6519-90EC-4933-8AAB-EA9E056D5131}"/>
              </a:ext>
            </a:extLst>
          </p:cNvPr>
          <p:cNvSpPr>
            <a:spLocks noGrp="1"/>
          </p:cNvSpPr>
          <p:nvPr>
            <p:ph type="ftr" sz="quarter" idx="10"/>
          </p:nvPr>
        </p:nvSpPr>
        <p:spPr/>
        <p:txBody>
          <a:bodyPr/>
          <a:lstStyle>
            <a:lvl1pPr>
              <a:defRPr/>
            </a:lvl1pPr>
          </a:lstStyle>
          <a:p>
            <a:pPr>
              <a:defRPr/>
            </a:pPr>
            <a:endParaRPr lang="en-GB"/>
          </a:p>
        </p:txBody>
      </p:sp>
      <p:sp>
        <p:nvSpPr>
          <p:cNvPr id="8" name="Foliennummernplatzhalter 5">
            <a:extLst>
              <a:ext uri="{FF2B5EF4-FFF2-40B4-BE49-F238E27FC236}">
                <a16:creationId xmlns:a16="http://schemas.microsoft.com/office/drawing/2014/main" id="{CC6059D7-9508-4398-A308-F056842DBE48}"/>
              </a:ext>
            </a:extLst>
          </p:cNvPr>
          <p:cNvSpPr>
            <a:spLocks noGrp="1"/>
          </p:cNvSpPr>
          <p:nvPr>
            <p:ph type="sldNum" sz="quarter" idx="11"/>
          </p:nvPr>
        </p:nvSpPr>
        <p:spPr>
          <a:xfrm>
            <a:off x="3924300" y="6308725"/>
            <a:ext cx="2133600" cy="365125"/>
          </a:xfrm>
        </p:spPr>
        <p:txBody>
          <a:bodyPr/>
          <a:lstStyle>
            <a:lvl1pPr>
              <a:defRPr/>
            </a:lvl1pPr>
          </a:lstStyle>
          <a:p>
            <a:endParaRPr lang="en-GB" altLang="de-DE"/>
          </a:p>
          <a:p>
            <a:fld id="{DB3BDAEB-99E0-40AA-B8E5-545D8C449A9C}" type="slidenum">
              <a:rPr lang="en-GB" altLang="de-DE"/>
              <a:pPr/>
              <a:t>‹Nr.›</a:t>
            </a:fld>
            <a:endParaRPr lang="en-GB" altLang="de-DE"/>
          </a:p>
        </p:txBody>
      </p:sp>
    </p:spTree>
    <p:extLst>
      <p:ext uri="{BB962C8B-B14F-4D97-AF65-F5344CB8AC3E}">
        <p14:creationId xmlns:p14="http://schemas.microsoft.com/office/powerpoint/2010/main" val="235128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cxnSp>
        <p:nvCxnSpPr>
          <p:cNvPr id="5" name="Gerade Verbindung 10">
            <a:extLst>
              <a:ext uri="{FF2B5EF4-FFF2-40B4-BE49-F238E27FC236}">
                <a16:creationId xmlns:a16="http://schemas.microsoft.com/office/drawing/2014/main" id="{AD74F267-42C9-4DF9-9D77-7EBFD2455FB7}"/>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 Verbindung 12">
            <a:extLst>
              <a:ext uri="{FF2B5EF4-FFF2-40B4-BE49-F238E27FC236}">
                <a16:creationId xmlns:a16="http://schemas.microsoft.com/office/drawing/2014/main" id="{39727371-1A9A-4465-A4B2-B39961DA4497}"/>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3">
            <a:extLst>
              <a:ext uri="{FF2B5EF4-FFF2-40B4-BE49-F238E27FC236}">
                <a16:creationId xmlns:a16="http://schemas.microsoft.com/office/drawing/2014/main" id="{1591F345-F037-4A84-8DF8-015BFF1CC7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013" y="6270625"/>
            <a:ext cx="6572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5535" y="259508"/>
            <a:ext cx="5940000" cy="669162"/>
          </a:xfrm>
        </p:spPr>
        <p:txBody>
          <a:bodyPr>
            <a:noAutofit/>
          </a:bodyPr>
          <a:lstStyle>
            <a:lvl1pPr>
              <a:defRPr sz="4000"/>
            </a:lvl1pPr>
          </a:lstStyle>
          <a:p>
            <a:r>
              <a:rPr lang="en-US" noProof="0"/>
              <a:t>Click to edit Master title style</a:t>
            </a:r>
            <a:endParaRPr lang="en-GB" noProof="0" dirty="0"/>
          </a:p>
        </p:txBody>
      </p:sp>
      <p:sp>
        <p:nvSpPr>
          <p:cNvPr id="3" name="Inhaltsplatzhalter 2"/>
          <p:cNvSpPr>
            <a:spLocks noGrp="1"/>
          </p:cNvSpPr>
          <p:nvPr>
            <p:ph idx="1"/>
          </p:nvPr>
        </p:nvSpPr>
        <p:spPr>
          <a:xfrm>
            <a:off x="457200" y="1556792"/>
            <a:ext cx="8229600" cy="4569371"/>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Textplatzhalter 8"/>
          <p:cNvSpPr>
            <a:spLocks noGrp="1"/>
          </p:cNvSpPr>
          <p:nvPr>
            <p:ph type="body" sz="quarter" idx="13"/>
          </p:nvPr>
        </p:nvSpPr>
        <p:spPr>
          <a:xfrm>
            <a:off x="395535" y="780094"/>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8" name="Foliennummernplatzhalter 5">
            <a:extLst>
              <a:ext uri="{FF2B5EF4-FFF2-40B4-BE49-F238E27FC236}">
                <a16:creationId xmlns:a16="http://schemas.microsoft.com/office/drawing/2014/main" id="{AC5E2CB0-C42A-491A-A2DF-713C2AF5BDEF}"/>
              </a:ext>
            </a:extLst>
          </p:cNvPr>
          <p:cNvSpPr>
            <a:spLocks noGrp="1"/>
          </p:cNvSpPr>
          <p:nvPr>
            <p:ph type="sldNum" sz="quarter" idx="14"/>
          </p:nvPr>
        </p:nvSpPr>
        <p:spPr>
          <a:xfrm>
            <a:off x="3924300" y="6376988"/>
            <a:ext cx="2133600" cy="365125"/>
          </a:xfrm>
        </p:spPr>
        <p:txBody>
          <a:bodyPr/>
          <a:lstStyle>
            <a:lvl1pPr>
              <a:defRPr/>
            </a:lvl1pPr>
          </a:lstStyle>
          <a:p>
            <a:endParaRPr lang="en-GB" altLang="de-DE"/>
          </a:p>
          <a:p>
            <a:fld id="{15BDB0A3-9C5A-49A8-8925-1BA426DAAE2E}" type="slidenum">
              <a:rPr lang="en-GB" altLang="de-DE"/>
              <a:pPr/>
              <a:t>‹Nr.›</a:t>
            </a:fld>
            <a:endParaRPr lang="en-GB" altLang="de-DE"/>
          </a:p>
        </p:txBody>
      </p:sp>
    </p:spTree>
    <p:extLst>
      <p:ext uri="{BB962C8B-B14F-4D97-AF65-F5344CB8AC3E}">
        <p14:creationId xmlns:p14="http://schemas.microsoft.com/office/powerpoint/2010/main" val="421819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pic>
        <p:nvPicPr>
          <p:cNvPr id="4" name="Picture 12" descr="H:\buero\schlichting\logos\haw\aktuell\HAW_Logos\05_HAW_Logos\05_HAW_Logo_P_rgb.tif">
            <a:extLst>
              <a:ext uri="{FF2B5EF4-FFF2-40B4-BE49-F238E27FC236}">
                <a16:creationId xmlns:a16="http://schemas.microsoft.com/office/drawing/2014/main" id="{9D93E218-D719-4FC0-A575-F44B097A9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68DFC779-1EA8-4E9A-8261-4AA30C5B99D5}"/>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6" name="Textfeld 5">
            <a:extLst>
              <a:ext uri="{FF2B5EF4-FFF2-40B4-BE49-F238E27FC236}">
                <a16:creationId xmlns:a16="http://schemas.microsoft.com/office/drawing/2014/main" id="{4AF9225A-08D3-41B9-B22B-BCD63ADB9031}"/>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7" name="Gerade Verbindung 6">
            <a:extLst>
              <a:ext uri="{FF2B5EF4-FFF2-40B4-BE49-F238E27FC236}">
                <a16:creationId xmlns:a16="http://schemas.microsoft.com/office/drawing/2014/main" id="{BA3667D3-9328-4B42-AA77-DDA7554FD8BE}"/>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E7C805A4-F695-4A9D-8F28-935CDB6BC862}"/>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722313" y="4406900"/>
            <a:ext cx="7772400" cy="1362075"/>
          </a:xfrm>
        </p:spPr>
        <p:txBody>
          <a:bodyPr anchor="t"/>
          <a:lstStyle>
            <a:lvl1pPr algn="l">
              <a:defRPr sz="4000" b="1" cap="none" baseline="0"/>
            </a:lvl1pPr>
          </a:lstStyle>
          <a:p>
            <a:r>
              <a:rPr lang="de-DE" noProof="0"/>
              <a:t>Titelmasterformat durch Klicken bearbeiten</a:t>
            </a:r>
            <a:endParaRPr lang="en-GB" noProof="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Textmasterformate durch Klicken bearbeiten</a:t>
            </a:r>
          </a:p>
        </p:txBody>
      </p:sp>
      <p:sp>
        <p:nvSpPr>
          <p:cNvPr id="9" name="Foliennummernplatzhalter 5">
            <a:extLst>
              <a:ext uri="{FF2B5EF4-FFF2-40B4-BE49-F238E27FC236}">
                <a16:creationId xmlns:a16="http://schemas.microsoft.com/office/drawing/2014/main" id="{4700D929-6411-41D2-A123-C2CEA157CCEC}"/>
              </a:ext>
            </a:extLst>
          </p:cNvPr>
          <p:cNvSpPr>
            <a:spLocks noGrp="1"/>
          </p:cNvSpPr>
          <p:nvPr>
            <p:ph type="sldNum" sz="quarter" idx="10"/>
          </p:nvPr>
        </p:nvSpPr>
        <p:spPr/>
        <p:txBody>
          <a:bodyPr/>
          <a:lstStyle>
            <a:lvl1pPr>
              <a:defRPr/>
            </a:lvl1pPr>
          </a:lstStyle>
          <a:p>
            <a:endParaRPr lang="en-GB" altLang="de-DE"/>
          </a:p>
          <a:p>
            <a:fld id="{E6740EB2-E5C7-4C12-B970-A8D836C0FEBD}" type="slidenum">
              <a:rPr lang="en-GB" altLang="de-DE"/>
              <a:pPr/>
              <a:t>‹Nr.›</a:t>
            </a:fld>
            <a:endParaRPr lang="en-GB" altLang="de-DE"/>
          </a:p>
        </p:txBody>
      </p:sp>
    </p:spTree>
    <p:extLst>
      <p:ext uri="{BB962C8B-B14F-4D97-AF65-F5344CB8AC3E}">
        <p14:creationId xmlns:p14="http://schemas.microsoft.com/office/powerpoint/2010/main" val="195551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pic>
        <p:nvPicPr>
          <p:cNvPr id="6" name="Picture 12" descr="H:\buero\schlichting\logos\haw\aktuell\HAW_Logos\05_HAW_Logos\05_HAW_Logo_P_rgb.tif">
            <a:extLst>
              <a:ext uri="{FF2B5EF4-FFF2-40B4-BE49-F238E27FC236}">
                <a16:creationId xmlns:a16="http://schemas.microsoft.com/office/drawing/2014/main" id="{FA96A51F-9E8F-4690-9FA7-AD76A0C9E3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86CE1D49-2E8A-441C-8A2F-08BB295D98F7}"/>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8" name="Textfeld 7">
            <a:extLst>
              <a:ext uri="{FF2B5EF4-FFF2-40B4-BE49-F238E27FC236}">
                <a16:creationId xmlns:a16="http://schemas.microsoft.com/office/drawing/2014/main" id="{EA0AC3A3-35DF-4A82-824E-47CE659FA67F}"/>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9" name="Gerade Verbindung 10">
            <a:extLst>
              <a:ext uri="{FF2B5EF4-FFF2-40B4-BE49-F238E27FC236}">
                <a16:creationId xmlns:a16="http://schemas.microsoft.com/office/drawing/2014/main" id="{8CA921F4-57D8-4B56-8ED8-BE13BCC373F9}"/>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13">
            <a:extLst>
              <a:ext uri="{FF2B5EF4-FFF2-40B4-BE49-F238E27FC236}">
                <a16:creationId xmlns:a16="http://schemas.microsoft.com/office/drawing/2014/main" id="{C4451F20-03BB-4D3C-9D09-77029E9077E7}"/>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7" name="Titel 1"/>
          <p:cNvSpPr>
            <a:spLocks noGrp="1"/>
          </p:cNvSpPr>
          <p:nvPr>
            <p:ph type="title"/>
          </p:nvPr>
        </p:nvSpPr>
        <p:spPr>
          <a:xfrm>
            <a:off x="395535" y="353746"/>
            <a:ext cx="5940000" cy="432048"/>
          </a:xfrm>
        </p:spPr>
        <p:txBody>
          <a:bodyPr>
            <a:noAutofit/>
          </a:bodyPr>
          <a:lstStyle>
            <a:lvl1pPr>
              <a:defRPr sz="4000"/>
            </a:lvl1pPr>
          </a:lstStyle>
          <a:p>
            <a:r>
              <a:rPr lang="en-US" noProof="0"/>
              <a:t>Click to edit Master title style</a:t>
            </a:r>
            <a:endParaRPr lang="en-GB" noProof="0" dirty="0"/>
          </a:p>
        </p:txBody>
      </p:sp>
      <p:sp>
        <p:nvSpPr>
          <p:cNvPr id="18" name="Textplatzhalter 8"/>
          <p:cNvSpPr>
            <a:spLocks noGrp="1"/>
          </p:cNvSpPr>
          <p:nvPr>
            <p:ph type="body" sz="quarter" idx="13"/>
          </p:nvPr>
        </p:nvSpPr>
        <p:spPr>
          <a:xfrm>
            <a:off x="395535" y="780094"/>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11" name="Foliennummernplatzhalter 6">
            <a:extLst>
              <a:ext uri="{FF2B5EF4-FFF2-40B4-BE49-F238E27FC236}">
                <a16:creationId xmlns:a16="http://schemas.microsoft.com/office/drawing/2014/main" id="{1D0959B9-F8F7-4C2B-A639-ED707547F20E}"/>
              </a:ext>
            </a:extLst>
          </p:cNvPr>
          <p:cNvSpPr>
            <a:spLocks noGrp="1"/>
          </p:cNvSpPr>
          <p:nvPr>
            <p:ph type="sldNum" sz="quarter" idx="14"/>
          </p:nvPr>
        </p:nvSpPr>
        <p:spPr/>
        <p:txBody>
          <a:bodyPr/>
          <a:lstStyle>
            <a:lvl1pPr>
              <a:defRPr/>
            </a:lvl1pPr>
          </a:lstStyle>
          <a:p>
            <a:endParaRPr lang="en-GB" altLang="de-DE"/>
          </a:p>
          <a:p>
            <a:fld id="{09BC7FC8-E0FB-4F12-A5F4-B08AD87FD915}" type="slidenum">
              <a:rPr lang="en-GB" altLang="de-DE"/>
              <a:pPr/>
              <a:t>‹Nr.›</a:t>
            </a:fld>
            <a:endParaRPr lang="en-GB" altLang="de-DE"/>
          </a:p>
        </p:txBody>
      </p:sp>
    </p:spTree>
    <p:extLst>
      <p:ext uri="{BB962C8B-B14F-4D97-AF65-F5344CB8AC3E}">
        <p14:creationId xmlns:p14="http://schemas.microsoft.com/office/powerpoint/2010/main" val="304474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pic>
        <p:nvPicPr>
          <p:cNvPr id="8" name="Picture 12" descr="H:\buero\schlichting\logos\haw\aktuell\HAW_Logos\05_HAW_Logos\05_HAW_Logo_P_rgb.tif">
            <a:extLst>
              <a:ext uri="{FF2B5EF4-FFF2-40B4-BE49-F238E27FC236}">
                <a16:creationId xmlns:a16="http://schemas.microsoft.com/office/drawing/2014/main" id="{92F8EB49-090A-4BBF-A308-72D8D46127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8E587D83-C1E1-4C74-9457-219EC187A3AA}"/>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10" name="Textfeld 9">
            <a:extLst>
              <a:ext uri="{FF2B5EF4-FFF2-40B4-BE49-F238E27FC236}">
                <a16:creationId xmlns:a16="http://schemas.microsoft.com/office/drawing/2014/main" id="{38885E58-3628-4654-B2EB-34616FF9E8F3}"/>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11" name="Gerade Verbindung 13">
            <a:extLst>
              <a:ext uri="{FF2B5EF4-FFF2-40B4-BE49-F238E27FC236}">
                <a16:creationId xmlns:a16="http://schemas.microsoft.com/office/drawing/2014/main" id="{01BA63A0-1BD3-4EB8-8B14-4DF99D194A98}"/>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6">
            <a:extLst>
              <a:ext uri="{FF2B5EF4-FFF2-40B4-BE49-F238E27FC236}">
                <a16:creationId xmlns:a16="http://schemas.microsoft.com/office/drawing/2014/main" id="{311D52E8-AA60-419A-BF5F-D00D04989998}"/>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8" name="Titel 1"/>
          <p:cNvSpPr>
            <a:spLocks noGrp="1"/>
          </p:cNvSpPr>
          <p:nvPr>
            <p:ph type="title"/>
          </p:nvPr>
        </p:nvSpPr>
        <p:spPr>
          <a:xfrm>
            <a:off x="395535" y="210870"/>
            <a:ext cx="5940000" cy="574924"/>
          </a:xfrm>
        </p:spPr>
        <p:txBody>
          <a:bodyPr>
            <a:noAutofit/>
          </a:bodyPr>
          <a:lstStyle>
            <a:lvl1pPr>
              <a:defRPr sz="4000"/>
            </a:lvl1pPr>
          </a:lstStyle>
          <a:p>
            <a:r>
              <a:rPr lang="en-US" noProof="0"/>
              <a:t>Click to edit Master title style</a:t>
            </a:r>
            <a:endParaRPr lang="en-GB" noProof="0" dirty="0"/>
          </a:p>
        </p:txBody>
      </p:sp>
      <p:sp>
        <p:nvSpPr>
          <p:cNvPr id="19" name="Textplatzhalter 8"/>
          <p:cNvSpPr>
            <a:spLocks noGrp="1"/>
          </p:cNvSpPr>
          <p:nvPr>
            <p:ph type="body" sz="quarter" idx="13"/>
          </p:nvPr>
        </p:nvSpPr>
        <p:spPr>
          <a:xfrm>
            <a:off x="395535" y="708656"/>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13" name="Fußzeilenplatzhalter 7">
            <a:extLst>
              <a:ext uri="{FF2B5EF4-FFF2-40B4-BE49-F238E27FC236}">
                <a16:creationId xmlns:a16="http://schemas.microsoft.com/office/drawing/2014/main" id="{354D49CA-4CBE-4DC5-8870-A672EDE2E752}"/>
              </a:ext>
            </a:extLst>
          </p:cNvPr>
          <p:cNvSpPr>
            <a:spLocks noGrp="1"/>
          </p:cNvSpPr>
          <p:nvPr>
            <p:ph type="ftr" sz="quarter" idx="14"/>
          </p:nvPr>
        </p:nvSpPr>
        <p:spPr/>
        <p:txBody>
          <a:bodyPr/>
          <a:lstStyle>
            <a:lvl1pPr>
              <a:defRPr/>
            </a:lvl1pPr>
          </a:lstStyle>
          <a:p>
            <a:pPr>
              <a:defRPr/>
            </a:pPr>
            <a:endParaRPr lang="en-GB"/>
          </a:p>
        </p:txBody>
      </p:sp>
      <p:sp>
        <p:nvSpPr>
          <p:cNvPr id="14" name="Foliennummernplatzhalter 8">
            <a:extLst>
              <a:ext uri="{FF2B5EF4-FFF2-40B4-BE49-F238E27FC236}">
                <a16:creationId xmlns:a16="http://schemas.microsoft.com/office/drawing/2014/main" id="{610D9B0E-0C2B-4B7C-BC3E-6FF2EF9A8011}"/>
              </a:ext>
            </a:extLst>
          </p:cNvPr>
          <p:cNvSpPr>
            <a:spLocks noGrp="1"/>
          </p:cNvSpPr>
          <p:nvPr>
            <p:ph type="sldNum" sz="quarter" idx="15"/>
          </p:nvPr>
        </p:nvSpPr>
        <p:spPr/>
        <p:txBody>
          <a:bodyPr/>
          <a:lstStyle>
            <a:lvl1pPr>
              <a:defRPr/>
            </a:lvl1pPr>
          </a:lstStyle>
          <a:p>
            <a:fld id="{B3020176-5131-41CF-B32B-920268D80180}" type="slidenum">
              <a:rPr lang="en-GB" altLang="de-DE"/>
              <a:pPr/>
              <a:t>‹Nr.›</a:t>
            </a:fld>
            <a:endParaRPr lang="en-GB" altLang="de-DE"/>
          </a:p>
        </p:txBody>
      </p:sp>
    </p:spTree>
    <p:extLst>
      <p:ext uri="{BB962C8B-B14F-4D97-AF65-F5344CB8AC3E}">
        <p14:creationId xmlns:p14="http://schemas.microsoft.com/office/powerpoint/2010/main" val="529937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cxnSp>
        <p:nvCxnSpPr>
          <p:cNvPr id="4" name="Gerade Verbindung 9">
            <a:extLst>
              <a:ext uri="{FF2B5EF4-FFF2-40B4-BE49-F238E27FC236}">
                <a16:creationId xmlns:a16="http://schemas.microsoft.com/office/drawing/2014/main" id="{5839AED3-AB10-497B-A36A-278DCB1DD2B9}"/>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12">
            <a:extLst>
              <a:ext uri="{FF2B5EF4-FFF2-40B4-BE49-F238E27FC236}">
                <a16:creationId xmlns:a16="http://schemas.microsoft.com/office/drawing/2014/main" id="{08E78FEC-EEBC-4841-8314-26E620E9469D}"/>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p:nvPr>
        </p:nvSpPr>
        <p:spPr>
          <a:xfrm>
            <a:off x="395535" y="210870"/>
            <a:ext cx="5940000" cy="432048"/>
          </a:xfrm>
        </p:spPr>
        <p:txBody>
          <a:bodyPr>
            <a:noAutofit/>
          </a:bodyPr>
          <a:lstStyle>
            <a:lvl1pPr>
              <a:defRPr sz="4000"/>
            </a:lvl1pPr>
          </a:lstStyle>
          <a:p>
            <a:r>
              <a:rPr lang="en-US" noProof="0"/>
              <a:t>Click to edit Master title style</a:t>
            </a:r>
            <a:endParaRPr lang="en-GB" noProof="0" dirty="0"/>
          </a:p>
        </p:txBody>
      </p:sp>
      <p:sp>
        <p:nvSpPr>
          <p:cNvPr id="15" name="Textplatzhalter 8"/>
          <p:cNvSpPr>
            <a:spLocks noGrp="1"/>
          </p:cNvSpPr>
          <p:nvPr>
            <p:ph type="body" sz="quarter" idx="13"/>
          </p:nvPr>
        </p:nvSpPr>
        <p:spPr>
          <a:xfrm>
            <a:off x="395535" y="620688"/>
            <a:ext cx="5940000" cy="720080"/>
          </a:xfrm>
        </p:spPr>
        <p:txBody>
          <a:bodyPr anchor="ctr">
            <a:normAutofit/>
          </a:bodyPr>
          <a:lstStyle>
            <a:lvl1pPr marL="0" indent="0">
              <a:buNone/>
              <a:defRPr sz="3600">
                <a:solidFill>
                  <a:schemeClr val="accent3">
                    <a:lumMod val="75000"/>
                  </a:schemeClr>
                </a:solidFill>
              </a:defRPr>
            </a:lvl1pPr>
          </a:lstStyle>
          <a:p>
            <a:pPr lvl="0"/>
            <a:r>
              <a:rPr lang="en-US" noProof="0"/>
              <a:t>Click to edit Master text styles</a:t>
            </a:r>
          </a:p>
        </p:txBody>
      </p:sp>
      <p:sp>
        <p:nvSpPr>
          <p:cNvPr id="6" name="Foliennummernplatzhalter 4">
            <a:extLst>
              <a:ext uri="{FF2B5EF4-FFF2-40B4-BE49-F238E27FC236}">
                <a16:creationId xmlns:a16="http://schemas.microsoft.com/office/drawing/2014/main" id="{179729FE-DD82-4898-8580-4E3CC4EB1F25}"/>
              </a:ext>
            </a:extLst>
          </p:cNvPr>
          <p:cNvSpPr>
            <a:spLocks noGrp="1"/>
          </p:cNvSpPr>
          <p:nvPr>
            <p:ph type="sldNum" sz="quarter" idx="14"/>
          </p:nvPr>
        </p:nvSpPr>
        <p:spPr/>
        <p:txBody>
          <a:bodyPr/>
          <a:lstStyle>
            <a:lvl1pPr>
              <a:defRPr/>
            </a:lvl1pPr>
          </a:lstStyle>
          <a:p>
            <a:fld id="{2EA906A2-2F8D-4A33-87D2-4548251101F8}" type="slidenum">
              <a:rPr lang="en-GB" altLang="de-DE"/>
              <a:pPr/>
              <a:t>‹Nr.›</a:t>
            </a:fld>
            <a:endParaRPr lang="en-GB" altLang="de-DE"/>
          </a:p>
        </p:txBody>
      </p:sp>
    </p:spTree>
    <p:extLst>
      <p:ext uri="{BB962C8B-B14F-4D97-AF65-F5344CB8AC3E}">
        <p14:creationId xmlns:p14="http://schemas.microsoft.com/office/powerpoint/2010/main" val="31452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pic>
        <p:nvPicPr>
          <p:cNvPr id="2" name="Picture 12" descr="H:\buero\schlichting\logos\haw\aktuell\HAW_Logos\05_HAW_Logos\05_HAW_Logo_P_rgb.tif">
            <a:extLst>
              <a:ext uri="{FF2B5EF4-FFF2-40B4-BE49-F238E27FC236}">
                <a16:creationId xmlns:a16="http://schemas.microsoft.com/office/drawing/2014/main" id="{A6C7EF3D-C83B-4EF0-996A-93B3B2ADAC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1C87B872-BFB0-4450-90D3-AFE4498E93D3}"/>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4" name="Textfeld 3">
            <a:extLst>
              <a:ext uri="{FF2B5EF4-FFF2-40B4-BE49-F238E27FC236}">
                <a16:creationId xmlns:a16="http://schemas.microsoft.com/office/drawing/2014/main" id="{684847A9-8C07-4CA2-9005-D8A137B4D337}"/>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5" name="Gerade Verbindung 5">
            <a:extLst>
              <a:ext uri="{FF2B5EF4-FFF2-40B4-BE49-F238E27FC236}">
                <a16:creationId xmlns:a16="http://schemas.microsoft.com/office/drawing/2014/main" id="{5CE32E1E-2398-48BC-B276-3BC5AF0D37E4}"/>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 Verbindung 6">
            <a:extLst>
              <a:ext uri="{FF2B5EF4-FFF2-40B4-BE49-F238E27FC236}">
                <a16:creationId xmlns:a16="http://schemas.microsoft.com/office/drawing/2014/main" id="{5B73806A-8690-4B13-A25D-C23436F6E604}"/>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ußzeilenplatzhalter 2">
            <a:extLst>
              <a:ext uri="{FF2B5EF4-FFF2-40B4-BE49-F238E27FC236}">
                <a16:creationId xmlns:a16="http://schemas.microsoft.com/office/drawing/2014/main" id="{8DC731A7-BE94-43A3-ABC1-7ECE995E20D2}"/>
              </a:ext>
            </a:extLst>
          </p:cNvPr>
          <p:cNvSpPr>
            <a:spLocks noGrp="1"/>
          </p:cNvSpPr>
          <p:nvPr>
            <p:ph type="ftr" sz="quarter" idx="10"/>
          </p:nvPr>
        </p:nvSpPr>
        <p:spPr/>
        <p:txBody>
          <a:bodyPr/>
          <a:lstStyle>
            <a:lvl1pPr>
              <a:defRPr/>
            </a:lvl1pPr>
          </a:lstStyle>
          <a:p>
            <a:pPr>
              <a:defRPr/>
            </a:pPr>
            <a:endParaRPr lang="en-GB"/>
          </a:p>
        </p:txBody>
      </p:sp>
      <p:sp>
        <p:nvSpPr>
          <p:cNvPr id="8" name="Foliennummernplatzhalter 3">
            <a:extLst>
              <a:ext uri="{FF2B5EF4-FFF2-40B4-BE49-F238E27FC236}">
                <a16:creationId xmlns:a16="http://schemas.microsoft.com/office/drawing/2014/main" id="{7EEF2F6B-9060-4A41-A15B-BFD96ED61A7A}"/>
              </a:ext>
            </a:extLst>
          </p:cNvPr>
          <p:cNvSpPr>
            <a:spLocks noGrp="1"/>
          </p:cNvSpPr>
          <p:nvPr>
            <p:ph type="sldNum" sz="quarter" idx="11"/>
          </p:nvPr>
        </p:nvSpPr>
        <p:spPr/>
        <p:txBody>
          <a:bodyPr/>
          <a:lstStyle>
            <a:lvl1pPr>
              <a:defRPr/>
            </a:lvl1pPr>
          </a:lstStyle>
          <a:p>
            <a:fld id="{D9563BFD-FA80-41A6-99C9-0C254DDE49C6}" type="slidenum">
              <a:rPr lang="en-GB" altLang="de-DE"/>
              <a:pPr/>
              <a:t>‹Nr.›</a:t>
            </a:fld>
            <a:endParaRPr lang="en-GB" altLang="de-DE"/>
          </a:p>
        </p:txBody>
      </p:sp>
    </p:spTree>
    <p:extLst>
      <p:ext uri="{BB962C8B-B14F-4D97-AF65-F5344CB8AC3E}">
        <p14:creationId xmlns:p14="http://schemas.microsoft.com/office/powerpoint/2010/main" val="334515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pic>
        <p:nvPicPr>
          <p:cNvPr id="5" name="Picture 12" descr="H:\buero\schlichting\logos\haw\aktuell\HAW_Logos\05_HAW_Logos\05_HAW_Logo_P_rgb.tif">
            <a:extLst>
              <a:ext uri="{FF2B5EF4-FFF2-40B4-BE49-F238E27FC236}">
                <a16:creationId xmlns:a16="http://schemas.microsoft.com/office/drawing/2014/main" id="{227B0773-028B-4A64-9BE3-5D9D5394D2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8B0A8B81-73E1-40BF-ADB1-6C83A8FEB495}"/>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7" name="Textfeld 6">
            <a:extLst>
              <a:ext uri="{FF2B5EF4-FFF2-40B4-BE49-F238E27FC236}">
                <a16:creationId xmlns:a16="http://schemas.microsoft.com/office/drawing/2014/main" id="{27B2154A-69C6-41E5-A707-82F1ED730D7C}"/>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8" name="Gerade Verbindung 7">
            <a:extLst>
              <a:ext uri="{FF2B5EF4-FFF2-40B4-BE49-F238E27FC236}">
                <a16:creationId xmlns:a16="http://schemas.microsoft.com/office/drawing/2014/main" id="{ECC5FF1B-89BC-4210-BE8A-4BE039BE2E59}"/>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noProof="0"/>
              <a:t>Titelmasterformat durch Klicken bearbeiten</a:t>
            </a:r>
            <a:endParaRPr lang="en-GB" noProof="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Textmasterformate durch Klicken bearbeiten</a:t>
            </a:r>
          </a:p>
        </p:txBody>
      </p:sp>
      <p:sp>
        <p:nvSpPr>
          <p:cNvPr id="9" name="Fußzeilenplatzhalter 5">
            <a:extLst>
              <a:ext uri="{FF2B5EF4-FFF2-40B4-BE49-F238E27FC236}">
                <a16:creationId xmlns:a16="http://schemas.microsoft.com/office/drawing/2014/main" id="{6ED7B356-5DE9-41D6-9F9F-3F095D1304A5}"/>
              </a:ext>
            </a:extLst>
          </p:cNvPr>
          <p:cNvSpPr>
            <a:spLocks noGrp="1"/>
          </p:cNvSpPr>
          <p:nvPr>
            <p:ph type="ftr" sz="quarter" idx="10"/>
          </p:nvPr>
        </p:nvSpPr>
        <p:spPr/>
        <p:txBody>
          <a:bodyPr/>
          <a:lstStyle>
            <a:lvl1pPr>
              <a:defRPr/>
            </a:lvl1pPr>
          </a:lstStyle>
          <a:p>
            <a:pPr>
              <a:defRPr/>
            </a:pPr>
            <a:endParaRPr lang="en-GB"/>
          </a:p>
        </p:txBody>
      </p:sp>
      <p:sp>
        <p:nvSpPr>
          <p:cNvPr id="10" name="Foliennummernplatzhalter 6">
            <a:extLst>
              <a:ext uri="{FF2B5EF4-FFF2-40B4-BE49-F238E27FC236}">
                <a16:creationId xmlns:a16="http://schemas.microsoft.com/office/drawing/2014/main" id="{4280C3FD-8028-42F9-8F16-C5044789E16D}"/>
              </a:ext>
            </a:extLst>
          </p:cNvPr>
          <p:cNvSpPr>
            <a:spLocks noGrp="1"/>
          </p:cNvSpPr>
          <p:nvPr>
            <p:ph type="sldNum" sz="quarter" idx="11"/>
          </p:nvPr>
        </p:nvSpPr>
        <p:spPr/>
        <p:txBody>
          <a:bodyPr/>
          <a:lstStyle>
            <a:lvl1pPr>
              <a:defRPr/>
            </a:lvl1pPr>
          </a:lstStyle>
          <a:p>
            <a:fld id="{84C427F4-0393-44E8-9627-11FE6F3A6B8F}" type="slidenum">
              <a:rPr lang="en-GB" altLang="de-DE"/>
              <a:pPr/>
              <a:t>‹Nr.›</a:t>
            </a:fld>
            <a:endParaRPr lang="en-GB" altLang="de-DE"/>
          </a:p>
        </p:txBody>
      </p:sp>
    </p:spTree>
    <p:extLst>
      <p:ext uri="{BB962C8B-B14F-4D97-AF65-F5344CB8AC3E}">
        <p14:creationId xmlns:p14="http://schemas.microsoft.com/office/powerpoint/2010/main" val="426206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535" y="259508"/>
            <a:ext cx="5940000" cy="669162"/>
          </a:xfrm>
        </p:spPr>
        <p:txBody>
          <a:bodyPr anchor="ctr" anchorCtr="0">
            <a:noAutofit/>
          </a:bodyPr>
          <a:lstStyle>
            <a:lvl1pPr>
              <a:defRPr sz="4000"/>
            </a:lvl1pPr>
          </a:lstStyle>
          <a:p>
            <a:r>
              <a:rPr lang="en-GB" noProof="0" dirty="0" err="1"/>
              <a:t>Abschnittstitel</a:t>
            </a:r>
            <a:endParaRPr lang="en-GB" noProof="0" dirty="0"/>
          </a:p>
        </p:txBody>
      </p:sp>
      <p:sp>
        <p:nvSpPr>
          <p:cNvPr id="3" name="Inhaltsplatzhalter 2"/>
          <p:cNvSpPr>
            <a:spLocks noGrp="1"/>
          </p:cNvSpPr>
          <p:nvPr>
            <p:ph idx="1"/>
          </p:nvPr>
        </p:nvSpPr>
        <p:spPr>
          <a:xfrm>
            <a:off x="457200" y="1556792"/>
            <a:ext cx="8229600" cy="4569371"/>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Foliennummernplatzhalter 5"/>
          <p:cNvSpPr>
            <a:spLocks noGrp="1"/>
          </p:cNvSpPr>
          <p:nvPr>
            <p:ph type="sldNum" sz="quarter" idx="12"/>
          </p:nvPr>
        </p:nvSpPr>
        <p:spPr>
          <a:xfrm>
            <a:off x="457200" y="6318595"/>
            <a:ext cx="2133600" cy="206750"/>
          </a:xfrm>
        </p:spPr>
        <p:txBody>
          <a:bodyPr/>
          <a:lstStyle>
            <a:lvl1pPr algn="l">
              <a:defRPr sz="1000">
                <a:latin typeface="Nunito Light"/>
              </a:defRPr>
            </a:lvl1pPr>
          </a:lstStyle>
          <a:p>
            <a:endParaRPr lang="en-GB"/>
          </a:p>
          <a:p>
            <a:fld id="{6C6AE60A-B69C-4790-82F7-3882EDF23186}" type="slidenum">
              <a:rPr lang="en-GB" smtClean="0"/>
              <a:pPr/>
              <a:t>‹Nr.›</a:t>
            </a:fld>
            <a:endParaRPr lang="en-GB" dirty="0"/>
          </a:p>
        </p:txBody>
      </p:sp>
      <p:sp>
        <p:nvSpPr>
          <p:cNvPr id="9" name="Textplatzhalter 8"/>
          <p:cNvSpPr>
            <a:spLocks noGrp="1"/>
          </p:cNvSpPr>
          <p:nvPr>
            <p:ph type="body" sz="quarter" idx="13" hasCustomPrompt="1"/>
          </p:nvPr>
        </p:nvSpPr>
        <p:spPr>
          <a:xfrm>
            <a:off x="395535" y="780094"/>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dirty="0" err="1"/>
              <a:t>Titel</a:t>
            </a:r>
            <a:endParaRPr lang="en-GB" noProof="0" dirty="0"/>
          </a:p>
        </p:txBody>
      </p:sp>
      <p:cxnSp>
        <p:nvCxnSpPr>
          <p:cNvPr id="11" name="Gerade Verbindung 10"/>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18" y="6270178"/>
            <a:ext cx="658416" cy="51736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pic>
        <p:nvPicPr>
          <p:cNvPr id="5" name="Picture 12" descr="H:\buero\schlichting\logos\haw\aktuell\HAW_Logos\05_HAW_Logos\05_HAW_Logo_P_rgb.tif">
            <a:extLst>
              <a:ext uri="{FF2B5EF4-FFF2-40B4-BE49-F238E27FC236}">
                <a16:creationId xmlns:a16="http://schemas.microsoft.com/office/drawing/2014/main" id="{3A1B5AB9-5C1F-4834-AC2F-8D64D4B30F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D2781970-6434-4537-B6D3-CD459C1AFE62}"/>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7" name="Textfeld 6">
            <a:extLst>
              <a:ext uri="{FF2B5EF4-FFF2-40B4-BE49-F238E27FC236}">
                <a16:creationId xmlns:a16="http://schemas.microsoft.com/office/drawing/2014/main" id="{1405B259-3539-4163-A48B-DDA4F494C37A}"/>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8" name="Gerade Verbindung 7">
            <a:extLst>
              <a:ext uri="{FF2B5EF4-FFF2-40B4-BE49-F238E27FC236}">
                <a16:creationId xmlns:a16="http://schemas.microsoft.com/office/drawing/2014/main" id="{75BDD223-7F0A-40AD-B465-8821CC3A3EF1}"/>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12">
            <a:extLst>
              <a:ext uri="{FF2B5EF4-FFF2-40B4-BE49-F238E27FC236}">
                <a16:creationId xmlns:a16="http://schemas.microsoft.com/office/drawing/2014/main" id="{A820E337-C428-4524-8045-C0ACD7F9307C}"/>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0572EAC7-DCF0-4B40-AB1B-01E640F5A769}"/>
              </a:ext>
            </a:extLst>
          </p:cNvPr>
          <p:cNvSpPr txBox="1">
            <a:spLocks/>
          </p:cNvSpPr>
          <p:nvPr userDrawn="1"/>
        </p:nvSpPr>
        <p:spPr>
          <a:xfrm>
            <a:off x="395288" y="115888"/>
            <a:ext cx="5940425" cy="433387"/>
          </a:xfrm>
          <a:prstGeom prst="rect">
            <a:avLst/>
          </a:prstGeom>
        </p:spPr>
        <p:txBody>
          <a:bodyPr anchor="ctr"/>
          <a:lstStyle>
            <a:lvl1pPr algn="l" defTabSz="914400" rtl="0" eaLnBrk="1" latinLnBrk="0" hangingPunct="1">
              <a:spcBef>
                <a:spcPct val="0"/>
              </a:spcBef>
              <a:buNone/>
              <a:defRPr sz="2400" kern="1200">
                <a:solidFill>
                  <a:schemeClr val="tx2"/>
                </a:solidFill>
                <a:latin typeface="+mj-lt"/>
                <a:ea typeface="+mj-ea"/>
                <a:cs typeface="+mj-cs"/>
              </a:defRPr>
            </a:lvl1pPr>
          </a:lstStyle>
          <a:p>
            <a:pPr fontAlgn="auto">
              <a:spcAft>
                <a:spcPts val="0"/>
              </a:spcAft>
              <a:defRPr/>
            </a:pPr>
            <a:r>
              <a:rPr lang="en-GB" dirty="0"/>
              <a:t>Abschnittstitel</a:t>
            </a:r>
          </a:p>
        </p:txBody>
      </p:sp>
      <p:sp>
        <p:nvSpPr>
          <p:cNvPr id="2" name="Titel 1"/>
          <p:cNvSpPr>
            <a:spLocks noGrp="1"/>
          </p:cNvSpPr>
          <p:nvPr>
            <p:ph type="title"/>
          </p:nvPr>
        </p:nvSpPr>
        <p:spPr>
          <a:xfrm>
            <a:off x="1828800" y="5670574"/>
            <a:ext cx="5486400" cy="494730"/>
          </a:xfrm>
        </p:spPr>
        <p:txBody>
          <a:bodyPr anchor="b"/>
          <a:lstStyle>
            <a:lvl1pPr algn="l">
              <a:defRPr sz="2000" b="1"/>
            </a:lvl1pPr>
          </a:lstStyle>
          <a:p>
            <a:r>
              <a:rPr lang="de-DE" noProof="0"/>
              <a:t>Titelmasterformat durch Klicken bearbeiten</a:t>
            </a:r>
            <a:endParaRPr lang="en-GB" noProof="0"/>
          </a:p>
        </p:txBody>
      </p:sp>
      <p:sp>
        <p:nvSpPr>
          <p:cNvPr id="3" name="Bildplatzhalter 2"/>
          <p:cNvSpPr>
            <a:spLocks noGrp="1"/>
          </p:cNvSpPr>
          <p:nvPr>
            <p:ph type="pic" idx="1"/>
          </p:nvPr>
        </p:nvSpPr>
        <p:spPr>
          <a:xfrm>
            <a:off x="1828800" y="147444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endParaRPr lang="en-GB" noProof="0" dirty="0"/>
          </a:p>
        </p:txBody>
      </p:sp>
      <p:sp>
        <p:nvSpPr>
          <p:cNvPr id="17" name="Textplatzhalter 8"/>
          <p:cNvSpPr>
            <a:spLocks noGrp="1"/>
          </p:cNvSpPr>
          <p:nvPr>
            <p:ph type="body" sz="quarter" idx="13"/>
          </p:nvPr>
        </p:nvSpPr>
        <p:spPr>
          <a:xfrm>
            <a:off x="395535" y="620688"/>
            <a:ext cx="5940000" cy="720080"/>
          </a:xfrm>
        </p:spPr>
        <p:txBody>
          <a:bodyPr anchor="ctr">
            <a:normAutofit/>
          </a:bodyPr>
          <a:lstStyle>
            <a:lvl1pPr marL="0" indent="0">
              <a:buNone/>
              <a:defRPr sz="4000">
                <a:solidFill>
                  <a:schemeClr val="accent3">
                    <a:lumMod val="75000"/>
                  </a:schemeClr>
                </a:solidFill>
              </a:defRPr>
            </a:lvl1pPr>
          </a:lstStyle>
          <a:p>
            <a:pPr lvl="0"/>
            <a:r>
              <a:rPr lang="en-US" noProof="0"/>
              <a:t>Click to edit Master text styles</a:t>
            </a:r>
          </a:p>
        </p:txBody>
      </p:sp>
      <p:sp>
        <p:nvSpPr>
          <p:cNvPr id="11" name="Fußzeilenplatzhalter 5">
            <a:extLst>
              <a:ext uri="{FF2B5EF4-FFF2-40B4-BE49-F238E27FC236}">
                <a16:creationId xmlns:a16="http://schemas.microsoft.com/office/drawing/2014/main" id="{129D3936-2829-41B9-A521-1EFD4EE97BFA}"/>
              </a:ext>
            </a:extLst>
          </p:cNvPr>
          <p:cNvSpPr>
            <a:spLocks noGrp="1"/>
          </p:cNvSpPr>
          <p:nvPr>
            <p:ph type="ftr" sz="quarter" idx="14"/>
          </p:nvPr>
        </p:nvSpPr>
        <p:spPr/>
        <p:txBody>
          <a:bodyPr/>
          <a:lstStyle>
            <a:lvl1pPr>
              <a:defRPr/>
            </a:lvl1pPr>
          </a:lstStyle>
          <a:p>
            <a:pPr>
              <a:defRPr/>
            </a:pPr>
            <a:endParaRPr lang="en-GB"/>
          </a:p>
        </p:txBody>
      </p:sp>
      <p:sp>
        <p:nvSpPr>
          <p:cNvPr id="12" name="Foliennummernplatzhalter 6">
            <a:extLst>
              <a:ext uri="{FF2B5EF4-FFF2-40B4-BE49-F238E27FC236}">
                <a16:creationId xmlns:a16="http://schemas.microsoft.com/office/drawing/2014/main" id="{21B2675C-BF2C-49F0-B8D4-50C8AF7E023C}"/>
              </a:ext>
            </a:extLst>
          </p:cNvPr>
          <p:cNvSpPr>
            <a:spLocks noGrp="1"/>
          </p:cNvSpPr>
          <p:nvPr>
            <p:ph type="sldNum" sz="quarter" idx="15"/>
          </p:nvPr>
        </p:nvSpPr>
        <p:spPr/>
        <p:txBody>
          <a:bodyPr/>
          <a:lstStyle>
            <a:lvl1pPr>
              <a:defRPr/>
            </a:lvl1pPr>
          </a:lstStyle>
          <a:p>
            <a:fld id="{B088F207-B8C0-42DC-839D-59185641C4AE}" type="slidenum">
              <a:rPr lang="en-GB" altLang="de-DE"/>
              <a:pPr/>
              <a:t>‹Nr.›</a:t>
            </a:fld>
            <a:endParaRPr lang="en-GB" altLang="de-DE"/>
          </a:p>
        </p:txBody>
      </p:sp>
    </p:spTree>
    <p:extLst>
      <p:ext uri="{BB962C8B-B14F-4D97-AF65-F5344CB8AC3E}">
        <p14:creationId xmlns:p14="http://schemas.microsoft.com/office/powerpoint/2010/main" val="376811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und vertikaler Text">
    <p:spTree>
      <p:nvGrpSpPr>
        <p:cNvPr id="1" name=""/>
        <p:cNvGrpSpPr/>
        <p:nvPr/>
      </p:nvGrpSpPr>
      <p:grpSpPr>
        <a:xfrm>
          <a:off x="0" y="0"/>
          <a:ext cx="0" cy="0"/>
          <a:chOff x="0" y="0"/>
          <a:chExt cx="0" cy="0"/>
        </a:xfrm>
      </p:grpSpPr>
      <p:pic>
        <p:nvPicPr>
          <p:cNvPr id="5" name="Picture 12" descr="H:\buero\schlichting\logos\haw\aktuell\HAW_Logos\05_HAW_Logos\05_HAW_Logo_P_rgb.tif">
            <a:extLst>
              <a:ext uri="{FF2B5EF4-FFF2-40B4-BE49-F238E27FC236}">
                <a16:creationId xmlns:a16="http://schemas.microsoft.com/office/drawing/2014/main" id="{CFD60424-2E04-4229-8589-F60F1FE6DF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138C572A-EF8C-4F26-B240-C0FD5D9FFA91}"/>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7" name="Textfeld 6">
            <a:extLst>
              <a:ext uri="{FF2B5EF4-FFF2-40B4-BE49-F238E27FC236}">
                <a16:creationId xmlns:a16="http://schemas.microsoft.com/office/drawing/2014/main" id="{B64DE1A1-09C4-468C-9BA5-A7A40C9248B0}"/>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8" name="Gerade Verbindung 9">
            <a:extLst>
              <a:ext uri="{FF2B5EF4-FFF2-40B4-BE49-F238E27FC236}">
                <a16:creationId xmlns:a16="http://schemas.microsoft.com/office/drawing/2014/main" id="{176BBFC1-DC31-40B8-8B4A-17D82FED4EFB}"/>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12">
            <a:extLst>
              <a:ext uri="{FF2B5EF4-FFF2-40B4-BE49-F238E27FC236}">
                <a16:creationId xmlns:a16="http://schemas.microsoft.com/office/drawing/2014/main" id="{CCF99CD9-DF45-4313-9FEF-753785ED876C}"/>
              </a:ext>
            </a:extLst>
          </p:cNvPr>
          <p:cNvCxnSpPr/>
          <p:nvPr userDrawn="1"/>
        </p:nvCxnSpPr>
        <p:spPr>
          <a:xfrm>
            <a:off x="358775" y="1412875"/>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Vertikaler Textplatzhalter 2"/>
          <p:cNvSpPr>
            <a:spLocks noGrp="1"/>
          </p:cNvSpPr>
          <p:nvPr>
            <p:ph type="body" orient="vert" idx="1"/>
          </p:nvPr>
        </p:nvSpPr>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4" name="Titel 1"/>
          <p:cNvSpPr>
            <a:spLocks noGrp="1"/>
          </p:cNvSpPr>
          <p:nvPr>
            <p:ph type="title"/>
          </p:nvPr>
        </p:nvSpPr>
        <p:spPr>
          <a:xfrm>
            <a:off x="395535" y="116632"/>
            <a:ext cx="5940000" cy="432048"/>
          </a:xfrm>
        </p:spPr>
        <p:txBody>
          <a:bodyPr>
            <a:noAutofit/>
          </a:bodyPr>
          <a:lstStyle>
            <a:lvl1pPr>
              <a:defRPr sz="2400"/>
            </a:lvl1pPr>
          </a:lstStyle>
          <a:p>
            <a:r>
              <a:rPr lang="en-US" noProof="0"/>
              <a:t>Click to edit Master title style</a:t>
            </a:r>
            <a:endParaRPr lang="en-GB" noProof="0"/>
          </a:p>
        </p:txBody>
      </p:sp>
      <p:sp>
        <p:nvSpPr>
          <p:cNvPr id="15" name="Textplatzhalter 8"/>
          <p:cNvSpPr>
            <a:spLocks noGrp="1"/>
          </p:cNvSpPr>
          <p:nvPr>
            <p:ph type="body" sz="quarter" idx="13"/>
          </p:nvPr>
        </p:nvSpPr>
        <p:spPr>
          <a:xfrm>
            <a:off x="395535" y="620688"/>
            <a:ext cx="5940000" cy="720080"/>
          </a:xfrm>
        </p:spPr>
        <p:txBody>
          <a:bodyPr anchor="ctr">
            <a:normAutofit/>
          </a:bodyPr>
          <a:lstStyle>
            <a:lvl1pPr marL="0" indent="0">
              <a:buNone/>
              <a:defRPr sz="4000">
                <a:solidFill>
                  <a:schemeClr val="accent3">
                    <a:lumMod val="75000"/>
                  </a:schemeClr>
                </a:solidFill>
              </a:defRPr>
            </a:lvl1pPr>
          </a:lstStyle>
          <a:p>
            <a:pPr lvl="0"/>
            <a:r>
              <a:rPr lang="en-US" noProof="0"/>
              <a:t>Click to edit Master text styles</a:t>
            </a:r>
          </a:p>
        </p:txBody>
      </p:sp>
      <p:sp>
        <p:nvSpPr>
          <p:cNvPr id="10" name="Fußzeilenplatzhalter 4">
            <a:extLst>
              <a:ext uri="{FF2B5EF4-FFF2-40B4-BE49-F238E27FC236}">
                <a16:creationId xmlns:a16="http://schemas.microsoft.com/office/drawing/2014/main" id="{F4B0D4D6-D61F-4988-BC82-F231DE41FBC5}"/>
              </a:ext>
            </a:extLst>
          </p:cNvPr>
          <p:cNvSpPr>
            <a:spLocks noGrp="1"/>
          </p:cNvSpPr>
          <p:nvPr>
            <p:ph type="ftr" sz="quarter" idx="14"/>
          </p:nvPr>
        </p:nvSpPr>
        <p:spPr/>
        <p:txBody>
          <a:bodyPr/>
          <a:lstStyle>
            <a:lvl1pPr>
              <a:defRPr/>
            </a:lvl1pPr>
          </a:lstStyle>
          <a:p>
            <a:pPr>
              <a:defRPr/>
            </a:pPr>
            <a:endParaRPr lang="en-GB"/>
          </a:p>
        </p:txBody>
      </p:sp>
      <p:sp>
        <p:nvSpPr>
          <p:cNvPr id="11" name="Foliennummernplatzhalter 5">
            <a:extLst>
              <a:ext uri="{FF2B5EF4-FFF2-40B4-BE49-F238E27FC236}">
                <a16:creationId xmlns:a16="http://schemas.microsoft.com/office/drawing/2014/main" id="{93827A74-C8D2-48FA-BB0D-9541CC019373}"/>
              </a:ext>
            </a:extLst>
          </p:cNvPr>
          <p:cNvSpPr>
            <a:spLocks noGrp="1"/>
          </p:cNvSpPr>
          <p:nvPr>
            <p:ph type="sldNum" sz="quarter" idx="15"/>
          </p:nvPr>
        </p:nvSpPr>
        <p:spPr/>
        <p:txBody>
          <a:bodyPr/>
          <a:lstStyle>
            <a:lvl1pPr>
              <a:defRPr/>
            </a:lvl1pPr>
          </a:lstStyle>
          <a:p>
            <a:fld id="{6BF929D4-E6CD-4BCE-8F38-084BD2B0BD9B}" type="slidenum">
              <a:rPr lang="en-GB" altLang="de-DE"/>
              <a:pPr/>
              <a:t>‹Nr.›</a:t>
            </a:fld>
            <a:endParaRPr lang="en-GB" altLang="de-DE"/>
          </a:p>
        </p:txBody>
      </p:sp>
    </p:spTree>
    <p:extLst>
      <p:ext uri="{BB962C8B-B14F-4D97-AF65-F5344CB8AC3E}">
        <p14:creationId xmlns:p14="http://schemas.microsoft.com/office/powerpoint/2010/main" val="2910441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4" name="Picture 12" descr="H:\buero\schlichting\logos\haw\aktuell\HAW_Logos\05_HAW_Logos\05_HAW_Logo_P_rgb.tif">
            <a:extLst>
              <a:ext uri="{FF2B5EF4-FFF2-40B4-BE49-F238E27FC236}">
                <a16:creationId xmlns:a16="http://schemas.microsoft.com/office/drawing/2014/main" id="{B667A8C1-D450-4094-82C5-14C6039F7F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FAF88571-2938-48E1-80D4-CCD18132A2A2}"/>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6" name="Textfeld 5">
            <a:extLst>
              <a:ext uri="{FF2B5EF4-FFF2-40B4-BE49-F238E27FC236}">
                <a16:creationId xmlns:a16="http://schemas.microsoft.com/office/drawing/2014/main" id="{4AC97D98-97C4-4E54-A32B-3CA1C42D48B5}"/>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cxnSp>
        <p:nvCxnSpPr>
          <p:cNvPr id="7" name="Gerade Verbindung 6">
            <a:extLst>
              <a:ext uri="{FF2B5EF4-FFF2-40B4-BE49-F238E27FC236}">
                <a16:creationId xmlns:a16="http://schemas.microsoft.com/office/drawing/2014/main" id="{DA76F307-92E8-4A3B-B077-783F3D0A84A1}"/>
              </a:ext>
            </a:extLst>
          </p:cNvPr>
          <p:cNvCxnSpPr/>
          <p:nvPr userDrawn="1"/>
        </p:nvCxnSpPr>
        <p:spPr>
          <a:xfrm>
            <a:off x="358775" y="6237288"/>
            <a:ext cx="842645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Vertikaler Titel 1"/>
          <p:cNvSpPr>
            <a:spLocks noGrp="1"/>
          </p:cNvSpPr>
          <p:nvPr>
            <p:ph type="title" orient="vert"/>
          </p:nvPr>
        </p:nvSpPr>
        <p:spPr>
          <a:xfrm>
            <a:off x="6629400" y="274638"/>
            <a:ext cx="2057400" cy="5851525"/>
          </a:xfrm>
        </p:spPr>
        <p:txBody>
          <a:bodyPr vert="eaVert"/>
          <a:lstStyle/>
          <a:p>
            <a:r>
              <a:rPr lang="de-DE" noProof="0" dirty="0"/>
              <a:t>Titelmasterformat durch Klicken bearbeiten</a:t>
            </a:r>
            <a:endParaRPr lang="en-GB" noProof="0"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8" name="Fußzeilenplatzhalter 4">
            <a:extLst>
              <a:ext uri="{FF2B5EF4-FFF2-40B4-BE49-F238E27FC236}">
                <a16:creationId xmlns:a16="http://schemas.microsoft.com/office/drawing/2014/main" id="{DE355F2B-A537-4FB2-8B2E-6C3DF4FA7D04}"/>
              </a:ext>
            </a:extLst>
          </p:cNvPr>
          <p:cNvSpPr>
            <a:spLocks noGrp="1"/>
          </p:cNvSpPr>
          <p:nvPr>
            <p:ph type="ftr" sz="quarter" idx="10"/>
          </p:nvPr>
        </p:nvSpPr>
        <p:spPr/>
        <p:txBody>
          <a:bodyPr/>
          <a:lstStyle>
            <a:lvl1pPr>
              <a:defRPr/>
            </a:lvl1pPr>
          </a:lstStyle>
          <a:p>
            <a:pPr>
              <a:defRPr/>
            </a:pPr>
            <a:endParaRPr lang="en-GB"/>
          </a:p>
        </p:txBody>
      </p:sp>
      <p:sp>
        <p:nvSpPr>
          <p:cNvPr id="9" name="Foliennummernplatzhalter 5">
            <a:extLst>
              <a:ext uri="{FF2B5EF4-FFF2-40B4-BE49-F238E27FC236}">
                <a16:creationId xmlns:a16="http://schemas.microsoft.com/office/drawing/2014/main" id="{9B8F7328-0816-4349-AEB8-265CD54B67C2}"/>
              </a:ext>
            </a:extLst>
          </p:cNvPr>
          <p:cNvSpPr>
            <a:spLocks noGrp="1"/>
          </p:cNvSpPr>
          <p:nvPr>
            <p:ph type="sldNum" sz="quarter" idx="11"/>
          </p:nvPr>
        </p:nvSpPr>
        <p:spPr/>
        <p:txBody>
          <a:bodyPr/>
          <a:lstStyle>
            <a:lvl1pPr>
              <a:defRPr/>
            </a:lvl1pPr>
          </a:lstStyle>
          <a:p>
            <a:fld id="{1CE5D184-9285-4F0D-9727-4065D03699BF}" type="slidenum">
              <a:rPr lang="en-GB" altLang="de-DE"/>
              <a:pPr/>
              <a:t>‹Nr.›</a:t>
            </a:fld>
            <a:endParaRPr lang="en-GB" altLang="de-DE"/>
          </a:p>
        </p:txBody>
      </p:sp>
    </p:spTree>
    <p:extLst>
      <p:ext uri="{BB962C8B-B14F-4D97-AF65-F5344CB8AC3E}">
        <p14:creationId xmlns:p14="http://schemas.microsoft.com/office/powerpoint/2010/main" val="415773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none" baseline="0"/>
            </a:lvl1pPr>
          </a:lstStyle>
          <a:p>
            <a:r>
              <a:rPr lang="de-DE" noProof="0"/>
              <a:t>Titelmasterformat durch Klicken bearbeiten</a:t>
            </a:r>
            <a:endParaRPr lang="en-GB" noProof="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Textmasterformate durch Klicken bearbeiten</a:t>
            </a:r>
          </a:p>
        </p:txBody>
      </p:sp>
      <p:sp>
        <p:nvSpPr>
          <p:cNvPr id="6" name="Foliennummernplatzhalter 5"/>
          <p:cNvSpPr>
            <a:spLocks noGrp="1"/>
          </p:cNvSpPr>
          <p:nvPr>
            <p:ph type="sldNum" sz="quarter" idx="12"/>
          </p:nvPr>
        </p:nvSpPr>
        <p:spPr/>
        <p:txBody>
          <a:bodyPr/>
          <a:lstStyle/>
          <a:p>
            <a:endParaRPr lang="en-GB" dirty="0"/>
          </a:p>
          <a:p>
            <a:fld id="{6C6AE60A-B69C-4790-82F7-3882EDF23186}" type="slidenum">
              <a:rPr lang="en-GB" smtClean="0"/>
              <a:pPr/>
              <a:t>‹Nr.›</a:t>
            </a:fld>
            <a:endParaRPr lang="en-GB" dirty="0"/>
          </a:p>
        </p:txBody>
      </p:sp>
      <p:cxnSp>
        <p:nvCxnSpPr>
          <p:cNvPr id="7" name="Gerade Verbindung 6"/>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Foliennummernplatzhalter 6"/>
          <p:cNvSpPr>
            <a:spLocks noGrp="1"/>
          </p:cNvSpPr>
          <p:nvPr>
            <p:ph type="sldNum" sz="quarter" idx="12"/>
          </p:nvPr>
        </p:nvSpPr>
        <p:spPr/>
        <p:txBody>
          <a:bodyPr/>
          <a:lstStyle/>
          <a:p>
            <a:endParaRPr lang="en-GB" dirty="0"/>
          </a:p>
          <a:p>
            <a:fld id="{6C6AE60A-B69C-4790-82F7-3882EDF23186}" type="slidenum">
              <a:rPr lang="en-GB" smtClean="0"/>
              <a:pPr/>
              <a:t>‹Nr.›</a:t>
            </a:fld>
            <a:endParaRPr lang="en-GB" dirty="0"/>
          </a:p>
        </p:txBody>
      </p:sp>
      <p:cxnSp>
        <p:nvCxnSpPr>
          <p:cNvPr id="11" name="Gerade Verbindung 10"/>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p:ph type="title" hasCustomPrompt="1"/>
          </p:nvPr>
        </p:nvSpPr>
        <p:spPr>
          <a:xfrm>
            <a:off x="395535" y="353746"/>
            <a:ext cx="5940000" cy="432048"/>
          </a:xfrm>
        </p:spPr>
        <p:txBody>
          <a:bodyPr anchor="ctr" anchorCtr="0">
            <a:noAutofit/>
          </a:bodyPr>
          <a:lstStyle>
            <a:lvl1pPr>
              <a:defRPr sz="4000"/>
            </a:lvl1pPr>
          </a:lstStyle>
          <a:p>
            <a:r>
              <a:rPr lang="en-GB" noProof="0" dirty="0" err="1"/>
              <a:t>Abschnittstitel</a:t>
            </a:r>
            <a:endParaRPr lang="en-GB" noProof="0" dirty="0"/>
          </a:p>
        </p:txBody>
      </p:sp>
      <p:sp>
        <p:nvSpPr>
          <p:cNvPr id="18" name="Textplatzhalter 8"/>
          <p:cNvSpPr>
            <a:spLocks noGrp="1"/>
          </p:cNvSpPr>
          <p:nvPr>
            <p:ph type="body" sz="quarter" idx="13" hasCustomPrompt="1"/>
          </p:nvPr>
        </p:nvSpPr>
        <p:spPr>
          <a:xfrm>
            <a:off x="395535" y="780094"/>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dirty="0" err="1"/>
              <a:t>Titel</a:t>
            </a:r>
            <a:endParaRPr 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8" name="Fußzeilenplatzhalter 7"/>
          <p:cNvSpPr>
            <a:spLocks noGrp="1"/>
          </p:cNvSpPr>
          <p:nvPr>
            <p:ph type="ftr" sz="quarter" idx="11"/>
          </p:nvPr>
        </p:nvSpPr>
        <p:spPr/>
        <p:txBody>
          <a:bodyPr/>
          <a:lstStyle/>
          <a:p>
            <a:endParaRPr lang="en-GB" noProof="0"/>
          </a:p>
        </p:txBody>
      </p:sp>
      <p:sp>
        <p:nvSpPr>
          <p:cNvPr id="9" name="Foliennummernplatzhalter 8"/>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14" name="Gerade Verbindung 13"/>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el 1"/>
          <p:cNvSpPr>
            <a:spLocks noGrp="1"/>
          </p:cNvSpPr>
          <p:nvPr>
            <p:ph type="title" hasCustomPrompt="1"/>
          </p:nvPr>
        </p:nvSpPr>
        <p:spPr>
          <a:xfrm>
            <a:off x="395535" y="210870"/>
            <a:ext cx="5940000" cy="574924"/>
          </a:xfrm>
        </p:spPr>
        <p:txBody>
          <a:bodyPr anchor="ctr" anchorCtr="0">
            <a:noAutofit/>
          </a:bodyPr>
          <a:lstStyle>
            <a:lvl1pPr>
              <a:defRPr sz="4000"/>
            </a:lvl1pPr>
          </a:lstStyle>
          <a:p>
            <a:r>
              <a:rPr lang="en-GB" noProof="0" dirty="0" err="1"/>
              <a:t>Abschnittstitel</a:t>
            </a:r>
            <a:endParaRPr lang="en-GB" noProof="0" dirty="0"/>
          </a:p>
        </p:txBody>
      </p:sp>
      <p:sp>
        <p:nvSpPr>
          <p:cNvPr id="19" name="Textplatzhalter 8"/>
          <p:cNvSpPr>
            <a:spLocks noGrp="1"/>
          </p:cNvSpPr>
          <p:nvPr>
            <p:ph type="body" sz="quarter" idx="13" hasCustomPrompt="1"/>
          </p:nvPr>
        </p:nvSpPr>
        <p:spPr>
          <a:xfrm>
            <a:off x="395535" y="708656"/>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a:t>Titel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10" name="Gerade Verbindung 9"/>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hasCustomPrompt="1"/>
          </p:nvPr>
        </p:nvSpPr>
        <p:spPr>
          <a:xfrm>
            <a:off x="395535" y="210870"/>
            <a:ext cx="5940000" cy="432048"/>
          </a:xfrm>
        </p:spPr>
        <p:txBody>
          <a:bodyPr anchor="ctr" anchorCtr="0">
            <a:noAutofit/>
          </a:bodyPr>
          <a:lstStyle>
            <a:lvl1pPr>
              <a:defRPr sz="4000"/>
            </a:lvl1pPr>
          </a:lstStyle>
          <a:p>
            <a:r>
              <a:rPr lang="en-GB" noProof="0" dirty="0" err="1"/>
              <a:t>Abschnittstitel</a:t>
            </a:r>
            <a:endParaRPr lang="en-GB" noProof="0" dirty="0"/>
          </a:p>
        </p:txBody>
      </p:sp>
      <p:sp>
        <p:nvSpPr>
          <p:cNvPr id="15" name="Textplatzhalter 8"/>
          <p:cNvSpPr>
            <a:spLocks noGrp="1"/>
          </p:cNvSpPr>
          <p:nvPr>
            <p:ph type="body" sz="quarter" idx="13" hasCustomPrompt="1"/>
          </p:nvPr>
        </p:nvSpPr>
        <p:spPr>
          <a:xfrm>
            <a:off x="395535" y="620688"/>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en-GB" noProof="0" dirty="0"/>
          </a:p>
        </p:txBody>
      </p:sp>
      <p:sp>
        <p:nvSpPr>
          <p:cNvPr id="4" name="Foliennummernplatzhalter 3"/>
          <p:cNvSpPr>
            <a:spLocks noGrp="1"/>
          </p:cNvSpPr>
          <p:nvPr>
            <p:ph type="sldNum" sz="quarter" idx="12"/>
          </p:nvPr>
        </p:nvSpPr>
        <p:spPr/>
        <p:txBody>
          <a:bodyPr/>
          <a:lstStyle/>
          <a:p>
            <a:fld id="{6C6AE60A-B69C-4790-82F7-3882EDF23186}" type="slidenum">
              <a:rPr lang="en-GB" noProof="0" smtClean="0"/>
              <a:pPr/>
              <a:t>‹Nr.›</a:t>
            </a:fld>
            <a:endParaRPr lang="en-GB" noProof="0" dirty="0"/>
          </a:p>
        </p:txBody>
      </p:sp>
      <p:cxnSp>
        <p:nvCxnSpPr>
          <p:cNvPr id="6" name="Gerade Verbindung 5"/>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noProof="0"/>
              <a:t>Titelmasterformat durch Klicken bearbeiten</a:t>
            </a:r>
            <a:endParaRPr lang="en-GB" noProof="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Textmasterformate durch Klicken bearbeiten</a:t>
            </a:r>
          </a:p>
        </p:txBody>
      </p:sp>
      <p:sp>
        <p:nvSpPr>
          <p:cNvPr id="6" name="Fußzeilenplatzhalter 5"/>
          <p:cNvSpPr>
            <a:spLocks noGrp="1"/>
          </p:cNvSpPr>
          <p:nvPr>
            <p:ph type="ftr" sz="quarter" idx="11"/>
          </p:nvPr>
        </p:nvSpPr>
        <p:spPr/>
        <p:txBody>
          <a:bodyPr/>
          <a:lstStyle/>
          <a:p>
            <a:endParaRPr lang="en-GB" noProof="0"/>
          </a:p>
        </p:txBody>
      </p:sp>
      <p:sp>
        <p:nvSpPr>
          <p:cNvPr id="7" name="Foliennummernplatzhalter 6"/>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8" name="Gerade Verbindung 7"/>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5670574"/>
            <a:ext cx="5486400" cy="494730"/>
          </a:xfrm>
        </p:spPr>
        <p:txBody>
          <a:bodyPr anchor="b"/>
          <a:lstStyle>
            <a:lvl1pPr algn="l">
              <a:defRPr sz="2000" b="1"/>
            </a:lvl1pPr>
          </a:lstStyle>
          <a:p>
            <a:r>
              <a:rPr lang="de-DE" noProof="0"/>
              <a:t>Titelmasterformat durch Klicken bearbeiten</a:t>
            </a:r>
            <a:endParaRPr lang="en-GB" noProof="0"/>
          </a:p>
        </p:txBody>
      </p:sp>
      <p:sp>
        <p:nvSpPr>
          <p:cNvPr id="3" name="Bildplatzhalter 2"/>
          <p:cNvSpPr>
            <a:spLocks noGrp="1"/>
          </p:cNvSpPr>
          <p:nvPr>
            <p:ph type="pic" idx="1"/>
          </p:nvPr>
        </p:nvSpPr>
        <p:spPr>
          <a:xfrm>
            <a:off x="1828800" y="147444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en-GB" noProof="0"/>
          </a:p>
        </p:txBody>
      </p:sp>
      <p:sp>
        <p:nvSpPr>
          <p:cNvPr id="6" name="Fußzeilenplatzhalter 5"/>
          <p:cNvSpPr>
            <a:spLocks noGrp="1"/>
          </p:cNvSpPr>
          <p:nvPr>
            <p:ph type="ftr" sz="quarter" idx="11"/>
          </p:nvPr>
        </p:nvSpPr>
        <p:spPr/>
        <p:txBody>
          <a:bodyPr/>
          <a:lstStyle/>
          <a:p>
            <a:endParaRPr lang="en-GB" noProof="0"/>
          </a:p>
        </p:txBody>
      </p:sp>
      <p:sp>
        <p:nvSpPr>
          <p:cNvPr id="7" name="Foliennummernplatzhalter 6"/>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8" name="Gerade Verbindung 7"/>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el 1"/>
          <p:cNvSpPr txBox="1">
            <a:spLocks/>
          </p:cNvSpPr>
          <p:nvPr userDrawn="1"/>
        </p:nvSpPr>
        <p:spPr>
          <a:xfrm>
            <a:off x="395535" y="116632"/>
            <a:ext cx="5940000" cy="43204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chemeClr val="tx2"/>
                </a:solidFill>
                <a:latin typeface="+mj-lt"/>
                <a:ea typeface="+mj-ea"/>
                <a:cs typeface="+mj-cs"/>
              </a:defRPr>
            </a:lvl1pPr>
          </a:lstStyle>
          <a:p>
            <a:r>
              <a:rPr lang="en-GB" noProof="0"/>
              <a:t>Abschnittstitel</a:t>
            </a:r>
          </a:p>
        </p:txBody>
      </p:sp>
      <p:sp>
        <p:nvSpPr>
          <p:cNvPr id="17" name="Textplatzhalter 8"/>
          <p:cNvSpPr>
            <a:spLocks noGrp="1"/>
          </p:cNvSpPr>
          <p:nvPr>
            <p:ph type="body" sz="quarter" idx="13" hasCustomPrompt="1"/>
          </p:nvPr>
        </p:nvSpPr>
        <p:spPr>
          <a:xfrm>
            <a:off x="395535" y="620688"/>
            <a:ext cx="5940000" cy="720080"/>
          </a:xfrm>
        </p:spPr>
        <p:txBody>
          <a:bodyPr anchor="ctr" anchorCtr="0">
            <a:normAutofit/>
          </a:bodyPr>
          <a:lstStyle>
            <a:lvl1pPr marL="0" indent="0">
              <a:buNone/>
              <a:defRPr sz="4000">
                <a:solidFill>
                  <a:schemeClr val="accent3">
                    <a:lumMod val="75000"/>
                  </a:schemeClr>
                </a:solidFill>
              </a:defRPr>
            </a:lvl1pPr>
          </a:lstStyle>
          <a:p>
            <a:pPr lvl="0"/>
            <a:r>
              <a:rPr lang="en-GB" noProof="0"/>
              <a:t>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6635080" cy="1143000"/>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5" name="Fußzeilenplatzhalt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noProof="0" dirty="0"/>
          </a:p>
        </p:txBody>
      </p:sp>
      <p:sp>
        <p:nvSpPr>
          <p:cNvPr id="6" name="Foliennummernplatzhalter 5"/>
          <p:cNvSpPr>
            <a:spLocks noGrp="1"/>
          </p:cNvSpPr>
          <p:nvPr>
            <p:ph type="sldNum" sz="quarter" idx="4"/>
          </p:nvPr>
        </p:nvSpPr>
        <p:spPr>
          <a:xfrm>
            <a:off x="3923928" y="6298207"/>
            <a:ext cx="2133600" cy="365125"/>
          </a:xfrm>
          <a:prstGeom prst="rect">
            <a:avLst/>
          </a:prstGeom>
        </p:spPr>
        <p:txBody>
          <a:bodyPr vert="horz" lIns="91440" tIns="45720" rIns="91440" bIns="45720" rtlCol="0" anchor="ctr"/>
          <a:lstStyle>
            <a:lvl1pPr algn="ctr">
              <a:defRPr sz="1200">
                <a:solidFill>
                  <a:schemeClr val="tx1">
                    <a:tint val="75000"/>
                  </a:schemeClr>
                </a:solidFill>
                <a:latin typeface="FrutigerNext LT Medium"/>
              </a:defRPr>
            </a:lvl1pPr>
          </a:lstStyle>
          <a:p>
            <a:endParaRPr lang="en-GB" dirty="0"/>
          </a:p>
          <a:p>
            <a:fld id="{6C6AE60A-B69C-4790-82F7-3882EDF23186}" type="slidenum">
              <a:rPr lang="en-GB" smtClean="0"/>
              <a:pPr/>
              <a:t>‹Nr.›</a:t>
            </a:fld>
            <a:endParaRPr lang="en-GB" dirty="0"/>
          </a:p>
        </p:txBody>
      </p:sp>
      <p:pic>
        <p:nvPicPr>
          <p:cNvPr id="7" name="Picture 12" descr="H:\buero\schlichting\logos\haw\aktuell\HAW_Logos\05_HAW_Logos\05_HAW_Logo_P_rgb.t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552" y="6309320"/>
            <a:ext cx="35877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feld 7"/>
          <p:cNvSpPr txBox="1">
            <a:spLocks noChangeArrowheads="1"/>
          </p:cNvSpPr>
          <p:nvPr userDrawn="1"/>
        </p:nvSpPr>
        <p:spPr bwMode="auto">
          <a:xfrm>
            <a:off x="1187624" y="6541343"/>
            <a:ext cx="1970087"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eaLnBrk="1" hangingPunct="1">
              <a:defRPr/>
            </a:pPr>
            <a:r>
              <a:rPr lang="de-DE" altLang="de-DE" sz="1600" dirty="0">
                <a:solidFill>
                  <a:srgbClr val="002364"/>
                </a:solidFill>
                <a:latin typeface="FrutigerNext LT Medium" panose="02000603050000020004" pitchFamily="2" charset="0"/>
              </a:rPr>
              <a:t>HAW Hamburg: </a:t>
            </a:r>
            <a:r>
              <a:rPr lang="de-DE" altLang="de-DE" sz="1600" dirty="0">
                <a:solidFill>
                  <a:srgbClr val="002364"/>
                </a:solidFill>
                <a:latin typeface="FrutigerNext LT Medium"/>
              </a:rPr>
              <a:t>Wissen</a:t>
            </a:r>
            <a:r>
              <a:rPr lang="de-DE" altLang="de-DE" sz="1600" dirty="0">
                <a:solidFill>
                  <a:srgbClr val="002364"/>
                </a:solidFill>
                <a:latin typeface="FrutigerNext LT Medium" panose="02000603050000020004" pitchFamily="2" charset="0"/>
              </a:rPr>
              <a:t> fürs Leben</a:t>
            </a:r>
          </a:p>
          <a:p>
            <a:pPr eaLnBrk="1" hangingPunct="1">
              <a:defRPr/>
            </a:pPr>
            <a:endParaRPr lang="de-DE" altLang="de-DE" sz="1600" dirty="0"/>
          </a:p>
        </p:txBody>
      </p:sp>
      <p:sp>
        <p:nvSpPr>
          <p:cNvPr id="9" name="Textfeld 8"/>
          <p:cNvSpPr txBox="1">
            <a:spLocks noChangeArrowheads="1"/>
          </p:cNvSpPr>
          <p:nvPr userDrawn="1"/>
        </p:nvSpPr>
        <p:spPr bwMode="auto">
          <a:xfrm>
            <a:off x="6588224" y="6525344"/>
            <a:ext cx="1970087"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hangingPunct="1">
              <a:defRPr/>
            </a:pPr>
            <a:r>
              <a:rPr lang="de-DE" altLang="de-DE" sz="1600" dirty="0">
                <a:solidFill>
                  <a:srgbClr val="002364"/>
                </a:solidFill>
                <a:latin typeface="FrutigerNext LT Medium" panose="02000603050000020004" pitchFamily="2" charset="0"/>
              </a:rPr>
              <a:t>Prof.</a:t>
            </a:r>
            <a:r>
              <a:rPr lang="de-DE" altLang="de-DE" sz="1600" baseline="0" dirty="0">
                <a:solidFill>
                  <a:srgbClr val="002364"/>
                </a:solidFill>
                <a:latin typeface="FrutigerNext LT Medium" panose="02000603050000020004" pitchFamily="2" charset="0"/>
              </a:rPr>
              <a:t> Dr. Adelheid Iken</a:t>
            </a:r>
            <a:endParaRPr lang="de-DE" altLang="de-DE" sz="16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71BC919C-3F1D-447C-BEF2-327C5C37AF9C}"/>
              </a:ext>
            </a:extLst>
          </p:cNvPr>
          <p:cNvSpPr>
            <a:spLocks noGrp="1"/>
          </p:cNvSpPr>
          <p:nvPr>
            <p:ph type="title"/>
          </p:nvPr>
        </p:nvSpPr>
        <p:spPr bwMode="auto">
          <a:xfrm>
            <a:off x="457200" y="274638"/>
            <a:ext cx="6635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a:t>Titelmasterformat durch Klicken bearbeiten</a:t>
            </a:r>
          </a:p>
        </p:txBody>
      </p:sp>
      <p:sp>
        <p:nvSpPr>
          <p:cNvPr id="1027" name="Textplatzhalter 2">
            <a:extLst>
              <a:ext uri="{FF2B5EF4-FFF2-40B4-BE49-F238E27FC236}">
                <a16:creationId xmlns:a16="http://schemas.microsoft.com/office/drawing/2014/main" id="{A816C098-6B3C-427D-B08D-6273F791890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e-DE"/>
              <a:t>Textmasterformate durch Klicken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
        <p:nvSpPr>
          <p:cNvPr id="5" name="Fußzeilenplatzhalter 4">
            <a:extLst>
              <a:ext uri="{FF2B5EF4-FFF2-40B4-BE49-F238E27FC236}">
                <a16:creationId xmlns:a16="http://schemas.microsoft.com/office/drawing/2014/main" id="{7787643E-68E3-492D-A8E8-E6D114186DE1}"/>
              </a:ext>
            </a:extLst>
          </p:cNvPr>
          <p:cNvSpPr>
            <a:spLocks noGrp="1"/>
          </p:cNvSpPr>
          <p:nvPr>
            <p:ph type="ftr" sz="quarter" idx="3"/>
          </p:nvPr>
        </p:nvSpPr>
        <p:spPr>
          <a:xfrm>
            <a:off x="468313" y="6308725"/>
            <a:ext cx="2895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ea typeface="+mn-ea"/>
              </a:defRPr>
            </a:lvl1pPr>
          </a:lstStyle>
          <a:p>
            <a:pPr>
              <a:defRPr/>
            </a:pPr>
            <a:endParaRPr lang="en-GB"/>
          </a:p>
        </p:txBody>
      </p:sp>
      <p:sp>
        <p:nvSpPr>
          <p:cNvPr id="6" name="Foliennummernplatzhalter 5">
            <a:extLst>
              <a:ext uri="{FF2B5EF4-FFF2-40B4-BE49-F238E27FC236}">
                <a16:creationId xmlns:a16="http://schemas.microsoft.com/office/drawing/2014/main" id="{1AFC4C3E-1564-4D4F-88AD-64EC7C8702D8}"/>
              </a:ext>
            </a:extLst>
          </p:cNvPr>
          <p:cNvSpPr>
            <a:spLocks noGrp="1"/>
          </p:cNvSpPr>
          <p:nvPr>
            <p:ph type="sldNum" sz="quarter" idx="4"/>
          </p:nvPr>
        </p:nvSpPr>
        <p:spPr>
          <a:xfrm>
            <a:off x="3924300" y="6297613"/>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FrutigerNext LT Medium" charset="0"/>
              </a:defRPr>
            </a:lvl1pPr>
          </a:lstStyle>
          <a:p>
            <a:endParaRPr lang="en-GB" altLang="de-DE"/>
          </a:p>
          <a:p>
            <a:fld id="{6ADA7F06-31C6-4BF3-A72D-4F676E0B8BBA}" type="slidenum">
              <a:rPr lang="en-GB" altLang="de-DE"/>
              <a:pPr/>
              <a:t>‹Nr.›</a:t>
            </a:fld>
            <a:endParaRPr lang="en-GB" altLang="de-DE"/>
          </a:p>
        </p:txBody>
      </p:sp>
      <p:pic>
        <p:nvPicPr>
          <p:cNvPr id="1030" name="Picture 12" descr="H:\buero\schlichting\logos\haw\aktuell\HAW_Logos\05_HAW_Logos\05_HAW_Logo_P_rgb.tif">
            <a:extLst>
              <a:ext uri="{FF2B5EF4-FFF2-40B4-BE49-F238E27FC236}">
                <a16:creationId xmlns:a16="http://schemas.microsoft.com/office/drawing/2014/main" id="{B93E444B-C791-4419-8699-D5462F0007A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750" y="6308725"/>
            <a:ext cx="3587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525215EF-B96E-4B16-BEAB-FFFA8C1CC622}"/>
              </a:ext>
            </a:extLst>
          </p:cNvPr>
          <p:cNvSpPr txBox="1">
            <a:spLocks noChangeArrowheads="1"/>
          </p:cNvSpPr>
          <p:nvPr userDrawn="1"/>
        </p:nvSpPr>
        <p:spPr bwMode="auto">
          <a:xfrm>
            <a:off x="1187450" y="6542088"/>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1600">
                <a:solidFill>
                  <a:srgbClr val="002364"/>
                </a:solidFill>
                <a:latin typeface="FrutigerNext LT Medium" charset="0"/>
                <a:cs typeface="Arial" panose="020B0604020202020204" pitchFamily="34" charset="0"/>
              </a:rPr>
              <a:t>HAW Hamburg: Wissen fürs Leben</a:t>
            </a:r>
          </a:p>
          <a:p>
            <a:endParaRPr lang="de-DE" altLang="de-DE" sz="1600">
              <a:latin typeface="HAW Frutiger Next Regular" charset="0"/>
              <a:cs typeface="Arial" panose="020B0604020202020204" pitchFamily="34" charset="0"/>
            </a:endParaRPr>
          </a:p>
        </p:txBody>
      </p:sp>
      <p:sp>
        <p:nvSpPr>
          <p:cNvPr id="9" name="Textfeld 8">
            <a:extLst>
              <a:ext uri="{FF2B5EF4-FFF2-40B4-BE49-F238E27FC236}">
                <a16:creationId xmlns:a16="http://schemas.microsoft.com/office/drawing/2014/main" id="{FD3B7FAA-5DC9-4E4D-B8B5-0D75C1F5466D}"/>
              </a:ext>
            </a:extLst>
          </p:cNvPr>
          <p:cNvSpPr txBox="1">
            <a:spLocks noChangeArrowheads="1"/>
          </p:cNvSpPr>
          <p:nvPr userDrawn="1"/>
        </p:nvSpPr>
        <p:spPr bwMode="auto">
          <a:xfrm>
            <a:off x="6588125" y="6524625"/>
            <a:ext cx="197008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HAW Frutiger Next Regular" charset="0"/>
                <a:cs typeface="Arial" charset="0"/>
              </a:defRPr>
            </a:lvl1pPr>
            <a:lvl2pPr marL="742950" indent="-285750" eaLnBrk="0" hangingPunct="0">
              <a:defRPr sz="2400">
                <a:solidFill>
                  <a:schemeClr val="tx1"/>
                </a:solidFill>
                <a:latin typeface="HAW Frutiger Next Regular" charset="0"/>
                <a:cs typeface="Arial" charset="0"/>
              </a:defRPr>
            </a:lvl2pPr>
            <a:lvl3pPr marL="1143000" indent="-228600" eaLnBrk="0" hangingPunct="0">
              <a:defRPr sz="2400">
                <a:solidFill>
                  <a:schemeClr val="tx1"/>
                </a:solidFill>
                <a:latin typeface="HAW Frutiger Next Regular" charset="0"/>
                <a:cs typeface="Arial" charset="0"/>
              </a:defRPr>
            </a:lvl3pPr>
            <a:lvl4pPr marL="1600200" indent="-228600" eaLnBrk="0" hangingPunct="0">
              <a:defRPr sz="2400">
                <a:solidFill>
                  <a:schemeClr val="tx1"/>
                </a:solidFill>
                <a:latin typeface="HAW Frutiger Next Regular" charset="0"/>
                <a:cs typeface="Arial" charset="0"/>
              </a:defRPr>
            </a:lvl4pPr>
            <a:lvl5pPr marL="2057400" indent="-228600" eaLnBrk="0" hangingPunct="0">
              <a:defRPr sz="2400">
                <a:solidFill>
                  <a:schemeClr val="tx1"/>
                </a:solidFill>
                <a:latin typeface="HAW Frutiger Next Regular" charset="0"/>
                <a:cs typeface="Arial" charset="0"/>
              </a:defRPr>
            </a:lvl5pPr>
            <a:lvl6pPr marL="2514600" indent="-228600" eaLnBrk="0" fontAlgn="base" hangingPunct="0">
              <a:spcBef>
                <a:spcPct val="0"/>
              </a:spcBef>
              <a:spcAft>
                <a:spcPct val="0"/>
              </a:spcAft>
              <a:defRPr sz="2400">
                <a:solidFill>
                  <a:schemeClr val="tx1"/>
                </a:solidFill>
                <a:latin typeface="HAW Frutiger Next Regular" charset="0"/>
                <a:cs typeface="Arial" charset="0"/>
              </a:defRPr>
            </a:lvl6pPr>
            <a:lvl7pPr marL="2971800" indent="-228600" eaLnBrk="0" fontAlgn="base" hangingPunct="0">
              <a:spcBef>
                <a:spcPct val="0"/>
              </a:spcBef>
              <a:spcAft>
                <a:spcPct val="0"/>
              </a:spcAft>
              <a:defRPr sz="2400">
                <a:solidFill>
                  <a:schemeClr val="tx1"/>
                </a:solidFill>
                <a:latin typeface="HAW Frutiger Next Regular" charset="0"/>
                <a:cs typeface="Arial" charset="0"/>
              </a:defRPr>
            </a:lvl7pPr>
            <a:lvl8pPr marL="3429000" indent="-228600" eaLnBrk="0" fontAlgn="base" hangingPunct="0">
              <a:spcBef>
                <a:spcPct val="0"/>
              </a:spcBef>
              <a:spcAft>
                <a:spcPct val="0"/>
              </a:spcAft>
              <a:defRPr sz="2400">
                <a:solidFill>
                  <a:schemeClr val="tx1"/>
                </a:solidFill>
                <a:latin typeface="HAW Frutiger Next Regular" charset="0"/>
                <a:cs typeface="Arial" charset="0"/>
              </a:defRPr>
            </a:lvl8pPr>
            <a:lvl9pPr marL="3886200" indent="-228600" eaLnBrk="0" fontAlgn="base" hangingPunct="0">
              <a:spcBef>
                <a:spcPct val="0"/>
              </a:spcBef>
              <a:spcAft>
                <a:spcPct val="0"/>
              </a:spcAft>
              <a:defRPr sz="2400">
                <a:solidFill>
                  <a:schemeClr val="tx1"/>
                </a:solidFill>
                <a:latin typeface="HAW Frutiger Next Regular" charset="0"/>
                <a:cs typeface="Arial" charset="0"/>
              </a:defRPr>
            </a:lvl9pPr>
          </a:lstStyle>
          <a:p>
            <a:pPr algn="r" eaLnBrk="1" fontAlgn="auto" hangingPunct="1">
              <a:spcBef>
                <a:spcPts val="0"/>
              </a:spcBef>
              <a:spcAft>
                <a:spcPts val="0"/>
              </a:spcAft>
              <a:defRPr/>
            </a:pPr>
            <a:r>
              <a:rPr lang="de-DE" altLang="de-DE" sz="1600" dirty="0">
                <a:solidFill>
                  <a:srgbClr val="002364"/>
                </a:solidFill>
                <a:latin typeface="FrutigerNext LT Medium" panose="02000603050000020004" pitchFamily="2" charset="0"/>
                <a:ea typeface="+mn-ea"/>
              </a:rPr>
              <a:t>Prof. Dr. Adelheid Iken</a:t>
            </a:r>
            <a:endParaRPr lang="de-DE" altLang="de-DE" sz="1600" dirty="0">
              <a:ea typeface="+mn-ea"/>
            </a:endParaRPr>
          </a:p>
        </p:txBody>
      </p:sp>
    </p:spTree>
    <p:extLst>
      <p:ext uri="{BB962C8B-B14F-4D97-AF65-F5344CB8AC3E}">
        <p14:creationId xmlns:p14="http://schemas.microsoft.com/office/powerpoint/2010/main" val="3312073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4400" kern="1200">
          <a:solidFill>
            <a:schemeClr val="tx2"/>
          </a:solidFill>
          <a:latin typeface="+mj-lt"/>
          <a:ea typeface="MS PGothic" panose="020B0600070205080204" pitchFamily="34" charset="-128"/>
          <a:cs typeface="+mj-cs"/>
        </a:defRPr>
      </a:lvl1pPr>
      <a:lvl2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2pPr>
      <a:lvl3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3pPr>
      <a:lvl4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4pPr>
      <a:lvl5pPr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5pPr>
      <a:lvl6pPr marL="4572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6pPr>
      <a:lvl7pPr marL="9144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7pPr>
      <a:lvl8pPr marL="13716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8pPr>
      <a:lvl9pPr marL="1828800" algn="l"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Wingdings" panose="05000000000000000000" pitchFamily="2" charset="2"/>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Wingdings" panose="05000000000000000000" pitchFamily="2" charset="2"/>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hemenfindung23"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limolechner.de/" TargetMode="External"/><Relationship Id="rId5" Type="http://schemas.openxmlformats.org/officeDocument/2006/relationships/hyperlink" Target="https://creativecommons.org/licenses/by-sa/4.0/"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Reflexivity_(social_theo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ctionary.cambridge.org/de/worterbuch/englisch/reflexivi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ixabay.com/" TargetMode="External"/><Relationship Id="rId5" Type="http://schemas.openxmlformats.org/officeDocument/2006/relationships/hyperlink" Target="https://creativecommons.org/publicdomain/zero/1.0/"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julia-flitta.jimdo.com/" TargetMode="External"/><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julia-flitta.jimdo.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reativecommons.org/licenses/by/4.0/" TargetMode="External"/><Relationship Id="rId7" Type="http://schemas.openxmlformats.org/officeDocument/2006/relationships/hyperlink" Target="https://blogs.hoou.de/eduboxes/eduboxes/edubox-01-session-01/session-0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podcampus.de/nodes/wJyKm" TargetMode="External"/><Relationship Id="rId5" Type="http://schemas.openxmlformats.org/officeDocument/2006/relationships/hyperlink" Target="https://www.podcampus.de/nodes/RrLPn" TargetMode="External"/><Relationship Id="rId4" Type="http://schemas.openxmlformats.org/officeDocument/2006/relationships/hyperlink" Target="https://podcampus.de/nodes/wJyKm" TargetMode="Externa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julia-flitta.jimdo.com/" TargetMode="External"/><Relationship Id="rId4" Type="http://schemas.openxmlformats.org/officeDocument/2006/relationships/hyperlink" Target="https://creativecommons.org/licenses/by-sa/4.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julia-flitta.jimdo.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julia-flitta.jimdo.com/" TargetMode="External"/><Relationship Id="rId4" Type="http://schemas.openxmlformats.org/officeDocument/2006/relationships/hyperlink" Target="https://creativecommons.org/licenses/by-sa/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julia-flitta.jimdo.com/" TargetMode="External"/><Relationship Id="rId4" Type="http://schemas.openxmlformats.org/officeDocument/2006/relationships/hyperlink" Target="https://creativecommons.org/licenses/by-sa/4.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julia-flitta.jimdo.com/" TargetMode="External"/><Relationship Id="rId4"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oou.d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julia-flitta.jimdo.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haw-hamburg.de/beschaeftigte/detailansicht/name/adelheid-iken.html" TargetMode="External"/><Relationship Id="rId4" Type="http://schemas.openxmlformats.org/officeDocument/2006/relationships/hyperlink" Target="https://creativecommons.org/licenses/by-sa/4.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julia-flitta.jimdo.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julia-flitta.jimdo.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creativecommons.org/licenses/by-sa/4.0/"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nterculture-journal.com/index.php/icj/article/view/243/347"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1.uwindsor.ca/criticalsocialwork/reflexivity-a-concept-and-its-meanings-for-practitioners-working-with-children-and-families" TargetMode="External"/><Relationship Id="rId7" Type="http://schemas.openxmlformats.org/officeDocument/2006/relationships/hyperlink" Target="http://stefanie-rathje.de/wp-content/uploads/2015/05/SIETAR_slides_Rathje.pdf" TargetMode="External"/><Relationship Id="rId2" Type="http://schemas.openxmlformats.org/officeDocument/2006/relationships/hyperlink" Target="https://dictionary.cambridge.org/dictionary/english/reflexivity" TargetMode="External"/><Relationship Id="rId1" Type="http://schemas.openxmlformats.org/officeDocument/2006/relationships/slideLayout" Target="../slideLayouts/slideLayout2.xml"/><Relationship Id="rId6" Type="http://schemas.openxmlformats.org/officeDocument/2006/relationships/hyperlink" Target="http://www.consilia-cct.com/dokumente/Nazarkiewicz-Kulturreflexive-Perspektiven-fuer-Systemikerinnen.pdf" TargetMode="External"/><Relationship Id="rId5" Type="http://schemas.openxmlformats.org/officeDocument/2006/relationships/hyperlink" Target="http://www.interculture-journal.com/index.php/icj/article/view/278/362" TargetMode="External"/><Relationship Id="rId4" Type="http://schemas.openxmlformats.org/officeDocument/2006/relationships/hyperlink" Target="http://www.klaus-p-hansen.de/fileadmin/downloads/kulturtheorie%20heute.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interculture-journal.com/index.php/icj/article/viewFile/178/280" TargetMode="External"/><Relationship Id="rId7" Type="http://schemas.openxmlformats.org/officeDocument/2006/relationships/image" Target="../media/image32.png"/><Relationship Id="rId2" Type="http://schemas.openxmlformats.org/officeDocument/2006/relationships/hyperlink" Target="https://en.wikipedia.org/wiki/Reflexivity_(social_theory)"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creativecommons.org/licenses/by-sa/4.0/" TargetMode="External"/><Relationship Id="rId4" Type="http://schemas.openxmlformats.org/officeDocument/2006/relationships/hyperlink" Target="https://www.ssoar.info/ssoar/bitstream/handle/document/45013/ssoar-interculturej-2015-24-witchalls-Teaching_and_learning_intercultural_business.pdf?sequence=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105430-E45C-4FCD-B366-57E1CE85617A}"/>
              </a:ext>
            </a:extLst>
          </p:cNvPr>
          <p:cNvSpPr>
            <a:spLocks noGrp="1"/>
          </p:cNvSpPr>
          <p:nvPr>
            <p:ph idx="1"/>
          </p:nvPr>
        </p:nvSpPr>
        <p:spPr>
          <a:xfrm>
            <a:off x="323850" y="1550988"/>
            <a:ext cx="8229600" cy="4570412"/>
          </a:xfrm>
        </p:spPr>
        <p:txBody>
          <a:bodyPr>
            <a:normAutofit/>
          </a:bodyPr>
          <a:lstStyle/>
          <a:p>
            <a:pPr marL="0" indent="0">
              <a:buFont typeface="Wingdings" panose="05000000000000000000" pitchFamily="2" charset="2"/>
              <a:buNone/>
            </a:pPr>
            <a:r>
              <a:rPr lang="en-GB" altLang="de-DE" dirty="0" err="1">
                <a:solidFill>
                  <a:srgbClr val="376092"/>
                </a:solidFill>
                <a:latin typeface="Nunito Light" charset="0"/>
              </a:rPr>
              <a:t>EduBox</a:t>
            </a:r>
            <a:r>
              <a:rPr lang="en-GB" altLang="de-DE" dirty="0">
                <a:solidFill>
                  <a:srgbClr val="376092"/>
                </a:solidFill>
                <a:latin typeface="Nunito Light" charset="0"/>
              </a:rPr>
              <a:t> 01:</a:t>
            </a:r>
            <a:br>
              <a:rPr lang="en-GB" altLang="de-DE" dirty="0">
                <a:solidFill>
                  <a:srgbClr val="376092"/>
                </a:solidFill>
                <a:latin typeface="Nunito Light" charset="0"/>
              </a:rPr>
            </a:br>
            <a:r>
              <a:rPr lang="en-US" altLang="de-DE" b="1" dirty="0">
                <a:solidFill>
                  <a:srgbClr val="376092"/>
                </a:solidFill>
                <a:latin typeface="Nunito Light" charset="0"/>
              </a:rPr>
              <a:t>Culture, a new perspective</a:t>
            </a:r>
          </a:p>
          <a:p>
            <a:pPr marL="0" indent="0">
              <a:buFont typeface="Wingdings" panose="05000000000000000000" pitchFamily="2" charset="2"/>
              <a:buNone/>
            </a:pPr>
            <a:br>
              <a:rPr lang="de-DE" altLang="de-DE" dirty="0">
                <a:solidFill>
                  <a:srgbClr val="376092"/>
                </a:solidFill>
                <a:latin typeface="Nunito Light" charset="0"/>
              </a:rPr>
            </a:br>
            <a:br>
              <a:rPr lang="de-DE" altLang="de-DE" sz="2800" b="1" dirty="0">
                <a:solidFill>
                  <a:srgbClr val="376092"/>
                </a:solidFill>
                <a:latin typeface="Nunito Light" charset="0"/>
              </a:rPr>
            </a:br>
            <a:br>
              <a:rPr lang="de-DE" altLang="de-DE" sz="2800" b="1" dirty="0">
                <a:solidFill>
                  <a:srgbClr val="376092"/>
                </a:solidFill>
                <a:latin typeface="Nunito Light" charset="0"/>
              </a:rPr>
            </a:br>
            <a:endParaRPr lang="de-DE" altLang="de-DE" sz="2800" b="1" dirty="0">
              <a:solidFill>
                <a:srgbClr val="376092"/>
              </a:solidFill>
              <a:latin typeface="Nunito Light" charset="0"/>
            </a:endParaRPr>
          </a:p>
          <a:p>
            <a:pPr marL="0" indent="0">
              <a:buFont typeface="Wingdings" panose="05000000000000000000" pitchFamily="2" charset="2"/>
              <a:buNone/>
            </a:pPr>
            <a:endParaRPr lang="de-DE" altLang="de-DE" sz="2800" b="1" dirty="0">
              <a:solidFill>
                <a:srgbClr val="376092"/>
              </a:solidFill>
              <a:latin typeface="Nunito Light" charset="0"/>
            </a:endParaRPr>
          </a:p>
          <a:p>
            <a:pPr marL="0" indent="0">
              <a:buFont typeface="Wingdings" panose="05000000000000000000" pitchFamily="2" charset="2"/>
              <a:buNone/>
            </a:pPr>
            <a:br>
              <a:rPr lang="de-DE" altLang="de-DE" sz="900" b="1" dirty="0">
                <a:solidFill>
                  <a:srgbClr val="376092"/>
                </a:solidFill>
                <a:latin typeface="Nunito Light" charset="0"/>
              </a:rPr>
            </a:br>
            <a:br>
              <a:rPr lang="de-DE" altLang="de-DE" sz="900" b="1" dirty="0">
                <a:solidFill>
                  <a:srgbClr val="376092"/>
                </a:solidFill>
                <a:latin typeface="Nunito Light" charset="0"/>
              </a:rPr>
            </a:br>
            <a:r>
              <a:rPr lang="de-DE" altLang="de-DE" sz="1600" b="1" dirty="0" err="1">
                <a:solidFill>
                  <a:srgbClr val="376092"/>
                </a:solidFill>
                <a:latin typeface="Nunito Light" charset="0"/>
              </a:rPr>
              <a:t>Author</a:t>
            </a:r>
            <a:r>
              <a:rPr lang="de-DE" altLang="de-DE" sz="1600" b="1" dirty="0">
                <a:solidFill>
                  <a:srgbClr val="376092"/>
                </a:solidFill>
                <a:latin typeface="Nunito Light" charset="0"/>
              </a:rPr>
              <a:t>: Prof. Dr. Adelheid Iken</a:t>
            </a:r>
            <a:br>
              <a:rPr lang="de-DE" altLang="de-DE" sz="1600" b="1" dirty="0">
                <a:solidFill>
                  <a:srgbClr val="376092"/>
                </a:solidFill>
                <a:latin typeface="Nunito Light" charset="0"/>
              </a:rPr>
            </a:br>
            <a:r>
              <a:rPr lang="de-DE" altLang="de-DE" sz="1600" b="1" dirty="0">
                <a:solidFill>
                  <a:srgbClr val="376092"/>
                </a:solidFill>
                <a:latin typeface="Nunito Light" charset="0"/>
              </a:rPr>
              <a:t>Project: </a:t>
            </a:r>
            <a:r>
              <a:rPr lang="de-DE" altLang="de-DE" sz="1600" b="1" dirty="0" err="1">
                <a:solidFill>
                  <a:srgbClr val="376092"/>
                </a:solidFill>
                <a:latin typeface="Nunito Light" charset="0"/>
              </a:rPr>
              <a:t>EduBoxes</a:t>
            </a:r>
            <a:r>
              <a:rPr lang="de-DE" altLang="de-DE" sz="1600" b="1" dirty="0">
                <a:solidFill>
                  <a:srgbClr val="376092"/>
                </a:solidFill>
                <a:latin typeface="Nunito Light" charset="0"/>
              </a:rPr>
              <a:t> </a:t>
            </a:r>
            <a:r>
              <a:rPr lang="de-DE" altLang="de-DE" sz="1600" b="1" dirty="0" err="1">
                <a:solidFill>
                  <a:srgbClr val="376092"/>
                </a:solidFill>
                <a:latin typeface="Nunito Light" charset="0"/>
              </a:rPr>
              <a:t>for</a:t>
            </a:r>
            <a:r>
              <a:rPr lang="de-DE" altLang="de-DE" sz="1600" b="1" dirty="0">
                <a:solidFill>
                  <a:srgbClr val="376092"/>
                </a:solidFill>
                <a:latin typeface="Nunito Light" charset="0"/>
              </a:rPr>
              <a:t> Hamburg Open Online University (</a:t>
            </a:r>
            <a:r>
              <a:rPr lang="de-DE" altLang="de-DE" sz="1600" b="1" dirty="0">
                <a:solidFill>
                  <a:srgbClr val="376092"/>
                </a:solidFill>
                <a:latin typeface="Nunito Light" charset="0"/>
                <a:hlinkClick r:id="rId3" action="ppaction://hlinkfile"/>
              </a:rPr>
              <a:t>www.hoou.de</a:t>
            </a:r>
            <a:r>
              <a:rPr lang="de-DE" altLang="de-DE" sz="1600" b="1" dirty="0">
                <a:solidFill>
                  <a:srgbClr val="376092"/>
                </a:solidFill>
                <a:latin typeface="Nunito Light" charset="0"/>
              </a:rPr>
              <a:t>)</a:t>
            </a:r>
            <a:endParaRPr lang="en-GB" altLang="de-DE" sz="1600" b="1" dirty="0">
              <a:solidFill>
                <a:srgbClr val="376092"/>
              </a:solidFill>
              <a:latin typeface="Nunito Light" charset="0"/>
            </a:endParaRPr>
          </a:p>
          <a:p>
            <a:pPr marL="0" indent="0">
              <a:buFont typeface="Wingdings" panose="05000000000000000000" pitchFamily="2" charset="2"/>
              <a:buNone/>
            </a:pPr>
            <a:endParaRPr lang="en-GB" altLang="de-DE" sz="2800" dirty="0">
              <a:solidFill>
                <a:srgbClr val="376092"/>
              </a:solidFill>
              <a:latin typeface="Nunito Light" charset="0"/>
            </a:endParaRPr>
          </a:p>
          <a:p>
            <a:pPr marL="0" indent="0">
              <a:buFont typeface="Wingdings" panose="05000000000000000000" pitchFamily="2" charset="2"/>
              <a:buNone/>
            </a:pPr>
            <a:endParaRPr lang="en-GB" altLang="de-DE" sz="2800" dirty="0">
              <a:solidFill>
                <a:srgbClr val="376092"/>
              </a:solidFill>
              <a:latin typeface="Nunito Light" charset="0"/>
            </a:endParaRPr>
          </a:p>
        </p:txBody>
      </p:sp>
      <p:pic>
        <p:nvPicPr>
          <p:cNvPr id="14339" name="Bild 1">
            <a:extLst>
              <a:ext uri="{FF2B5EF4-FFF2-40B4-BE49-F238E27FC236}">
                <a16:creationId xmlns:a16="http://schemas.microsoft.com/office/drawing/2014/main" id="{C012D006-B548-4C23-B86F-E1EDDA9A1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1530350"/>
            <a:ext cx="33591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a:extLst>
              <a:ext uri="{FF2B5EF4-FFF2-40B4-BE49-F238E27FC236}">
                <a16:creationId xmlns:a16="http://schemas.microsoft.com/office/drawing/2014/main" id="{2B624ED4-1A63-4A31-90AB-306A673DED8E}"/>
              </a:ext>
            </a:extLst>
          </p:cNvPr>
          <p:cNvSpPr txBox="1">
            <a:spLocks noChangeArrowheads="1"/>
          </p:cNvSpPr>
          <p:nvPr/>
        </p:nvSpPr>
        <p:spPr bwMode="auto">
          <a:xfrm>
            <a:off x="5868144" y="3981440"/>
            <a:ext cx="27363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500" dirty="0">
                <a:solidFill>
                  <a:srgbClr val="002060"/>
                </a:solidFill>
                <a:latin typeface="Nunito Light" charset="0"/>
                <a:hlinkClick r:id="rId5"/>
              </a:rPr>
              <a:t>CC BY-SA 4.0</a:t>
            </a:r>
            <a:r>
              <a:rPr lang="de-DE" altLang="de-DE" sz="500" dirty="0">
                <a:solidFill>
                  <a:srgbClr val="002060"/>
                </a:solidFill>
                <a:latin typeface="Nunito Light" charset="0"/>
              </a:rPr>
              <a:t>  „</a:t>
            </a:r>
            <a:r>
              <a:rPr lang="de-DE" altLang="de-DE" sz="500" dirty="0" err="1">
                <a:solidFill>
                  <a:srgbClr val="002060"/>
                </a:solidFill>
                <a:latin typeface="Nunito Light" charset="0"/>
              </a:rPr>
              <a:t>EduBoxes</a:t>
            </a:r>
            <a:r>
              <a:rPr lang="de-DE" altLang="de-DE" sz="500" dirty="0">
                <a:solidFill>
                  <a:srgbClr val="002060"/>
                </a:solidFill>
                <a:latin typeface="Nunito Light" charset="0"/>
              </a:rPr>
              <a:t> Logo</a:t>
            </a:r>
            <a:r>
              <a:rPr lang="de-DE" altLang="en-US" sz="500" dirty="0">
                <a:solidFill>
                  <a:srgbClr val="002060"/>
                </a:solidFill>
                <a:latin typeface="Nunito Light" charset="0"/>
              </a:rPr>
              <a:t>“</a:t>
            </a:r>
            <a:r>
              <a:rPr lang="de-DE" altLang="de-DE" sz="500" dirty="0">
                <a:solidFill>
                  <a:srgbClr val="002060"/>
                </a:solidFill>
                <a:latin typeface="Nunito Light" charset="0"/>
              </a:rPr>
              <a:t> Source: </a:t>
            </a:r>
            <a:r>
              <a:rPr lang="de-DE" altLang="de-DE" sz="500" dirty="0">
                <a:solidFill>
                  <a:srgbClr val="002060"/>
                </a:solidFill>
                <a:latin typeface="Nunito Light" charset="0"/>
                <a:hlinkClick r:id="rId6"/>
              </a:rPr>
              <a:t>Hans Limo Lechner</a:t>
            </a:r>
            <a:r>
              <a:rPr lang="de-DE" altLang="de-DE" sz="500" dirty="0">
                <a:solidFill>
                  <a:srgbClr val="002060"/>
                </a:solidFill>
                <a:latin typeface="Nunito Light" charset="0"/>
              </a:rPr>
              <a:t> (2016)</a:t>
            </a:r>
          </a:p>
        </p:txBody>
      </p:sp>
      <p:pic>
        <p:nvPicPr>
          <p:cNvPr id="2" name="Bild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352" y="4653136"/>
            <a:ext cx="1365398" cy="1365398"/>
          </a:xfrm>
          <a:prstGeom prst="rect">
            <a:avLst/>
          </a:prstGeom>
        </p:spPr>
      </p:pic>
    </p:spTree>
    <p:extLst>
      <p:ext uri="{BB962C8B-B14F-4D97-AF65-F5344CB8AC3E}">
        <p14:creationId xmlns:p14="http://schemas.microsoft.com/office/powerpoint/2010/main" val="350036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5" cy="669162"/>
          </a:xfrm>
        </p:spPr>
        <p:txBody>
          <a:bodyPr/>
          <a:lstStyle/>
          <a:p>
            <a:r>
              <a:rPr lang="en-GB" altLang="de-DE" sz="3600" dirty="0">
                <a:latin typeface="Nunito Light" charset="0"/>
              </a:rPr>
              <a:t>A CULTURE REFLEXIVE ANALYSIS</a:t>
            </a:r>
            <a:endParaRPr lang="en-GB" sz="3600" dirty="0"/>
          </a:p>
        </p:txBody>
      </p:sp>
      <p:sp>
        <p:nvSpPr>
          <p:cNvPr id="3" name="Inhaltsplatzhalter 2"/>
          <p:cNvSpPr>
            <a:spLocks noGrp="1"/>
          </p:cNvSpPr>
          <p:nvPr>
            <p:ph idx="1"/>
          </p:nvPr>
        </p:nvSpPr>
        <p:spPr/>
        <p:txBody>
          <a:bodyPr>
            <a:normAutofit/>
          </a:bodyPr>
          <a:lstStyle/>
          <a:p>
            <a:r>
              <a:rPr lang="en-GB" sz="2400" dirty="0">
                <a:solidFill>
                  <a:schemeClr val="tx2"/>
                </a:solidFill>
                <a:latin typeface="Nunito Light" panose="020B0604020202020204"/>
              </a:rPr>
              <a:t>What do you associate with the term ‘reflexivity’ and more specifically ‘cultural reflexivity’?</a:t>
            </a:r>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spTree>
    <p:extLst>
      <p:ext uri="{BB962C8B-B14F-4D97-AF65-F5344CB8AC3E}">
        <p14:creationId xmlns:p14="http://schemas.microsoft.com/office/powerpoint/2010/main" val="295226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5" cy="669162"/>
          </a:xfrm>
        </p:spPr>
        <p:txBody>
          <a:bodyPr/>
          <a:lstStyle/>
          <a:p>
            <a:r>
              <a:rPr lang="en-GB" altLang="de-DE" sz="3600" dirty="0">
                <a:latin typeface="Nunito Light" charset="0"/>
              </a:rPr>
              <a:t>A CULTURE REFLEXIVE ANALYSIS</a:t>
            </a:r>
            <a:endParaRPr lang="en-GB" sz="3600" dirty="0"/>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pic>
        <p:nvPicPr>
          <p:cNvPr id="16" name="Grafik 15">
            <a:extLst>
              <a:ext uri="{FF2B5EF4-FFF2-40B4-BE49-F238E27FC236}">
                <a16:creationId xmlns:a16="http://schemas.microsoft.com/office/drawing/2014/main" id="{59E30CFB-687F-480A-B39F-FB91C494515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835696" y="2204864"/>
            <a:ext cx="5812649" cy="3255535"/>
          </a:xfrm>
          <a:prstGeom prst="rect">
            <a:avLst/>
          </a:prstGeom>
        </p:spPr>
      </p:pic>
    </p:spTree>
    <p:extLst>
      <p:ext uri="{BB962C8B-B14F-4D97-AF65-F5344CB8AC3E}">
        <p14:creationId xmlns:p14="http://schemas.microsoft.com/office/powerpoint/2010/main" val="239445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5" cy="669162"/>
          </a:xfrm>
        </p:spPr>
        <p:txBody>
          <a:bodyPr/>
          <a:lstStyle/>
          <a:p>
            <a:r>
              <a:rPr lang="en-GB" altLang="de-DE" sz="3600" dirty="0">
                <a:latin typeface="Nunito Light" charset="0"/>
              </a:rPr>
              <a:t>A CULTURE REFLEXIVE ANALYSIS</a:t>
            </a:r>
            <a:endParaRPr lang="en-GB" sz="3600" dirty="0"/>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pic>
        <p:nvPicPr>
          <p:cNvPr id="7" name="Bild 6">
            <a:extLst>
              <a:ext uri="{FF2B5EF4-FFF2-40B4-BE49-F238E27FC236}">
                <a16:creationId xmlns:a16="http://schemas.microsoft.com/office/drawing/2014/main" id="{1ED4D97D-8276-4496-AC3A-98A04ECBE9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a:extLst>
              <a:ext uri="{FF2B5EF4-FFF2-40B4-BE49-F238E27FC236}">
                <a16:creationId xmlns:a16="http://schemas.microsoft.com/office/drawing/2014/main" id="{EFEB5F58-9620-4AA4-97C9-B136BD3CD413}"/>
              </a:ext>
            </a:extLst>
          </p:cNvPr>
          <p:cNvSpPr>
            <a:spLocks noGrp="1"/>
          </p:cNvSpPr>
          <p:nvPr>
            <p:ph idx="1"/>
          </p:nvPr>
        </p:nvSpPr>
        <p:spPr>
          <a:xfrm>
            <a:off x="971550" y="1535113"/>
            <a:ext cx="7848600" cy="4392612"/>
          </a:xfrm>
        </p:spPr>
        <p:txBody>
          <a:bodyPr>
            <a:normAutofit/>
          </a:bodyPr>
          <a:lstStyle/>
          <a:p>
            <a:r>
              <a:rPr lang="en-GB" altLang="de-DE" sz="2400" dirty="0">
                <a:solidFill>
                  <a:srgbClr val="376092"/>
                </a:solidFill>
                <a:latin typeface="Nunito Light" charset="0"/>
              </a:rPr>
              <a:t>Activity 1:</a:t>
            </a:r>
            <a:br>
              <a:rPr lang="en-GB" altLang="de-DE" sz="2400" dirty="0">
                <a:solidFill>
                  <a:srgbClr val="376092"/>
                </a:solidFill>
                <a:latin typeface="Nunito Light" charset="0"/>
              </a:rPr>
            </a:br>
            <a:r>
              <a:rPr lang="en-US" altLang="de-DE" sz="2400" dirty="0">
                <a:solidFill>
                  <a:srgbClr val="376092"/>
                </a:solidFill>
                <a:latin typeface="Nunito Light" charset="0"/>
              </a:rPr>
              <a:t>Use a search engine to look for expressions and explanations linked to ‘reflexivity’ and note them down on a piece of paper. </a:t>
            </a:r>
          </a:p>
          <a:p>
            <a:pPr marL="0" indent="0">
              <a:lnSpc>
                <a:spcPct val="90000"/>
              </a:lnSpc>
              <a:buNone/>
            </a:pPr>
            <a:endParaRPr lang="en-GB" altLang="de-DE" sz="2400" dirty="0">
              <a:solidFill>
                <a:srgbClr val="376092"/>
              </a:solidFill>
              <a:latin typeface="Nunito Light" charset="0"/>
            </a:endParaRPr>
          </a:p>
          <a:p>
            <a:pPr>
              <a:lnSpc>
                <a:spcPct val="90000"/>
              </a:lnSpc>
            </a:pPr>
            <a:endParaRPr lang="en-GB" altLang="de-DE" sz="2400" dirty="0">
              <a:solidFill>
                <a:srgbClr val="376092"/>
              </a:solidFill>
              <a:latin typeface="Nunito Light" charset="0"/>
            </a:endParaRPr>
          </a:p>
        </p:txBody>
      </p:sp>
    </p:spTree>
    <p:extLst>
      <p:ext uri="{BB962C8B-B14F-4D97-AF65-F5344CB8AC3E}">
        <p14:creationId xmlns:p14="http://schemas.microsoft.com/office/powerpoint/2010/main" val="276743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5" cy="669162"/>
          </a:xfrm>
        </p:spPr>
        <p:txBody>
          <a:bodyPr/>
          <a:lstStyle/>
          <a:p>
            <a:r>
              <a:rPr lang="en-GB" altLang="de-DE" sz="3600" dirty="0">
                <a:latin typeface="Nunito Light" charset="0"/>
              </a:rPr>
              <a:t>A CULTURE REFLEXIVE ANALYSIS</a:t>
            </a:r>
            <a:endParaRPr lang="en-GB" sz="3600" dirty="0"/>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sp>
        <p:nvSpPr>
          <p:cNvPr id="11" name="Inhaltsplatzhalter 2">
            <a:extLst>
              <a:ext uri="{FF2B5EF4-FFF2-40B4-BE49-F238E27FC236}">
                <a16:creationId xmlns:a16="http://schemas.microsoft.com/office/drawing/2014/main" id="{7D8EC2E2-8DA3-41FF-A741-32C302604F52}"/>
              </a:ext>
            </a:extLst>
          </p:cNvPr>
          <p:cNvSpPr>
            <a:spLocks noGrp="1"/>
          </p:cNvSpPr>
          <p:nvPr>
            <p:ph idx="1"/>
          </p:nvPr>
        </p:nvSpPr>
        <p:spPr>
          <a:xfrm>
            <a:off x="323528" y="1556792"/>
            <a:ext cx="8229600" cy="4569371"/>
          </a:xfrm>
        </p:spPr>
        <p:txBody>
          <a:bodyPr>
            <a:noAutofit/>
          </a:bodyPr>
          <a:lstStyle/>
          <a:p>
            <a:endParaRPr lang="en-GB" sz="2000" dirty="0">
              <a:solidFill>
                <a:schemeClr val="accent1">
                  <a:lumMod val="75000"/>
                </a:schemeClr>
              </a:solidFill>
              <a:latin typeface="Nunito Light" charset="0"/>
              <a:ea typeface="Nunito Light" charset="0"/>
              <a:cs typeface="Nunito Light" charset="0"/>
            </a:endParaRPr>
          </a:p>
          <a:p>
            <a:endParaRPr lang="en-GB" sz="2000" dirty="0">
              <a:solidFill>
                <a:schemeClr val="accent1">
                  <a:lumMod val="75000"/>
                </a:schemeClr>
              </a:solidFill>
              <a:latin typeface="Nunito Light" charset="0"/>
              <a:ea typeface="Nunito Light" charset="0"/>
              <a:cs typeface="Nunito Light" charset="0"/>
            </a:endParaRPr>
          </a:p>
          <a:p>
            <a:pPr marL="0" indent="0">
              <a:buNone/>
            </a:pPr>
            <a:endParaRPr lang="en-GB" sz="2000" dirty="0">
              <a:solidFill>
                <a:schemeClr val="accent1">
                  <a:lumMod val="75000"/>
                </a:schemeClr>
              </a:solidFill>
              <a:latin typeface="Nunito Light" charset="0"/>
              <a:ea typeface="Nunito Light" charset="0"/>
              <a:cs typeface="Nunito Light" charset="0"/>
            </a:endParaRPr>
          </a:p>
        </p:txBody>
      </p:sp>
      <p:sp>
        <p:nvSpPr>
          <p:cNvPr id="4" name="Rechteckige Legende 3"/>
          <p:cNvSpPr/>
          <p:nvPr/>
        </p:nvSpPr>
        <p:spPr>
          <a:xfrm>
            <a:off x="611560" y="1772816"/>
            <a:ext cx="7859214" cy="216024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p:cNvSpPr txBox="1"/>
          <p:nvPr/>
        </p:nvSpPr>
        <p:spPr>
          <a:xfrm>
            <a:off x="827584" y="2060848"/>
            <a:ext cx="7280069" cy="1815882"/>
          </a:xfrm>
          <a:prstGeom prst="rect">
            <a:avLst/>
          </a:prstGeom>
          <a:noFill/>
        </p:spPr>
        <p:txBody>
          <a:bodyPr wrap="square" rtlCol="0">
            <a:spAutoFit/>
          </a:bodyPr>
          <a:lstStyle/>
          <a:p>
            <a:r>
              <a:rPr lang="en-GB" sz="1600" dirty="0">
                <a:solidFill>
                  <a:schemeClr val="accent1">
                    <a:lumMod val="75000"/>
                  </a:schemeClr>
                </a:solidFill>
                <a:latin typeface="Nunito Light" charset="0"/>
                <a:ea typeface="Nunito Light" charset="0"/>
                <a:cs typeface="Nunito Light" charset="0"/>
              </a:rPr>
              <a:t>Following the entry in Wikipedia, the term reflexivity within sociology … means an act of self-reference where examination or action "bends back on", refers to, and affects the entity instigating the action or examination. It commonly refers to the capacity of an agent to recognize forces of socialization and alter their place in the social structure (Wikipedia </a:t>
            </a:r>
            <a:r>
              <a:rPr lang="en-GB" sz="1600" dirty="0">
                <a:solidFill>
                  <a:schemeClr val="accent1">
                    <a:lumMod val="75000"/>
                  </a:schemeClr>
                </a:solidFill>
                <a:latin typeface="Nunito Light" charset="0"/>
                <a:ea typeface="Nunito Light" charset="0"/>
                <a:cs typeface="Nunito Light" charset="0"/>
                <a:hlinkClick r:id="rId3"/>
              </a:rPr>
              <a:t>https://en.wikipedia.org/wiki/Reflexivity_(social_theory)</a:t>
            </a:r>
            <a:r>
              <a:rPr lang="en-GB" sz="1600" dirty="0">
                <a:solidFill>
                  <a:schemeClr val="accent1">
                    <a:lumMod val="75000"/>
                  </a:schemeClr>
                </a:solidFill>
                <a:latin typeface="Nunito Light" charset="0"/>
                <a:ea typeface="Nunito Light" charset="0"/>
                <a:cs typeface="Nunito Light" charset="0"/>
              </a:rPr>
              <a:t> (Accessed 18</a:t>
            </a:r>
            <a:r>
              <a:rPr lang="en-GB" sz="1600" baseline="30000" dirty="0">
                <a:solidFill>
                  <a:schemeClr val="accent1">
                    <a:lumMod val="75000"/>
                  </a:schemeClr>
                </a:solidFill>
                <a:latin typeface="Nunito Light" charset="0"/>
                <a:ea typeface="Nunito Light" charset="0"/>
                <a:cs typeface="Nunito Light" charset="0"/>
              </a:rPr>
              <a:t>th</a:t>
            </a:r>
            <a:r>
              <a:rPr lang="en-GB" sz="1600" dirty="0">
                <a:solidFill>
                  <a:schemeClr val="accent1">
                    <a:lumMod val="75000"/>
                  </a:schemeClr>
                </a:solidFill>
                <a:latin typeface="Nunito Light" charset="0"/>
                <a:ea typeface="Nunito Light" charset="0"/>
                <a:cs typeface="Nunito Light" charset="0"/>
              </a:rPr>
              <a:t> September 2018)</a:t>
            </a:r>
          </a:p>
        </p:txBody>
      </p:sp>
    </p:spTree>
    <p:extLst>
      <p:ext uri="{BB962C8B-B14F-4D97-AF65-F5344CB8AC3E}">
        <p14:creationId xmlns:p14="http://schemas.microsoft.com/office/powerpoint/2010/main" val="363433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5" cy="669162"/>
          </a:xfrm>
        </p:spPr>
        <p:txBody>
          <a:bodyPr/>
          <a:lstStyle/>
          <a:p>
            <a:r>
              <a:rPr lang="en-GB" altLang="de-DE" sz="3600" dirty="0">
                <a:latin typeface="Nunito Light" charset="0"/>
              </a:rPr>
              <a:t>A CULTURE REFLEXIVE ANALYSIS</a:t>
            </a:r>
            <a:endParaRPr lang="en-GB" sz="3600" dirty="0"/>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sp>
        <p:nvSpPr>
          <p:cNvPr id="11" name="Inhaltsplatzhalter 2">
            <a:extLst>
              <a:ext uri="{FF2B5EF4-FFF2-40B4-BE49-F238E27FC236}">
                <a16:creationId xmlns:a16="http://schemas.microsoft.com/office/drawing/2014/main" id="{7D8EC2E2-8DA3-41FF-A741-32C302604F52}"/>
              </a:ext>
            </a:extLst>
          </p:cNvPr>
          <p:cNvSpPr>
            <a:spLocks noGrp="1"/>
          </p:cNvSpPr>
          <p:nvPr>
            <p:ph idx="1"/>
          </p:nvPr>
        </p:nvSpPr>
        <p:spPr>
          <a:xfrm>
            <a:off x="323528" y="1556792"/>
            <a:ext cx="8229600" cy="4569371"/>
          </a:xfrm>
        </p:spPr>
        <p:txBody>
          <a:bodyPr>
            <a:noAutofit/>
          </a:bodyPr>
          <a:lstStyle/>
          <a:p>
            <a:endParaRPr lang="en-GB" sz="2000" dirty="0">
              <a:solidFill>
                <a:schemeClr val="accent1">
                  <a:lumMod val="75000"/>
                </a:schemeClr>
              </a:solidFill>
              <a:latin typeface="Nunito Light" charset="0"/>
              <a:ea typeface="Nunito Light" charset="0"/>
              <a:cs typeface="Nunito Light" charset="0"/>
            </a:endParaRPr>
          </a:p>
          <a:p>
            <a:endParaRPr lang="en-GB" sz="2000" dirty="0">
              <a:solidFill>
                <a:schemeClr val="accent1">
                  <a:lumMod val="75000"/>
                </a:schemeClr>
              </a:solidFill>
              <a:latin typeface="Nunito Light" charset="0"/>
              <a:ea typeface="Nunito Light" charset="0"/>
              <a:cs typeface="Nunito Light" charset="0"/>
            </a:endParaRPr>
          </a:p>
          <a:p>
            <a:pPr marL="0" indent="0">
              <a:buNone/>
            </a:pPr>
            <a:endParaRPr lang="en-GB" sz="2000" dirty="0">
              <a:solidFill>
                <a:schemeClr val="accent1">
                  <a:lumMod val="75000"/>
                </a:schemeClr>
              </a:solidFill>
              <a:latin typeface="Nunito Light" charset="0"/>
              <a:ea typeface="Nunito Light" charset="0"/>
              <a:cs typeface="Nunito Light" charset="0"/>
            </a:endParaRPr>
          </a:p>
        </p:txBody>
      </p:sp>
      <p:sp>
        <p:nvSpPr>
          <p:cNvPr id="4" name="Vertikaler Bildlauf 3"/>
          <p:cNvSpPr/>
          <p:nvPr/>
        </p:nvSpPr>
        <p:spPr>
          <a:xfrm>
            <a:off x="1061964" y="2149364"/>
            <a:ext cx="6752728" cy="288387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p:cNvSpPr txBox="1"/>
          <p:nvPr/>
        </p:nvSpPr>
        <p:spPr>
          <a:xfrm>
            <a:off x="1588437" y="2765838"/>
            <a:ext cx="5544616" cy="1815882"/>
          </a:xfrm>
          <a:prstGeom prst="rect">
            <a:avLst/>
          </a:prstGeom>
          <a:noFill/>
        </p:spPr>
        <p:txBody>
          <a:bodyPr wrap="square" rtlCol="0">
            <a:spAutoFit/>
          </a:bodyPr>
          <a:lstStyle/>
          <a:p>
            <a:r>
              <a:rPr lang="en-GB" sz="1600" dirty="0">
                <a:solidFill>
                  <a:schemeClr val="accent1">
                    <a:lumMod val="75000"/>
                  </a:schemeClr>
                </a:solidFill>
                <a:latin typeface="Nunito Light" charset="0"/>
                <a:ea typeface="Nunito Light" charset="0"/>
                <a:cs typeface="Nunito Light" charset="0"/>
              </a:rPr>
              <a:t>According to the online Cambridge Dictionary reflexivity refers to‘ the fact of someone being able to examine his or her own feelings, reactions, and motives (= reasons for acting) and how these influence what he or she does or thinks in a situation…’ (Cambridge University Press </a:t>
            </a:r>
            <a:r>
              <a:rPr lang="en-GB" sz="1600" dirty="0">
                <a:solidFill>
                  <a:schemeClr val="accent1">
                    <a:lumMod val="75000"/>
                  </a:schemeClr>
                </a:solidFill>
                <a:latin typeface="Nunito Light" charset="0"/>
                <a:ea typeface="Nunito Light" charset="0"/>
                <a:cs typeface="Nunito Light" charset="0"/>
                <a:hlinkClick r:id="rId3"/>
              </a:rPr>
              <a:t>https://dictionary.cambridge.org/de/worterbuch/englisch/reflexivity</a:t>
            </a:r>
            <a:r>
              <a:rPr lang="en-GB" sz="1600" dirty="0">
                <a:solidFill>
                  <a:schemeClr val="accent1">
                    <a:lumMod val="75000"/>
                  </a:schemeClr>
                </a:solidFill>
                <a:latin typeface="Nunito Light" charset="0"/>
                <a:ea typeface="Nunito Light" charset="0"/>
                <a:cs typeface="Nunito Light" charset="0"/>
              </a:rPr>
              <a:t> (Accessed 22nd October 2018, used by permission)</a:t>
            </a:r>
          </a:p>
        </p:txBody>
      </p:sp>
    </p:spTree>
    <p:extLst>
      <p:ext uri="{BB962C8B-B14F-4D97-AF65-F5344CB8AC3E}">
        <p14:creationId xmlns:p14="http://schemas.microsoft.com/office/powerpoint/2010/main" val="297639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568954" cy="669162"/>
          </a:xfrm>
        </p:spPr>
        <p:txBody>
          <a:bodyPr/>
          <a:lstStyle/>
          <a:p>
            <a:r>
              <a:rPr lang="en-GB" altLang="de-DE" sz="3600" dirty="0">
                <a:latin typeface="Nunito Light" charset="0"/>
              </a:rPr>
              <a:t>A CULTURE REFLEXIVE ANALYSIS</a:t>
            </a:r>
            <a:endParaRPr lang="en-GB" sz="3600" dirty="0">
              <a:latin typeface="Nunito Light" charset="0"/>
              <a:ea typeface="Nunito Light" charset="0"/>
              <a:cs typeface="Nunito Light" charset="0"/>
            </a:endParaRPr>
          </a:p>
        </p:txBody>
      </p:sp>
      <p:sp>
        <p:nvSpPr>
          <p:cNvPr id="3" name="Inhaltsplatzhalter 2"/>
          <p:cNvSpPr>
            <a:spLocks noGrp="1"/>
          </p:cNvSpPr>
          <p:nvPr>
            <p:ph idx="1"/>
          </p:nvPr>
        </p:nvSpPr>
        <p:spPr>
          <a:xfrm>
            <a:off x="323528" y="1556792"/>
            <a:ext cx="8229600" cy="4569371"/>
          </a:xfrm>
        </p:spPr>
        <p:txBody>
          <a:bodyPr>
            <a:noAutofit/>
          </a:bodyPr>
          <a:lstStyle/>
          <a:p>
            <a:pPr marL="0" indent="0">
              <a:buNone/>
            </a:pPr>
            <a:r>
              <a:rPr lang="en-GB" sz="2000" dirty="0" err="1">
                <a:solidFill>
                  <a:srgbClr val="376092"/>
                </a:solidFill>
                <a:latin typeface="Nunito Light" charset="0"/>
              </a:rPr>
              <a:t>Pollner</a:t>
            </a:r>
            <a:r>
              <a:rPr lang="en-GB" sz="2000" dirty="0">
                <a:solidFill>
                  <a:srgbClr val="376092"/>
                </a:solidFill>
                <a:latin typeface="Nunito Light" charset="0"/>
              </a:rPr>
              <a:t> (1991:370) describes reflexivity as </a:t>
            </a:r>
          </a:p>
          <a:p>
            <a:pPr marL="0" indent="0">
              <a:buNone/>
            </a:pPr>
            <a:endParaRPr lang="en-GB" sz="2000" dirty="0">
              <a:solidFill>
                <a:srgbClr val="376092"/>
              </a:solidFill>
              <a:latin typeface="Nunito Light" charset="0"/>
            </a:endParaRPr>
          </a:p>
          <a:p>
            <a:pPr marL="0" indent="0">
              <a:buNone/>
            </a:pPr>
            <a:r>
              <a:rPr lang="en-GB" sz="2000" dirty="0">
                <a:solidFill>
                  <a:srgbClr val="376092"/>
                </a:solidFill>
                <a:latin typeface="Nunito Light" charset="0"/>
              </a:rPr>
              <a:t>“…an ‘unsettling,’ i.e., an insecurity regarding the basic assumptions, discourse and practises used in describing reality.”</a:t>
            </a:r>
          </a:p>
          <a:p>
            <a:pPr marL="0" indent="0">
              <a:buNone/>
            </a:pPr>
            <a:endParaRPr lang="en-GB" sz="2000" dirty="0">
              <a:solidFill>
                <a:schemeClr val="accent1">
                  <a:lumMod val="75000"/>
                </a:schemeClr>
              </a:solidFill>
              <a:latin typeface="Nunito Light" charset="0"/>
              <a:ea typeface="Nunito Light" charset="0"/>
              <a:cs typeface="Nunito Light" charset="0"/>
            </a:endParaRPr>
          </a:p>
        </p:txBody>
      </p:sp>
      <p:sp>
        <p:nvSpPr>
          <p:cNvPr id="5" name="Textplatzhalter 4"/>
          <p:cNvSpPr>
            <a:spLocks noGrp="1"/>
          </p:cNvSpPr>
          <p:nvPr>
            <p:ph type="body" sz="quarter" idx="13"/>
          </p:nvPr>
        </p:nvSpPr>
        <p:spPr>
          <a:xfrm>
            <a:off x="395535" y="780094"/>
            <a:ext cx="5940000" cy="720080"/>
          </a:xfrm>
        </p:spPr>
        <p:txBody>
          <a:bodyPr>
            <a:normAutofit/>
          </a:bodyPr>
          <a:lstStyle/>
          <a:p>
            <a:r>
              <a:rPr lang="en-GB" dirty="0">
                <a:latin typeface="Nunito Light" charset="0"/>
                <a:ea typeface="Nunito Light" charset="0"/>
                <a:cs typeface="Nunito Light" charset="0"/>
              </a:rPr>
              <a:t>Cultural reflexivity</a:t>
            </a:r>
          </a:p>
        </p:txBody>
      </p:sp>
    </p:spTree>
    <p:extLst>
      <p:ext uri="{BB962C8B-B14F-4D97-AF65-F5344CB8AC3E}">
        <p14:creationId xmlns:p14="http://schemas.microsoft.com/office/powerpoint/2010/main" val="252230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BC51BCE5-2478-4663-9E21-C3E8FE69101C}"/>
              </a:ext>
            </a:extLst>
          </p:cNvPr>
          <p:cNvSpPr txBox="1">
            <a:spLocks/>
          </p:cNvSpPr>
          <p:nvPr/>
        </p:nvSpPr>
        <p:spPr>
          <a:xfrm>
            <a:off x="971550" y="1535113"/>
            <a:ext cx="7848600" cy="43926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de-DE" sz="2400" dirty="0">
                <a:solidFill>
                  <a:srgbClr val="376092"/>
                </a:solidFill>
                <a:latin typeface="Nunito Light" charset="0"/>
              </a:rPr>
              <a:t>Fold your arms as you normally do</a:t>
            </a:r>
          </a:p>
          <a:p>
            <a:r>
              <a:rPr lang="en-US" altLang="de-DE" sz="2400" dirty="0">
                <a:solidFill>
                  <a:srgbClr val="376092"/>
                </a:solidFill>
                <a:latin typeface="Nunito Light" charset="0"/>
              </a:rPr>
              <a:t>Now fold your arms the opposite way</a:t>
            </a:r>
          </a:p>
          <a:p>
            <a:pPr marL="0" indent="0">
              <a:lnSpc>
                <a:spcPct val="90000"/>
              </a:lnSpc>
              <a:buFont typeface="Wingdings" pitchFamily="2" charset="2"/>
              <a:buNone/>
            </a:pPr>
            <a:endParaRPr lang="en-GB" altLang="de-DE" sz="2400" dirty="0">
              <a:solidFill>
                <a:srgbClr val="376092"/>
              </a:solidFill>
              <a:latin typeface="Nunito Light" charset="0"/>
            </a:endParaRPr>
          </a:p>
          <a:p>
            <a:pPr>
              <a:lnSpc>
                <a:spcPct val="90000"/>
              </a:lnSpc>
            </a:pPr>
            <a:endParaRPr lang="en-GB" altLang="de-DE" sz="2400" dirty="0">
              <a:solidFill>
                <a:srgbClr val="376092"/>
              </a:solidFill>
              <a:latin typeface="Nunito Light" charset="0"/>
            </a:endParaRPr>
          </a:p>
        </p:txBody>
      </p:sp>
      <p:sp>
        <p:nvSpPr>
          <p:cNvPr id="2" name="Titel 1"/>
          <p:cNvSpPr>
            <a:spLocks noGrp="1"/>
          </p:cNvSpPr>
          <p:nvPr>
            <p:ph type="title"/>
          </p:nvPr>
        </p:nvSpPr>
        <p:spPr>
          <a:xfrm>
            <a:off x="395534" y="259508"/>
            <a:ext cx="8208914" cy="669162"/>
          </a:xfrm>
        </p:spPr>
        <p:txBody>
          <a:bodyPr/>
          <a:lstStyle/>
          <a:p>
            <a:r>
              <a:rPr lang="en-GB" altLang="de-DE" sz="3600" dirty="0">
                <a:latin typeface="Nunito Light" charset="0"/>
              </a:rPr>
              <a:t>A CULTURE REFLEXIVE ANALYSIS</a:t>
            </a:r>
            <a:endParaRPr lang="en-GB" sz="3600" dirty="0"/>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pic>
        <p:nvPicPr>
          <p:cNvPr id="9" name="Bild 6">
            <a:extLst>
              <a:ext uri="{FF2B5EF4-FFF2-40B4-BE49-F238E27FC236}">
                <a16:creationId xmlns:a16="http://schemas.microsoft.com/office/drawing/2014/main" id="{A2127A6A-1085-4083-A0A7-FD228898D6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34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568954" cy="669162"/>
          </a:xfrm>
        </p:spPr>
        <p:txBody>
          <a:bodyPr/>
          <a:lstStyle/>
          <a:p>
            <a:r>
              <a:rPr lang="en-GB" altLang="de-DE" sz="3600" dirty="0">
                <a:latin typeface="Nunito Light" charset="0"/>
              </a:rPr>
              <a:t>A CULTURE REFLEXIVE ANALYSIS</a:t>
            </a:r>
            <a:endParaRPr lang="en-GB" sz="3600" dirty="0">
              <a:latin typeface="Nunito Light" charset="0"/>
              <a:ea typeface="Nunito Light" charset="0"/>
              <a:cs typeface="Nunito Light" charset="0"/>
            </a:endParaRPr>
          </a:p>
        </p:txBody>
      </p:sp>
      <p:sp>
        <p:nvSpPr>
          <p:cNvPr id="5" name="Textplatzhalter 4"/>
          <p:cNvSpPr>
            <a:spLocks noGrp="1"/>
          </p:cNvSpPr>
          <p:nvPr>
            <p:ph type="body" sz="quarter" idx="13"/>
          </p:nvPr>
        </p:nvSpPr>
        <p:spPr>
          <a:xfrm>
            <a:off x="395535" y="780094"/>
            <a:ext cx="5940000" cy="720080"/>
          </a:xfrm>
        </p:spPr>
        <p:txBody>
          <a:bodyPr>
            <a:normAutofit/>
          </a:bodyPr>
          <a:lstStyle/>
          <a:p>
            <a:r>
              <a:rPr lang="en-GB" dirty="0">
                <a:latin typeface="Nunito Light" charset="0"/>
                <a:ea typeface="Nunito Light" charset="0"/>
                <a:cs typeface="Nunito Light" charset="0"/>
              </a:rPr>
              <a:t>Cultural reflexivity</a:t>
            </a:r>
          </a:p>
        </p:txBody>
      </p:sp>
      <p:sp>
        <p:nvSpPr>
          <p:cNvPr id="7" name="Inhaltsplatzhalter 2">
            <a:extLst>
              <a:ext uri="{FF2B5EF4-FFF2-40B4-BE49-F238E27FC236}">
                <a16:creationId xmlns:a16="http://schemas.microsoft.com/office/drawing/2014/main" id="{E58DA049-3B83-4C50-AD3C-83F94A4D6FFD}"/>
              </a:ext>
            </a:extLst>
          </p:cNvPr>
          <p:cNvSpPr txBox="1">
            <a:spLocks/>
          </p:cNvSpPr>
          <p:nvPr/>
        </p:nvSpPr>
        <p:spPr>
          <a:xfrm>
            <a:off x="395534" y="1500174"/>
            <a:ext cx="8309994" cy="47783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chemeClr val="accent1">
                    <a:lumMod val="75000"/>
                  </a:schemeClr>
                </a:solidFill>
                <a:latin typeface="Nunito Light" charset="0"/>
                <a:ea typeface="Nunito Light" charset="0"/>
                <a:cs typeface="Nunito Light" charset="0"/>
              </a:rPr>
              <a:t>Cultural reflexivity can be understood as the ability to recognize the existence of cultural diversity in general and one’s own and other’s membership in different collectives. It includes a subjective-process of self-conscious inquiry and introspection and the study of social behaviour and interaction with reference to different parameters.</a:t>
            </a:r>
          </a:p>
        </p:txBody>
      </p:sp>
    </p:spTree>
    <p:extLst>
      <p:ext uri="{BB962C8B-B14F-4D97-AF65-F5344CB8AC3E}">
        <p14:creationId xmlns:p14="http://schemas.microsoft.com/office/powerpoint/2010/main" val="115636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136906" cy="669162"/>
          </a:xfrm>
        </p:spPr>
        <p:txBody>
          <a:bodyPr/>
          <a:lstStyle/>
          <a:p>
            <a:r>
              <a:rPr lang="en-GB" altLang="de-DE" sz="3600" dirty="0">
                <a:latin typeface="Nunito Light" charset="0"/>
              </a:rPr>
              <a:t>A CULTURE REFLEXIVE ANALYSIS</a:t>
            </a:r>
            <a:endParaRPr lang="en-GB" sz="3600" dirty="0"/>
          </a:p>
        </p:txBody>
      </p:sp>
      <p:sp>
        <p:nvSpPr>
          <p:cNvPr id="3" name="Inhaltsplatzhalter 2"/>
          <p:cNvSpPr>
            <a:spLocks noGrp="1"/>
          </p:cNvSpPr>
          <p:nvPr>
            <p:ph idx="1"/>
          </p:nvPr>
        </p:nvSpPr>
        <p:spPr>
          <a:xfrm>
            <a:off x="457200" y="1556792"/>
            <a:ext cx="5410944" cy="4569371"/>
          </a:xfrm>
        </p:spPr>
        <p:txBody>
          <a:bodyPr>
            <a:normAutofit/>
          </a:bodyPr>
          <a:lstStyle/>
          <a:p>
            <a:pPr marL="0" indent="0">
              <a:buNone/>
            </a:pPr>
            <a:r>
              <a:rPr lang="en-GB" sz="2000" dirty="0">
                <a:solidFill>
                  <a:schemeClr val="accent1">
                    <a:lumMod val="75000"/>
                  </a:schemeClr>
                </a:solidFill>
                <a:latin typeface="Nunito Light" charset="0"/>
                <a:ea typeface="Nunito Light" charset="0"/>
                <a:cs typeface="Nunito Light" charset="0"/>
              </a:rPr>
              <a:t>In practical terms cultural reflexivity means </a:t>
            </a:r>
          </a:p>
          <a:p>
            <a:r>
              <a:rPr lang="en-GB" sz="2000" dirty="0">
                <a:solidFill>
                  <a:schemeClr val="accent1">
                    <a:lumMod val="75000"/>
                  </a:schemeClr>
                </a:solidFill>
                <a:latin typeface="Nunito Light" charset="0"/>
                <a:ea typeface="Nunito Light" charset="0"/>
                <a:cs typeface="Nunito Light" charset="0"/>
              </a:rPr>
              <a:t>questioning the assumptions and beliefs underlying social actions and the impact of these actions, and</a:t>
            </a:r>
          </a:p>
          <a:p>
            <a:r>
              <a:rPr lang="en-GB" sz="2000" dirty="0">
                <a:solidFill>
                  <a:schemeClr val="accent1">
                    <a:lumMod val="75000"/>
                  </a:schemeClr>
                </a:solidFill>
                <a:latin typeface="Nunito Light" charset="0"/>
                <a:ea typeface="Nunito Light" charset="0"/>
                <a:cs typeface="Nunito Light" charset="0"/>
              </a:rPr>
              <a:t>analysing cross-cultural encounters from a variety of perspectives with the premise that </a:t>
            </a:r>
          </a:p>
          <a:p>
            <a:r>
              <a:rPr lang="en-GB" sz="2000" dirty="0">
                <a:solidFill>
                  <a:schemeClr val="accent1">
                    <a:lumMod val="75000"/>
                  </a:schemeClr>
                </a:solidFill>
                <a:latin typeface="Nunito Light" charset="0"/>
                <a:ea typeface="Nunito Light" charset="0"/>
                <a:cs typeface="Nunito Light" charset="0"/>
              </a:rPr>
              <a:t>such a process has the potential to maintain and transform social relations and the development of constructive cross-cultural dialogues.</a:t>
            </a:r>
          </a:p>
          <a:p>
            <a:endParaRPr lang="en-GB" sz="2000" dirty="0"/>
          </a:p>
        </p:txBody>
      </p:sp>
      <p:sp>
        <p:nvSpPr>
          <p:cNvPr id="5" name="Textplatzhalter 4"/>
          <p:cNvSpPr>
            <a:spLocks noGrp="1"/>
          </p:cNvSpPr>
          <p:nvPr>
            <p:ph type="body" sz="quarter" idx="13"/>
          </p:nvPr>
        </p:nvSpPr>
        <p:spPr/>
        <p:txBody>
          <a:bodyPr/>
          <a:lstStyle/>
          <a:p>
            <a:r>
              <a:rPr lang="en-GB" dirty="0">
                <a:latin typeface="Nunito Light" pitchFamily="2" charset="77"/>
              </a:rPr>
              <a:t>Cultural reflexivity</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579802"/>
            <a:ext cx="2275467" cy="1511052"/>
          </a:xfrm>
          <a:prstGeom prst="rect">
            <a:avLst/>
          </a:prstGeom>
          <a:ln w="38100">
            <a:solidFill>
              <a:schemeClr val="accent1"/>
            </a:solidFill>
          </a:ln>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841477"/>
            <a:ext cx="2226676" cy="1478652"/>
          </a:xfrm>
          <a:prstGeom prst="rect">
            <a:avLst/>
          </a:prstGeom>
          <a:ln w="38100">
            <a:solidFill>
              <a:schemeClr val="accent1"/>
            </a:solidFill>
          </a:ln>
        </p:spPr>
      </p:pic>
      <p:sp>
        <p:nvSpPr>
          <p:cNvPr id="8" name="Textfeld 7">
            <a:extLst>
              <a:ext uri="{FF2B5EF4-FFF2-40B4-BE49-F238E27FC236}">
                <a16:creationId xmlns:a16="http://schemas.microsoft.com/office/drawing/2014/main" id="{D6A9FA84-D074-4D8F-96C0-75E7186B9E08}"/>
              </a:ext>
            </a:extLst>
          </p:cNvPr>
          <p:cNvSpPr txBox="1">
            <a:spLocks noChangeArrowheads="1"/>
          </p:cNvSpPr>
          <p:nvPr/>
        </p:nvSpPr>
        <p:spPr bwMode="auto">
          <a:xfrm rot="5400000">
            <a:off x="7632429" y="2528812"/>
            <a:ext cx="227220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5"/>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6"/>
              </a:rPr>
              <a:t>pixabay</a:t>
            </a:r>
            <a:r>
              <a:rPr lang="de-DE" altLang="de-DE" sz="600" dirty="0">
                <a:solidFill>
                  <a:srgbClr val="002060"/>
                </a:solidFill>
                <a:latin typeface="Nunito Light" charset="0"/>
              </a:rPr>
              <a:t> </a:t>
            </a:r>
          </a:p>
        </p:txBody>
      </p:sp>
      <p:sp>
        <p:nvSpPr>
          <p:cNvPr id="9" name="Textfeld 8">
            <a:extLst>
              <a:ext uri="{FF2B5EF4-FFF2-40B4-BE49-F238E27FC236}">
                <a16:creationId xmlns:a16="http://schemas.microsoft.com/office/drawing/2014/main" id="{A96338BE-F596-4753-AB20-3A1195790455}"/>
              </a:ext>
            </a:extLst>
          </p:cNvPr>
          <p:cNvSpPr txBox="1">
            <a:spLocks noChangeArrowheads="1"/>
          </p:cNvSpPr>
          <p:nvPr/>
        </p:nvSpPr>
        <p:spPr bwMode="auto">
          <a:xfrm rot="5400000">
            <a:off x="7592294" y="4761060"/>
            <a:ext cx="227220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5"/>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6"/>
              </a:rPr>
              <a:t>pixabay</a:t>
            </a:r>
            <a:r>
              <a:rPr lang="de-DE" altLang="de-DE" sz="600" dirty="0">
                <a:solidFill>
                  <a:srgbClr val="002060"/>
                </a:solidFill>
                <a:latin typeface="Nunito Light" charset="0"/>
              </a:rPr>
              <a:t> </a:t>
            </a:r>
          </a:p>
        </p:txBody>
      </p:sp>
    </p:spTree>
    <p:extLst>
      <p:ext uri="{BB962C8B-B14F-4D97-AF65-F5344CB8AC3E}">
        <p14:creationId xmlns:p14="http://schemas.microsoft.com/office/powerpoint/2010/main" val="62593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5">
            <a:extLst>
              <a:ext uri="{FF2B5EF4-FFF2-40B4-BE49-F238E27FC236}">
                <a16:creationId xmlns:a16="http://schemas.microsoft.com/office/drawing/2014/main" id="{BC2D145D-6550-43B0-8F00-D87C9EBFA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5" y="4293096"/>
            <a:ext cx="1949137" cy="1854107"/>
          </a:xfrm>
          <a:prstGeom prst="rect">
            <a:avLst/>
          </a:prstGeom>
          <a:ln w="38100">
            <a:solidFill>
              <a:schemeClr val="accent1"/>
            </a:solidFill>
          </a:ln>
        </p:spPr>
      </p:pic>
      <p:sp>
        <p:nvSpPr>
          <p:cNvPr id="2" name="Titel 1"/>
          <p:cNvSpPr>
            <a:spLocks noGrp="1"/>
          </p:cNvSpPr>
          <p:nvPr>
            <p:ph type="title"/>
          </p:nvPr>
        </p:nvSpPr>
        <p:spPr>
          <a:xfrm>
            <a:off x="395534" y="259508"/>
            <a:ext cx="8424938" cy="669162"/>
          </a:xfrm>
        </p:spPr>
        <p:txBody>
          <a:bodyPr/>
          <a:lstStyle/>
          <a:p>
            <a:r>
              <a:rPr lang="en-GB" altLang="de-DE" sz="3600" dirty="0">
                <a:latin typeface="Nunito Light" charset="0"/>
              </a:rPr>
              <a:t>A CULTURE REFLEXIVE ANALYSIS</a:t>
            </a:r>
            <a:endParaRPr lang="en-GB" sz="3600" dirty="0"/>
          </a:p>
        </p:txBody>
      </p:sp>
      <p:sp>
        <p:nvSpPr>
          <p:cNvPr id="3" name="Inhaltsplatzhalter 2"/>
          <p:cNvSpPr>
            <a:spLocks noGrp="1"/>
          </p:cNvSpPr>
          <p:nvPr>
            <p:ph idx="1"/>
          </p:nvPr>
        </p:nvSpPr>
        <p:spPr/>
        <p:txBody>
          <a:bodyPr>
            <a:normAutofit/>
          </a:bodyPr>
          <a:lstStyle/>
          <a:p>
            <a:pPr marL="0" indent="0">
              <a:buNone/>
            </a:pPr>
            <a:endParaRPr lang="en-GB" sz="2000" dirty="0">
              <a:solidFill>
                <a:schemeClr val="accent1">
                  <a:lumMod val="75000"/>
                </a:schemeClr>
              </a:solidFill>
              <a:latin typeface="Nunito Light" charset="0"/>
            </a:endParaRPr>
          </a:p>
          <a:p>
            <a:pPr marL="0" indent="0">
              <a:buNone/>
            </a:pPr>
            <a:r>
              <a:rPr lang="en-GB" sz="2000" dirty="0">
                <a:solidFill>
                  <a:schemeClr val="accent1">
                    <a:lumMod val="75000"/>
                  </a:schemeClr>
                </a:solidFill>
                <a:latin typeface="Nunito Light" charset="0"/>
              </a:rPr>
              <a:t>The intercultural perspective</a:t>
            </a:r>
          </a:p>
          <a:p>
            <a:pPr marL="0" indent="0">
              <a:buNone/>
            </a:pPr>
            <a:endParaRPr lang="en-GB" sz="2000" dirty="0">
              <a:solidFill>
                <a:schemeClr val="accent1">
                  <a:lumMod val="75000"/>
                </a:schemeClr>
              </a:solidFill>
              <a:latin typeface="Nunito Light" charset="0"/>
            </a:endParaRPr>
          </a:p>
          <a:p>
            <a:pPr marL="0" indent="0">
              <a:buNone/>
            </a:pPr>
            <a:endParaRPr lang="en-GB" sz="2000" dirty="0">
              <a:solidFill>
                <a:schemeClr val="accent1">
                  <a:lumMod val="75000"/>
                </a:schemeClr>
              </a:solidFill>
              <a:latin typeface="Nunito Light" charset="0"/>
            </a:endParaRPr>
          </a:p>
          <a:p>
            <a:pPr marL="0" indent="0">
              <a:buNone/>
            </a:pPr>
            <a:endParaRPr lang="en-GB" sz="2000" dirty="0">
              <a:solidFill>
                <a:schemeClr val="accent1">
                  <a:lumMod val="75000"/>
                </a:schemeClr>
              </a:solidFill>
              <a:latin typeface="Nunito Light" charset="0"/>
            </a:endParaRPr>
          </a:p>
          <a:p>
            <a:pPr marL="0" indent="0">
              <a:buNone/>
            </a:pPr>
            <a:r>
              <a:rPr lang="en-GB" sz="2000" dirty="0">
                <a:solidFill>
                  <a:schemeClr val="accent1">
                    <a:lumMod val="75000"/>
                  </a:schemeClr>
                </a:solidFill>
                <a:latin typeface="Nunito Light" charset="0"/>
              </a:rPr>
              <a:t>The multi-collective perspective</a:t>
            </a:r>
          </a:p>
          <a:p>
            <a:pPr marL="0" indent="0">
              <a:buNone/>
            </a:pPr>
            <a:endParaRPr lang="en-GB" sz="2000" dirty="0">
              <a:solidFill>
                <a:schemeClr val="accent1">
                  <a:lumMod val="75000"/>
                </a:schemeClr>
              </a:solidFill>
              <a:latin typeface="Nunito Light" charset="0"/>
            </a:endParaRPr>
          </a:p>
          <a:p>
            <a:pPr marL="0" indent="0">
              <a:buNone/>
            </a:pPr>
            <a:endParaRPr lang="en-GB" sz="2000" dirty="0">
              <a:solidFill>
                <a:schemeClr val="accent1">
                  <a:lumMod val="75000"/>
                </a:schemeClr>
              </a:solidFill>
              <a:latin typeface="Nunito Light" charset="0"/>
            </a:endParaRPr>
          </a:p>
          <a:p>
            <a:pPr marL="0" indent="0">
              <a:buNone/>
            </a:pPr>
            <a:endParaRPr lang="en-GB" sz="2000" dirty="0">
              <a:solidFill>
                <a:schemeClr val="accent1">
                  <a:lumMod val="75000"/>
                </a:schemeClr>
              </a:solidFill>
              <a:latin typeface="Nunito Light" charset="0"/>
            </a:endParaRPr>
          </a:p>
          <a:p>
            <a:pPr marL="0" indent="0">
              <a:buNone/>
            </a:pPr>
            <a:r>
              <a:rPr lang="en-GB" sz="2000" dirty="0">
                <a:solidFill>
                  <a:schemeClr val="accent1">
                    <a:lumMod val="75000"/>
                  </a:schemeClr>
                </a:solidFill>
                <a:latin typeface="Nunito Light" charset="0"/>
              </a:rPr>
              <a:t>The contextual and power reflexive </a:t>
            </a:r>
          </a:p>
          <a:p>
            <a:pPr marL="0" indent="0">
              <a:buNone/>
            </a:pPr>
            <a:r>
              <a:rPr lang="en-GB" sz="2000" dirty="0">
                <a:solidFill>
                  <a:schemeClr val="accent1">
                    <a:lumMod val="75000"/>
                  </a:schemeClr>
                </a:solidFill>
                <a:latin typeface="Nunito Light" charset="0"/>
              </a:rPr>
              <a:t>perspective</a:t>
            </a:r>
          </a:p>
          <a:p>
            <a:pPr marL="0" indent="0">
              <a:buNone/>
            </a:pPr>
            <a:endParaRPr lang="en-GB" sz="2000" dirty="0">
              <a:solidFill>
                <a:schemeClr val="accent1">
                  <a:lumMod val="75000"/>
                </a:schemeClr>
              </a:solidFill>
              <a:latin typeface="Nunito Light" charset="0"/>
            </a:endParaRPr>
          </a:p>
          <a:p>
            <a:pPr marL="0" indent="0">
              <a:buNone/>
            </a:pPr>
            <a:endParaRPr lang="en-GB" sz="2800" dirty="0"/>
          </a:p>
        </p:txBody>
      </p:sp>
      <p:sp>
        <p:nvSpPr>
          <p:cNvPr id="5" name="Textplatzhalter 4"/>
          <p:cNvSpPr>
            <a:spLocks noGrp="1"/>
          </p:cNvSpPr>
          <p:nvPr>
            <p:ph type="body" sz="quarter" idx="13"/>
          </p:nvPr>
        </p:nvSpPr>
        <p:spPr>
          <a:xfrm>
            <a:off x="395534" y="780094"/>
            <a:ext cx="8424938" cy="720080"/>
          </a:xfrm>
        </p:spPr>
        <p:txBody>
          <a:bodyPr>
            <a:noAutofit/>
          </a:bodyPr>
          <a:lstStyle/>
          <a:p>
            <a:r>
              <a:rPr lang="en-GB" dirty="0">
                <a:latin typeface="Nunito Light" pitchFamily="2" charset="77"/>
              </a:rPr>
              <a:t>Three perspectives of cultural reflexivity</a:t>
            </a:r>
          </a:p>
        </p:txBody>
      </p:sp>
      <p:sp>
        <p:nvSpPr>
          <p:cNvPr id="10" name="Textfeld 9"/>
          <p:cNvSpPr txBox="1"/>
          <p:nvPr/>
        </p:nvSpPr>
        <p:spPr>
          <a:xfrm>
            <a:off x="6765605" y="5859616"/>
            <a:ext cx="1296145" cy="276999"/>
          </a:xfrm>
          <a:prstGeom prst="rect">
            <a:avLst/>
          </a:prstGeom>
          <a:noFill/>
        </p:spPr>
        <p:txBody>
          <a:bodyPr wrap="square" rtlCol="0">
            <a:spAutoFit/>
          </a:bodyPr>
          <a:lstStyle/>
          <a:p>
            <a:r>
              <a:rPr lang="en-GB" sz="1200" dirty="0">
                <a:solidFill>
                  <a:schemeClr val="accent1">
                    <a:lumMod val="75000"/>
                  </a:schemeClr>
                </a:solidFill>
                <a:latin typeface="Nunito Light" charset="0"/>
              </a:rPr>
              <a:t>Employee</a:t>
            </a:r>
          </a:p>
        </p:txBody>
      </p:sp>
      <p:sp>
        <p:nvSpPr>
          <p:cNvPr id="11" name="Textfeld 10"/>
          <p:cNvSpPr txBox="1"/>
          <p:nvPr/>
        </p:nvSpPr>
        <p:spPr>
          <a:xfrm>
            <a:off x="6156176" y="4257963"/>
            <a:ext cx="864096" cy="276999"/>
          </a:xfrm>
          <a:prstGeom prst="rect">
            <a:avLst/>
          </a:prstGeom>
          <a:noFill/>
        </p:spPr>
        <p:txBody>
          <a:bodyPr wrap="square" rtlCol="0">
            <a:spAutoFit/>
          </a:bodyPr>
          <a:lstStyle/>
          <a:p>
            <a:r>
              <a:rPr lang="en-GB" sz="1200" dirty="0">
                <a:solidFill>
                  <a:schemeClr val="accent1">
                    <a:lumMod val="75000"/>
                  </a:schemeClr>
                </a:solidFill>
                <a:latin typeface="Nunito Light" charset="0"/>
              </a:rPr>
              <a:t>Boss</a:t>
            </a:r>
          </a:p>
        </p:txBody>
      </p:sp>
      <p:sp>
        <p:nvSpPr>
          <p:cNvPr id="14" name="Shape 387">
            <a:extLst>
              <a:ext uri="{FF2B5EF4-FFF2-40B4-BE49-F238E27FC236}">
                <a16:creationId xmlns:a16="http://schemas.microsoft.com/office/drawing/2014/main" id="{33D64044-00F2-4BB6-B7A7-580595D3EC21}"/>
              </a:ext>
            </a:extLst>
          </p:cNvPr>
          <p:cNvSpPr txBox="1"/>
          <p:nvPr/>
        </p:nvSpPr>
        <p:spPr>
          <a:xfrm rot="5400000">
            <a:off x="6427783" y="4369170"/>
            <a:ext cx="2909519" cy="176954"/>
          </a:xfrm>
          <a:prstGeom prst="rect">
            <a:avLst/>
          </a:prstGeom>
          <a:noFill/>
          <a:ln>
            <a:noFill/>
          </a:ln>
        </p:spPr>
        <p:txBody>
          <a:bodyPr wrap="square" lIns="91425" tIns="45700" rIns="91425" bIns="45700" anchor="t" anchorCtr="0">
            <a:noAutofit/>
          </a:bodyPr>
          <a:lstStyle/>
          <a:p>
            <a:pPr lvl="0">
              <a:buSzPct val="25000"/>
            </a:pPr>
            <a:r>
              <a:rPr lang="en-GB" sz="600" dirty="0">
                <a:solidFill>
                  <a:schemeClr val="tx2">
                    <a:lumMod val="75000"/>
                  </a:schemeClr>
                </a:solidFill>
                <a:latin typeface="Nunito Light" charset="0"/>
                <a:ea typeface="MS PGothic" panose="020B0600070205080204" pitchFamily="34" charset="-128"/>
              </a:rPr>
              <a:t>Illustrations based on Nazarkiewicz, K. 2016a  and Yildirim-Krannig, Y. 2014</a:t>
            </a:r>
            <a:endParaRPr lang="en-GB" sz="600" b="0" i="0" u="none" strike="noStrike" cap="none" dirty="0">
              <a:solidFill>
                <a:schemeClr val="tx2">
                  <a:lumMod val="75000"/>
                </a:schemeClr>
              </a:solidFill>
              <a:latin typeface="Nunito Light"/>
              <a:ea typeface="Nunito Light"/>
              <a:cs typeface="Nunito Light"/>
              <a:sym typeface="Nunito Light"/>
            </a:endParaRPr>
          </a:p>
        </p:txBody>
      </p:sp>
      <p:sp>
        <p:nvSpPr>
          <p:cNvPr id="15" name="Textfeld 14">
            <a:extLst>
              <a:ext uri="{FF2B5EF4-FFF2-40B4-BE49-F238E27FC236}">
                <a16:creationId xmlns:a16="http://schemas.microsoft.com/office/drawing/2014/main" id="{C2FD0AEA-77ED-4561-9ED3-743F847C2A08}"/>
              </a:ext>
            </a:extLst>
          </p:cNvPr>
          <p:cNvSpPr txBox="1"/>
          <p:nvPr/>
        </p:nvSpPr>
        <p:spPr>
          <a:xfrm rot="5400000">
            <a:off x="7086599" y="2256547"/>
            <a:ext cx="1584176"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5"/>
              </a:rPr>
              <a:t>Julia </a:t>
            </a:r>
            <a:r>
              <a:rPr lang="de-DE" sz="600" dirty="0" err="1">
                <a:solidFill>
                  <a:schemeClr val="bg2">
                    <a:lumMod val="75000"/>
                  </a:schemeClr>
                </a:solidFill>
                <a:latin typeface="Nunito Light" charset="0"/>
                <a:ea typeface="Nunito Light" charset="0"/>
                <a:cs typeface="Nunito Light" charset="0"/>
                <a:hlinkClick r:id="rId5"/>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a:t>
            </a:r>
          </a:p>
        </p:txBody>
      </p:sp>
      <p:pic>
        <p:nvPicPr>
          <p:cNvPr id="16" name="Inhaltsplatzhalter 5">
            <a:extLst>
              <a:ext uri="{FF2B5EF4-FFF2-40B4-BE49-F238E27FC236}">
                <a16:creationId xmlns:a16="http://schemas.microsoft.com/office/drawing/2014/main" id="{18EC57C7-20A3-4B7E-8A66-3C08B9E3A9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1556792"/>
            <a:ext cx="1944216" cy="1073932"/>
          </a:xfrm>
          <a:prstGeom prst="rect">
            <a:avLst/>
          </a:prstGeom>
          <a:ln w="38100">
            <a:solidFill>
              <a:schemeClr val="accent1"/>
            </a:solidFill>
          </a:ln>
        </p:spPr>
      </p:pic>
      <p:pic>
        <p:nvPicPr>
          <p:cNvPr id="17" name="Inhaltsplatzhalter 5">
            <a:extLst>
              <a:ext uri="{FF2B5EF4-FFF2-40B4-BE49-F238E27FC236}">
                <a16:creationId xmlns:a16="http://schemas.microsoft.com/office/drawing/2014/main" id="{321F5AEE-F14E-438A-8758-558CB2CB23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6" y="2807066"/>
            <a:ext cx="1944216" cy="1296652"/>
          </a:xfrm>
          <a:prstGeom prst="rect">
            <a:avLst/>
          </a:prstGeom>
          <a:ln w="38100">
            <a:solidFill>
              <a:schemeClr val="accent1"/>
            </a:solidFill>
          </a:ln>
        </p:spPr>
      </p:pic>
      <p:sp>
        <p:nvSpPr>
          <p:cNvPr id="19" name="Textfeld 10">
            <a:extLst>
              <a:ext uri="{FF2B5EF4-FFF2-40B4-BE49-F238E27FC236}">
                <a16:creationId xmlns:a16="http://schemas.microsoft.com/office/drawing/2014/main" id="{E4B31BAA-339B-428C-B814-4BEC07F5B8EE}"/>
              </a:ext>
            </a:extLst>
          </p:cNvPr>
          <p:cNvSpPr txBox="1"/>
          <p:nvPr/>
        </p:nvSpPr>
        <p:spPr>
          <a:xfrm>
            <a:off x="5940152" y="5589240"/>
            <a:ext cx="864096" cy="323165"/>
          </a:xfrm>
          <a:prstGeom prst="rect">
            <a:avLst/>
          </a:prstGeom>
          <a:noFill/>
        </p:spPr>
        <p:txBody>
          <a:bodyPr wrap="square" rtlCol="0">
            <a:spAutoFit/>
          </a:bodyPr>
          <a:lstStyle/>
          <a:p>
            <a:r>
              <a:rPr lang="en-GB" sz="1500" dirty="0">
                <a:solidFill>
                  <a:schemeClr val="accent1">
                    <a:lumMod val="75000"/>
                  </a:schemeClr>
                </a:solidFill>
                <a:latin typeface="Nunito Light" charset="0"/>
              </a:rPr>
              <a:t>…</a:t>
            </a:r>
          </a:p>
        </p:txBody>
      </p:sp>
      <p:sp>
        <p:nvSpPr>
          <p:cNvPr id="20" name="Textfeld 10">
            <a:extLst>
              <a:ext uri="{FF2B5EF4-FFF2-40B4-BE49-F238E27FC236}">
                <a16:creationId xmlns:a16="http://schemas.microsoft.com/office/drawing/2014/main" id="{758B7A9E-44D5-4A95-B3F0-AAC8029AECC7}"/>
              </a:ext>
            </a:extLst>
          </p:cNvPr>
          <p:cNvSpPr txBox="1"/>
          <p:nvPr/>
        </p:nvSpPr>
        <p:spPr>
          <a:xfrm>
            <a:off x="7197654" y="4358252"/>
            <a:ext cx="864096" cy="323165"/>
          </a:xfrm>
          <a:prstGeom prst="rect">
            <a:avLst/>
          </a:prstGeom>
          <a:noFill/>
        </p:spPr>
        <p:txBody>
          <a:bodyPr wrap="square" rtlCol="0">
            <a:spAutoFit/>
          </a:bodyPr>
          <a:lstStyle/>
          <a:p>
            <a:r>
              <a:rPr lang="en-GB" sz="1500" dirty="0">
                <a:solidFill>
                  <a:schemeClr val="accent1">
                    <a:lumMod val="75000"/>
                  </a:schemeClr>
                </a:solidFill>
                <a:latin typeface="Nunito Light" charset="0"/>
              </a:rPr>
              <a:t>…</a:t>
            </a:r>
          </a:p>
        </p:txBody>
      </p:sp>
    </p:spTree>
    <p:extLst>
      <p:ext uri="{BB962C8B-B14F-4D97-AF65-F5344CB8AC3E}">
        <p14:creationId xmlns:p14="http://schemas.microsoft.com/office/powerpoint/2010/main" val="344835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8856E228-FBDA-4A76-9882-283FF1ADB318}"/>
              </a:ext>
            </a:extLst>
          </p:cNvPr>
          <p:cNvSpPr>
            <a:spLocks noGrp="1"/>
          </p:cNvSpPr>
          <p:nvPr>
            <p:ph type="title"/>
          </p:nvPr>
        </p:nvSpPr>
        <p:spPr>
          <a:xfrm>
            <a:off x="395288" y="258763"/>
            <a:ext cx="7777162" cy="669925"/>
          </a:xfrm>
        </p:spPr>
        <p:txBody>
          <a:bodyPr/>
          <a:lstStyle/>
          <a:p>
            <a:r>
              <a:rPr lang="en-GB" altLang="de-DE" sz="3600">
                <a:latin typeface="Nunito Light" charset="0"/>
              </a:rPr>
              <a:t>INTRODUCTION TO EDUBOX 01</a:t>
            </a:r>
          </a:p>
        </p:txBody>
      </p:sp>
      <p:sp>
        <p:nvSpPr>
          <p:cNvPr id="3" name="Inhaltsplatzhalter 2">
            <a:extLst>
              <a:ext uri="{FF2B5EF4-FFF2-40B4-BE49-F238E27FC236}">
                <a16:creationId xmlns:a16="http://schemas.microsoft.com/office/drawing/2014/main" id="{D1944ACE-9317-47BE-9B65-BDD6A98C6562}"/>
              </a:ext>
            </a:extLst>
          </p:cNvPr>
          <p:cNvSpPr>
            <a:spLocks noGrp="1"/>
          </p:cNvSpPr>
          <p:nvPr>
            <p:ph idx="1"/>
          </p:nvPr>
        </p:nvSpPr>
        <p:spPr>
          <a:xfrm>
            <a:off x="323850" y="1557338"/>
            <a:ext cx="8352606" cy="4568825"/>
          </a:xfrm>
        </p:spPr>
        <p:txBody>
          <a:bodyPr>
            <a:noAutofit/>
          </a:bodyPr>
          <a:lstStyle/>
          <a:p>
            <a:pPr marL="0" indent="0">
              <a:buFont typeface="Wingdings" panose="05000000000000000000" pitchFamily="2" charset="2"/>
              <a:buNone/>
            </a:pPr>
            <a:r>
              <a:rPr lang="en-GB" altLang="de-DE" sz="2000" dirty="0">
                <a:solidFill>
                  <a:srgbClr val="376092"/>
                </a:solidFill>
                <a:latin typeface="Nunito Light" charset="0"/>
              </a:rPr>
              <a:t>The socio-cultural and economic features of globalisation have a strong influence on the practices of modern organisation and thus business communication and management. </a:t>
            </a:r>
          </a:p>
          <a:p>
            <a:pPr marL="0" indent="0">
              <a:buFont typeface="Wingdings" panose="05000000000000000000" pitchFamily="2" charset="2"/>
              <a:buNone/>
            </a:pPr>
            <a:r>
              <a:rPr lang="en-GB" altLang="de-DE" sz="2000" dirty="0">
                <a:solidFill>
                  <a:srgbClr val="376092"/>
                </a:solidFill>
                <a:latin typeface="Nunito Light" charset="0"/>
              </a:rPr>
              <a:t>More than ever before, managers and co-workers are networking and communicating at the intersection of diverse cultures. And yet, at the same time, cultures are undergoing rapid change, catalysed by new forms and means of communication.</a:t>
            </a:r>
          </a:p>
          <a:p>
            <a:pPr marL="0" indent="0">
              <a:buFont typeface="Wingdings" panose="05000000000000000000" pitchFamily="2" charset="2"/>
              <a:buNone/>
            </a:pPr>
            <a:r>
              <a:rPr lang="en-GB" altLang="de-DE" sz="2000" dirty="0">
                <a:solidFill>
                  <a:srgbClr val="376092"/>
                </a:solidFill>
                <a:latin typeface="Nunito Light" charset="0"/>
              </a:rPr>
              <a:t>These rapid changes have required us to review our understanding of culture as well as the tools we use to develop a common basis of understanding. Through these new tools and ways of viewing culture, we open up the possibility of not only solving issues that may arise from cross-cultural encounters but of actively developing synergies that can emerge from such interactions.</a:t>
            </a:r>
            <a:r>
              <a:rPr lang="en-GB" sz="2000" dirty="0"/>
              <a:t> </a:t>
            </a:r>
          </a:p>
          <a:p>
            <a:pPr marL="0" indent="0">
              <a:buFont typeface="Wingdings" panose="05000000000000000000" pitchFamily="2" charset="2"/>
              <a:buNone/>
            </a:pPr>
            <a:r>
              <a:rPr lang="en-GB" altLang="de-DE" sz="2000" dirty="0">
                <a:solidFill>
                  <a:srgbClr val="376092"/>
                </a:solidFill>
                <a:latin typeface="Nunito Light" charset="0"/>
              </a:rPr>
              <a:t>And that is precisely the objective of this </a:t>
            </a:r>
            <a:r>
              <a:rPr lang="en-GB" altLang="de-DE" sz="2000" dirty="0" err="1">
                <a:solidFill>
                  <a:srgbClr val="376092"/>
                </a:solidFill>
                <a:latin typeface="Nunito Light" charset="0"/>
              </a:rPr>
              <a:t>EduBox</a:t>
            </a:r>
            <a:r>
              <a:rPr lang="en-GB" altLang="de-DE" sz="2000" dirty="0">
                <a:solidFill>
                  <a:srgbClr val="376092"/>
                </a:solidFill>
                <a:latin typeface="Nunito Light" charset="0"/>
              </a:rPr>
              <a:t>.</a:t>
            </a:r>
          </a:p>
          <a:p>
            <a:pPr marL="0" indent="0">
              <a:buFont typeface="Wingdings" panose="05000000000000000000" pitchFamily="2" charset="2"/>
              <a:buNone/>
            </a:pPr>
            <a:endParaRPr lang="en-GB" altLang="de-DE" sz="2000" dirty="0">
              <a:solidFill>
                <a:srgbClr val="376092"/>
              </a:solidFill>
              <a:latin typeface="Nunito Light" charset="0"/>
            </a:endParaRPr>
          </a:p>
        </p:txBody>
      </p:sp>
    </p:spTree>
    <p:extLst>
      <p:ext uri="{BB962C8B-B14F-4D97-AF65-F5344CB8AC3E}">
        <p14:creationId xmlns:p14="http://schemas.microsoft.com/office/powerpoint/2010/main" val="283519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p>
        </p:txBody>
      </p:sp>
      <p:sp>
        <p:nvSpPr>
          <p:cNvPr id="3" name="Inhaltsplatzhalter 2"/>
          <p:cNvSpPr>
            <a:spLocks noGrp="1"/>
          </p:cNvSpPr>
          <p:nvPr>
            <p:ph idx="1"/>
          </p:nvPr>
        </p:nvSpPr>
        <p:spPr/>
        <p:txBody>
          <a:bodyPr>
            <a:normAutofit/>
          </a:bodyPr>
          <a:lstStyle/>
          <a:p>
            <a:pPr marL="0" indent="0" algn="ctr">
              <a:buNone/>
            </a:pPr>
            <a:r>
              <a:rPr lang="en-GB" sz="2400" dirty="0">
                <a:solidFill>
                  <a:schemeClr val="accent1">
                    <a:lumMod val="75000"/>
                  </a:schemeClr>
                </a:solidFill>
                <a:latin typeface="Nunito Light" charset="0"/>
              </a:rPr>
              <a:t>The intercultural perspective</a:t>
            </a:r>
          </a:p>
        </p:txBody>
      </p:sp>
      <p:sp>
        <p:nvSpPr>
          <p:cNvPr id="5" name="Textplatzhalter 4"/>
          <p:cNvSpPr>
            <a:spLocks noGrp="1"/>
          </p:cNvSpPr>
          <p:nvPr>
            <p:ph type="body" sz="quarter" idx="13"/>
          </p:nvPr>
        </p:nvSpPr>
        <p:spPr>
          <a:xfrm>
            <a:off x="395534" y="780094"/>
            <a:ext cx="8352932" cy="720080"/>
          </a:xfrm>
        </p:spPr>
        <p:txBody>
          <a:bodyPr>
            <a:noAutofit/>
          </a:bodyPr>
          <a:lstStyle/>
          <a:p>
            <a:r>
              <a:rPr lang="en-GB" dirty="0">
                <a:latin typeface="Nunito Light" pitchFamily="2" charset="77"/>
              </a:rPr>
              <a:t>Three perspectives of cultural reflexivity</a:t>
            </a:r>
          </a:p>
        </p:txBody>
      </p:sp>
      <p:sp>
        <p:nvSpPr>
          <p:cNvPr id="7" name="Shape 387">
            <a:extLst>
              <a:ext uri="{FF2B5EF4-FFF2-40B4-BE49-F238E27FC236}">
                <a16:creationId xmlns:a16="http://schemas.microsoft.com/office/drawing/2014/main" id="{DB77C85F-B5DD-4B86-87CF-DAC74B9B2E16}"/>
              </a:ext>
            </a:extLst>
          </p:cNvPr>
          <p:cNvSpPr txBox="1"/>
          <p:nvPr/>
        </p:nvSpPr>
        <p:spPr>
          <a:xfrm rot="5400000">
            <a:off x="6932019" y="4381349"/>
            <a:ext cx="1512168" cy="183535"/>
          </a:xfrm>
          <a:prstGeom prst="rect">
            <a:avLst/>
          </a:prstGeom>
          <a:noFill/>
          <a:ln>
            <a:noFill/>
          </a:ln>
        </p:spPr>
        <p:txBody>
          <a:bodyPr wrap="square" lIns="91425" tIns="45700" rIns="91425" bIns="45700" anchor="t" anchorCtr="0">
            <a:noAutofit/>
          </a:bodyPr>
          <a:lstStyle/>
          <a:p>
            <a:pPr lvl="0">
              <a:buSzPct val="25000"/>
            </a:pPr>
            <a:r>
              <a:rPr lang="en-GB" sz="600" dirty="0">
                <a:solidFill>
                  <a:schemeClr val="accent1">
                    <a:lumMod val="75000"/>
                  </a:schemeClr>
                </a:solidFill>
                <a:latin typeface="Nunito Light" charset="0"/>
                <a:ea typeface="MS PGothic" panose="020B0600070205080204" pitchFamily="34" charset="-128"/>
              </a:rPr>
              <a:t>Based on Nazarkiewicz, Kirsten 2016a</a:t>
            </a:r>
            <a:endParaRPr lang="en-GB" sz="600" b="0" i="0" u="none" strike="noStrike" cap="none" dirty="0">
              <a:solidFill>
                <a:schemeClr val="accent1">
                  <a:lumMod val="75000"/>
                </a:schemeClr>
              </a:solidFill>
              <a:latin typeface="Nunito Light"/>
              <a:ea typeface="Nunito Light"/>
              <a:cs typeface="Nunito Light"/>
              <a:sym typeface="Nunito Light"/>
            </a:endParaRPr>
          </a:p>
        </p:txBody>
      </p:sp>
      <p:sp>
        <p:nvSpPr>
          <p:cNvPr id="8" name="Textfeld 7">
            <a:extLst>
              <a:ext uri="{FF2B5EF4-FFF2-40B4-BE49-F238E27FC236}">
                <a16:creationId xmlns:a16="http://schemas.microsoft.com/office/drawing/2014/main" id="{85F33CAA-D517-4FCF-A15B-CC381F24D2EB}"/>
              </a:ext>
            </a:extLst>
          </p:cNvPr>
          <p:cNvSpPr txBox="1"/>
          <p:nvPr/>
        </p:nvSpPr>
        <p:spPr>
          <a:xfrm rot="5400000">
            <a:off x="6860577" y="2988960"/>
            <a:ext cx="1656183"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3"/>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4"/>
              </a:rPr>
              <a:t>Julia </a:t>
            </a:r>
            <a:r>
              <a:rPr lang="de-DE" sz="600" dirty="0" err="1">
                <a:solidFill>
                  <a:schemeClr val="bg2">
                    <a:lumMod val="75000"/>
                  </a:schemeClr>
                </a:solidFill>
                <a:latin typeface="Nunito Light" charset="0"/>
                <a:ea typeface="Nunito Light" charset="0"/>
                <a:cs typeface="Nunito Light" charset="0"/>
                <a:hlinkClick r:id="rId4"/>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a:t>
            </a:r>
          </a:p>
        </p:txBody>
      </p:sp>
      <p:pic>
        <p:nvPicPr>
          <p:cNvPr id="9" name="Inhaltsplatzhalter 5">
            <a:extLst>
              <a:ext uri="{FF2B5EF4-FFF2-40B4-BE49-F238E27FC236}">
                <a16:creationId xmlns:a16="http://schemas.microsoft.com/office/drawing/2014/main" id="{42A83CCF-60FB-4941-B710-C77254448B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532" y="2348880"/>
            <a:ext cx="5880796" cy="3106217"/>
          </a:xfrm>
          <a:prstGeom prst="rect">
            <a:avLst/>
          </a:prstGeom>
          <a:ln w="38100">
            <a:solidFill>
              <a:schemeClr val="accent1"/>
            </a:solidFill>
          </a:ln>
        </p:spPr>
      </p:pic>
    </p:spTree>
    <p:extLst>
      <p:ext uri="{BB962C8B-B14F-4D97-AF65-F5344CB8AC3E}">
        <p14:creationId xmlns:p14="http://schemas.microsoft.com/office/powerpoint/2010/main" val="99439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424938" cy="669162"/>
          </a:xfrm>
        </p:spPr>
        <p:txBody>
          <a:bodyPr/>
          <a:lstStyle/>
          <a:p>
            <a:r>
              <a:rPr lang="en-GB" altLang="de-DE" sz="3600" dirty="0">
                <a:latin typeface="Nunito Light" charset="0"/>
              </a:rPr>
              <a:t>A CULTURE REFLEXIVE ANALYSIS</a:t>
            </a:r>
            <a:endParaRPr lang="en-GB" sz="3600" dirty="0"/>
          </a:p>
        </p:txBody>
      </p:sp>
      <p:sp>
        <p:nvSpPr>
          <p:cNvPr id="5" name="Textplatzhalter 4"/>
          <p:cNvSpPr>
            <a:spLocks noGrp="1"/>
          </p:cNvSpPr>
          <p:nvPr>
            <p:ph type="body" sz="quarter" idx="13"/>
          </p:nvPr>
        </p:nvSpPr>
        <p:spPr>
          <a:xfrm>
            <a:off x="395534" y="780094"/>
            <a:ext cx="8424938" cy="720080"/>
          </a:xfrm>
        </p:spPr>
        <p:txBody>
          <a:bodyPr>
            <a:noAutofit/>
          </a:bodyPr>
          <a:lstStyle/>
          <a:p>
            <a:r>
              <a:rPr lang="en-GB" dirty="0">
                <a:latin typeface="Nunito Light" pitchFamily="2" charset="77"/>
              </a:rPr>
              <a:t>Three perspectives of cultural reflexivity</a:t>
            </a:r>
          </a:p>
        </p:txBody>
      </p:sp>
      <p:sp>
        <p:nvSpPr>
          <p:cNvPr id="9" name="Inhaltsplatzhalter 8"/>
          <p:cNvSpPr>
            <a:spLocks noGrp="1"/>
          </p:cNvSpPr>
          <p:nvPr>
            <p:ph idx="1"/>
          </p:nvPr>
        </p:nvSpPr>
        <p:spPr>
          <a:xfrm>
            <a:off x="429272" y="1449256"/>
            <a:ext cx="8229600" cy="5184576"/>
          </a:xfrm>
        </p:spPr>
        <p:txBody>
          <a:bodyPr>
            <a:normAutofit/>
          </a:bodyPr>
          <a:lstStyle/>
          <a:p>
            <a:pPr marL="0" indent="0">
              <a:buNone/>
            </a:pPr>
            <a:r>
              <a:rPr lang="en-GB" sz="2800" dirty="0">
                <a:solidFill>
                  <a:schemeClr val="accent1">
                    <a:lumMod val="75000"/>
                  </a:schemeClr>
                </a:solidFill>
                <a:latin typeface="Nunito Light" charset="0"/>
              </a:rPr>
              <a:t>The intercultural perspective</a:t>
            </a:r>
          </a:p>
          <a:p>
            <a:pPr marL="342900" lvl="1" indent="-342900"/>
            <a:r>
              <a:rPr lang="en-GB" sz="2000" dirty="0">
                <a:solidFill>
                  <a:schemeClr val="accent1">
                    <a:lumMod val="75000"/>
                  </a:schemeClr>
                </a:solidFill>
                <a:latin typeface="Nunito Light" charset="0"/>
              </a:rPr>
              <a:t>Considers people as primarily belonging to one culture</a:t>
            </a:r>
          </a:p>
          <a:p>
            <a:pPr marL="342900" lvl="1" indent="-342900"/>
            <a:r>
              <a:rPr lang="en-GB" sz="2000" dirty="0">
                <a:solidFill>
                  <a:schemeClr val="accent1">
                    <a:lumMod val="75000"/>
                  </a:schemeClr>
                </a:solidFill>
                <a:latin typeface="Nunito Light" charset="0"/>
              </a:rPr>
              <a:t>Anticipates a likelihood of ‘culture clashes’ when people from different cultures meet</a:t>
            </a:r>
          </a:p>
          <a:p>
            <a:pPr marL="342900" lvl="1" indent="-342900"/>
            <a:r>
              <a:rPr lang="en-GB" sz="2000" dirty="0">
                <a:solidFill>
                  <a:schemeClr val="accent1">
                    <a:lumMod val="75000"/>
                  </a:schemeClr>
                </a:solidFill>
                <a:latin typeface="Nunito Light" charset="0"/>
              </a:rPr>
              <a:t>Has a tendency to generalise and perpetuate perceptions of differences</a:t>
            </a:r>
          </a:p>
          <a:p>
            <a:pPr marL="342900" lvl="1" indent="-342900"/>
            <a:r>
              <a:rPr lang="en-GB" sz="2000" dirty="0">
                <a:solidFill>
                  <a:schemeClr val="accent1">
                    <a:lumMod val="75000"/>
                  </a:schemeClr>
                </a:solidFill>
                <a:latin typeface="Nunito Light" charset="0"/>
              </a:rPr>
              <a:t>Focuses on learning about the other culture and avoiding confrontation</a:t>
            </a:r>
          </a:p>
          <a:p>
            <a:pPr marL="342900" lvl="1" indent="-342900"/>
            <a:r>
              <a:rPr lang="en-GB" sz="2000" dirty="0">
                <a:solidFill>
                  <a:schemeClr val="accent1">
                    <a:lumMod val="75000"/>
                  </a:schemeClr>
                </a:solidFill>
                <a:latin typeface="Nunito Light" charset="0"/>
              </a:rPr>
              <a:t>Is not usually aimed at finding commonalities and searching for synergy</a:t>
            </a:r>
          </a:p>
          <a:p>
            <a:endParaRPr lang="en-GB" dirty="0"/>
          </a:p>
        </p:txBody>
      </p:sp>
    </p:spTree>
    <p:extLst>
      <p:ext uri="{BB962C8B-B14F-4D97-AF65-F5344CB8AC3E}">
        <p14:creationId xmlns:p14="http://schemas.microsoft.com/office/powerpoint/2010/main" val="14617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136905" cy="669162"/>
          </a:xfrm>
        </p:spPr>
        <p:txBody>
          <a:bodyPr/>
          <a:lstStyle/>
          <a:p>
            <a:r>
              <a:rPr lang="en-GB" altLang="de-DE" sz="3600" dirty="0">
                <a:latin typeface="Nunito Light" charset="0"/>
              </a:rPr>
              <a:t>A CULTURE REFLEXIVE ANALYSIS</a:t>
            </a:r>
            <a:endParaRPr lang="en-GB" sz="3600" dirty="0"/>
          </a:p>
        </p:txBody>
      </p:sp>
      <p:sp>
        <p:nvSpPr>
          <p:cNvPr id="8" name="Inhaltsplatzhalter 2">
            <a:extLst>
              <a:ext uri="{FF2B5EF4-FFF2-40B4-BE49-F238E27FC236}">
                <a16:creationId xmlns:a16="http://schemas.microsoft.com/office/drawing/2014/main" id="{3A73860F-4E49-4479-8544-3087CFF709A4}"/>
              </a:ext>
            </a:extLst>
          </p:cNvPr>
          <p:cNvSpPr>
            <a:spLocks noGrp="1"/>
          </p:cNvSpPr>
          <p:nvPr>
            <p:ph idx="1"/>
          </p:nvPr>
        </p:nvSpPr>
        <p:spPr>
          <a:xfrm>
            <a:off x="1001713" y="1484313"/>
            <a:ext cx="7634287" cy="4570412"/>
          </a:xfrm>
        </p:spPr>
        <p:txBody>
          <a:bodyPr>
            <a:normAutofit/>
          </a:bodyPr>
          <a:lstStyle/>
          <a:p>
            <a:r>
              <a:rPr lang="en-US" altLang="de-DE" sz="2400" dirty="0">
                <a:solidFill>
                  <a:srgbClr val="376092"/>
                </a:solidFill>
                <a:latin typeface="Nunito Light" charset="0"/>
              </a:rPr>
              <a:t>Watch the following short YouTube video and note down how you would describe Emil as a cultural person</a:t>
            </a:r>
          </a:p>
        </p:txBody>
      </p:sp>
      <p:pic>
        <p:nvPicPr>
          <p:cNvPr id="9" name="Bild 6">
            <a:extLst>
              <a:ext uri="{FF2B5EF4-FFF2-40B4-BE49-F238E27FC236}">
                <a16:creationId xmlns:a16="http://schemas.microsoft.com/office/drawing/2014/main" id="{F2837E2B-9A1B-45EF-9D1D-31FEEDEEE0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4">
            <a:extLst>
              <a:ext uri="{FF2B5EF4-FFF2-40B4-BE49-F238E27FC236}">
                <a16:creationId xmlns:a16="http://schemas.microsoft.com/office/drawing/2014/main" id="{44D0690A-1D32-4C18-8168-8538C6CC5836}"/>
              </a:ext>
            </a:extLst>
          </p:cNvPr>
          <p:cNvSpPr>
            <a:spLocks noGrp="1"/>
          </p:cNvSpPr>
          <p:nvPr>
            <p:ph type="body" sz="quarter" idx="13"/>
          </p:nvPr>
        </p:nvSpPr>
        <p:spPr>
          <a:xfrm>
            <a:off x="395534" y="780094"/>
            <a:ext cx="8568954" cy="720080"/>
          </a:xfrm>
        </p:spPr>
        <p:txBody>
          <a:bodyPr>
            <a:noAutofit/>
          </a:bodyPr>
          <a:lstStyle/>
          <a:p>
            <a:r>
              <a:rPr lang="en-GB" dirty="0">
                <a:latin typeface="Nunito Light" pitchFamily="2" charset="77"/>
              </a:rPr>
              <a:t>Three perspectives of cultural reflexivity</a:t>
            </a:r>
          </a:p>
        </p:txBody>
      </p:sp>
    </p:spTree>
    <p:extLst>
      <p:ext uri="{BB962C8B-B14F-4D97-AF65-F5344CB8AC3E}">
        <p14:creationId xmlns:p14="http://schemas.microsoft.com/office/powerpoint/2010/main" val="122155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95534" y="259508"/>
            <a:ext cx="8640962" cy="669162"/>
          </a:xfrm>
        </p:spPr>
        <p:txBody>
          <a:bodyPr/>
          <a:lstStyle/>
          <a:p>
            <a:r>
              <a:rPr lang="en-GB" altLang="de-DE" sz="3600" dirty="0">
                <a:latin typeface="Nunito Light" charset="0"/>
              </a:rPr>
              <a:t>A CULTURE REFLEXIVE ANALYSIS</a:t>
            </a:r>
            <a:endParaRPr lang="en-GB" sz="3600" dirty="0">
              <a:solidFill>
                <a:schemeClr val="tx2">
                  <a:lumMod val="75000"/>
                </a:schemeClr>
              </a:solidFill>
              <a:latin typeface="Nunito Light" charset="0"/>
              <a:ea typeface="Nunito Light" charset="0"/>
              <a:cs typeface="Nunito Light" charset="0"/>
            </a:endParaRPr>
          </a:p>
        </p:txBody>
      </p:sp>
      <p:sp>
        <p:nvSpPr>
          <p:cNvPr id="12" name="Textfeld 11"/>
          <p:cNvSpPr txBox="1"/>
          <p:nvPr/>
        </p:nvSpPr>
        <p:spPr>
          <a:xfrm rot="5400000">
            <a:off x="6165880" y="3646155"/>
            <a:ext cx="4476446" cy="184666"/>
          </a:xfrm>
          <a:prstGeom prst="rect">
            <a:avLst/>
          </a:prstGeom>
          <a:noFill/>
        </p:spPr>
        <p:txBody>
          <a:bodyPr wrap="square" rtlCol="0">
            <a:spAutoFit/>
          </a:bodyPr>
          <a:lstStyle/>
          <a:p>
            <a:r>
              <a:rPr lang="de-DE" sz="600" dirty="0">
                <a:solidFill>
                  <a:schemeClr val="tx2">
                    <a:lumMod val="75000"/>
                  </a:schemeClr>
                </a:solidFill>
                <a:latin typeface="Nunito Light" charset="0"/>
                <a:ea typeface="Nunito Light" charset="0"/>
                <a:cs typeface="Nunito Light" charset="0"/>
                <a:hlinkClick r:id="rId3"/>
              </a:rPr>
              <a:t>CC BY 4.0</a:t>
            </a:r>
            <a:r>
              <a:rPr lang="de-DE" sz="600" dirty="0">
                <a:solidFill>
                  <a:schemeClr val="tx2">
                    <a:lumMod val="75000"/>
                  </a:schemeClr>
                </a:solidFill>
                <a:latin typeface="Nunito Light" charset="0"/>
                <a:ea typeface="Nunito Light" charset="0"/>
                <a:cs typeface="Nunito Light" charset="0"/>
              </a:rPr>
              <a:t>   </a:t>
            </a:r>
            <a:r>
              <a:rPr lang="de-DE" sz="600" dirty="0">
                <a:solidFill>
                  <a:schemeClr val="tx2">
                    <a:lumMod val="75000"/>
                  </a:schemeClr>
                </a:solidFill>
                <a:latin typeface="Nunito Light" charset="0"/>
                <a:ea typeface="Nunito Light" charset="0"/>
                <a:cs typeface="Nunito Light" charset="0"/>
                <a:hlinkClick r:id="rId4"/>
              </a:rPr>
              <a:t>„</a:t>
            </a:r>
            <a:r>
              <a:rPr lang="de-DE" sz="600" dirty="0">
                <a:solidFill>
                  <a:schemeClr val="tx2">
                    <a:lumMod val="75000"/>
                  </a:schemeClr>
                </a:solidFill>
                <a:latin typeface="Nunito Light" charset="0"/>
                <a:ea typeface="Nunito Light" charset="0"/>
                <a:cs typeface="Nunito Light" charset="0"/>
                <a:hlinkClick r:id="rId5"/>
              </a:rPr>
              <a:t>Social relations towards a network approach </a:t>
            </a:r>
            <a:r>
              <a:rPr lang="de-DE" sz="600" dirty="0">
                <a:solidFill>
                  <a:schemeClr val="tx2">
                    <a:lumMod val="75000"/>
                  </a:schemeClr>
                </a:solidFill>
                <a:latin typeface="Nunito Light" charset="0"/>
                <a:ea typeface="Nunito Light" charset="0"/>
                <a:cs typeface="Nunito Light" charset="0"/>
                <a:hlinkClick r:id="rId4"/>
              </a:rPr>
              <a:t>“</a:t>
            </a:r>
            <a:r>
              <a:rPr lang="de-DE" sz="600" dirty="0">
                <a:solidFill>
                  <a:schemeClr val="tx2">
                    <a:lumMod val="75000"/>
                  </a:schemeClr>
                </a:solidFill>
                <a:latin typeface="Nunito Light" charset="0"/>
                <a:ea typeface="Nunito Light" charset="0"/>
                <a:cs typeface="Nunito Light" charset="0"/>
              </a:rPr>
              <a:t> </a:t>
            </a:r>
            <a:r>
              <a:rPr lang="de-DE" sz="600" dirty="0" err="1">
                <a:solidFill>
                  <a:schemeClr val="tx2">
                    <a:lumMod val="75000"/>
                  </a:schemeClr>
                </a:solidFill>
                <a:latin typeface="Nunito Light" charset="0"/>
                <a:ea typeface="Nunito Light" charset="0"/>
                <a:cs typeface="Nunito Light" charset="0"/>
              </a:rPr>
              <a:t>by</a:t>
            </a:r>
            <a:r>
              <a:rPr lang="de-DE" sz="600" dirty="0">
                <a:solidFill>
                  <a:schemeClr val="tx2">
                    <a:lumMod val="75000"/>
                  </a:schemeClr>
                </a:solidFill>
                <a:latin typeface="Nunito Light" charset="0"/>
                <a:ea typeface="Nunito Light" charset="0"/>
                <a:cs typeface="Nunito Light" charset="0"/>
              </a:rPr>
              <a:t> Prof. Dr. Adelheid Iken, Peter </a:t>
            </a:r>
            <a:r>
              <a:rPr lang="de-DE" sz="600" dirty="0" err="1">
                <a:solidFill>
                  <a:schemeClr val="tx2">
                    <a:lumMod val="75000"/>
                  </a:schemeClr>
                </a:solidFill>
                <a:latin typeface="Nunito Light" charset="0"/>
                <a:ea typeface="Nunito Light" charset="0"/>
                <a:cs typeface="Nunito Light" charset="0"/>
              </a:rPr>
              <a:t>Witchalls</a:t>
            </a:r>
            <a:r>
              <a:rPr lang="de-DE" sz="600" dirty="0">
                <a:solidFill>
                  <a:schemeClr val="tx2">
                    <a:lumMod val="75000"/>
                  </a:schemeClr>
                </a:solidFill>
                <a:latin typeface="Nunito Light" charset="0"/>
                <a:ea typeface="Nunito Light" charset="0"/>
                <a:cs typeface="Nunito Light" charset="0"/>
              </a:rPr>
              <a:t>, Jakob Kopczynski</a:t>
            </a:r>
          </a:p>
        </p:txBody>
      </p:sp>
      <p:sp>
        <p:nvSpPr>
          <p:cNvPr id="13" name="Textfeld 12">
            <a:hlinkClick r:id="rId6"/>
          </p:cNvPr>
          <p:cNvSpPr txBox="1"/>
          <p:nvPr/>
        </p:nvSpPr>
        <p:spPr>
          <a:xfrm>
            <a:off x="1115616" y="5642797"/>
            <a:ext cx="5976664" cy="369332"/>
          </a:xfrm>
          <a:prstGeom prst="rect">
            <a:avLst/>
          </a:prstGeom>
          <a:noFill/>
        </p:spPr>
        <p:txBody>
          <a:bodyPr wrap="square" rtlCol="0">
            <a:spAutoFit/>
          </a:bodyPr>
          <a:lstStyle/>
          <a:p>
            <a:r>
              <a:rPr lang="de-DE" sz="900" dirty="0">
                <a:solidFill>
                  <a:schemeClr val="tx2">
                    <a:lumMod val="75000"/>
                  </a:schemeClr>
                </a:solidFill>
                <a:latin typeface="Nunito Light" charset="0"/>
                <a:ea typeface="Nunito Light" charset="0"/>
                <a:cs typeface="Nunito Light" charset="0"/>
              </a:rPr>
              <a:t>Watch </a:t>
            </a:r>
            <a:r>
              <a:rPr lang="de-DE" sz="900" dirty="0" err="1">
                <a:solidFill>
                  <a:schemeClr val="tx2">
                    <a:lumMod val="75000"/>
                  </a:schemeClr>
                </a:solidFill>
                <a:latin typeface="Nunito Light" charset="0"/>
                <a:ea typeface="Nunito Light" charset="0"/>
                <a:cs typeface="Nunito Light" charset="0"/>
              </a:rPr>
              <a:t>the</a:t>
            </a:r>
            <a:r>
              <a:rPr lang="de-DE" sz="900" dirty="0">
                <a:solidFill>
                  <a:schemeClr val="tx2">
                    <a:lumMod val="75000"/>
                  </a:schemeClr>
                </a:solidFill>
                <a:latin typeface="Nunito Light" charset="0"/>
                <a:ea typeface="Nunito Light" charset="0"/>
                <a:cs typeface="Nunito Light" charset="0"/>
              </a:rPr>
              <a:t> </a:t>
            </a:r>
            <a:r>
              <a:rPr lang="de-DE" sz="900" dirty="0" err="1">
                <a:solidFill>
                  <a:schemeClr val="tx2">
                    <a:lumMod val="75000"/>
                  </a:schemeClr>
                </a:solidFill>
                <a:latin typeface="Nunito Light" charset="0"/>
                <a:ea typeface="Nunito Light" charset="0"/>
                <a:cs typeface="Nunito Light" charset="0"/>
              </a:rPr>
              <a:t>video</a:t>
            </a:r>
            <a:r>
              <a:rPr lang="de-DE" sz="900" dirty="0">
                <a:solidFill>
                  <a:schemeClr val="tx2">
                    <a:lumMod val="75000"/>
                  </a:schemeClr>
                </a:solidFill>
                <a:latin typeface="Nunito Light" charset="0"/>
                <a:ea typeface="Nunito Light" charset="0"/>
                <a:cs typeface="Nunito Light" charset="0"/>
              </a:rPr>
              <a:t> online: </a:t>
            </a:r>
            <a:r>
              <a:rPr lang="de-DE" sz="900" u="sng" dirty="0">
                <a:solidFill>
                  <a:schemeClr val="tx2">
                    <a:lumMod val="75000"/>
                  </a:schemeClr>
                </a:solidFill>
                <a:latin typeface="Nunito Light" charset="0"/>
                <a:ea typeface="Nunito Light" charset="0"/>
                <a:cs typeface="Nunito Light" charset="0"/>
                <a:hlinkClick r:id="rId5"/>
              </a:rPr>
              <a:t>https://www.podcampus.de/nodes/RrLPn</a:t>
            </a:r>
            <a:endParaRPr lang="de-DE" sz="900" u="sng" dirty="0">
              <a:solidFill>
                <a:schemeClr val="tx2">
                  <a:lumMod val="75000"/>
                </a:schemeClr>
              </a:solidFill>
              <a:latin typeface="Nunito Light" charset="0"/>
              <a:ea typeface="Nunito Light" charset="0"/>
              <a:cs typeface="Nunito Light" charset="0"/>
            </a:endParaRPr>
          </a:p>
          <a:p>
            <a:r>
              <a:rPr lang="de-DE" sz="900" dirty="0" err="1">
                <a:solidFill>
                  <a:schemeClr val="tx2">
                    <a:lumMod val="75000"/>
                  </a:schemeClr>
                </a:solidFill>
                <a:latin typeface="Nunito Light" charset="0"/>
                <a:ea typeface="Nunito Light" charset="0"/>
                <a:cs typeface="Nunito Light" charset="0"/>
              </a:rPr>
              <a:t>Or</a:t>
            </a:r>
            <a:r>
              <a:rPr lang="de-DE" sz="900" dirty="0">
                <a:solidFill>
                  <a:schemeClr val="tx2">
                    <a:lumMod val="75000"/>
                  </a:schemeClr>
                </a:solidFill>
                <a:latin typeface="Nunito Light" charset="0"/>
                <a:ea typeface="Nunito Light" charset="0"/>
                <a:cs typeface="Nunito Light" charset="0"/>
              </a:rPr>
              <a:t> </a:t>
            </a:r>
            <a:r>
              <a:rPr lang="de-DE" sz="900" dirty="0" err="1">
                <a:solidFill>
                  <a:schemeClr val="tx2">
                    <a:lumMod val="75000"/>
                  </a:schemeClr>
                </a:solidFill>
                <a:latin typeface="Nunito Light" charset="0"/>
                <a:ea typeface="Nunito Light" charset="0"/>
                <a:cs typeface="Nunito Light" charset="0"/>
              </a:rPr>
              <a:t>watch</a:t>
            </a:r>
            <a:r>
              <a:rPr lang="de-DE" sz="900" dirty="0">
                <a:solidFill>
                  <a:schemeClr val="tx2">
                    <a:lumMod val="75000"/>
                  </a:schemeClr>
                </a:solidFill>
                <a:latin typeface="Nunito Light" charset="0"/>
                <a:ea typeface="Nunito Light" charset="0"/>
                <a:cs typeface="Nunito Light" charset="0"/>
              </a:rPr>
              <a:t>/</a:t>
            </a:r>
            <a:r>
              <a:rPr lang="de-DE" sz="900" dirty="0" err="1">
                <a:solidFill>
                  <a:schemeClr val="tx2">
                    <a:lumMod val="75000"/>
                  </a:schemeClr>
                </a:solidFill>
                <a:latin typeface="Nunito Light" charset="0"/>
                <a:ea typeface="Nunito Light" charset="0"/>
                <a:cs typeface="Nunito Light" charset="0"/>
              </a:rPr>
              <a:t>download</a:t>
            </a:r>
            <a:r>
              <a:rPr lang="de-DE" sz="900" dirty="0">
                <a:solidFill>
                  <a:schemeClr val="tx2">
                    <a:lumMod val="75000"/>
                  </a:schemeClr>
                </a:solidFill>
                <a:latin typeface="Nunito Light" charset="0"/>
                <a:ea typeface="Nunito Light" charset="0"/>
                <a:cs typeface="Nunito Light" charset="0"/>
              </a:rPr>
              <a:t> </a:t>
            </a:r>
            <a:r>
              <a:rPr lang="de-DE" sz="900" dirty="0" err="1">
                <a:solidFill>
                  <a:schemeClr val="tx2">
                    <a:lumMod val="75000"/>
                  </a:schemeClr>
                </a:solidFill>
                <a:latin typeface="Nunito Light" charset="0"/>
                <a:ea typeface="Nunito Light" charset="0"/>
                <a:cs typeface="Nunito Light" charset="0"/>
              </a:rPr>
              <a:t>it</a:t>
            </a:r>
            <a:r>
              <a:rPr lang="de-DE" sz="900" dirty="0">
                <a:solidFill>
                  <a:schemeClr val="tx2">
                    <a:lumMod val="75000"/>
                  </a:schemeClr>
                </a:solidFill>
                <a:latin typeface="Nunito Light" charset="0"/>
                <a:ea typeface="Nunito Light" charset="0"/>
                <a:cs typeface="Nunito Light" charset="0"/>
              </a:rPr>
              <a:t> </a:t>
            </a:r>
            <a:r>
              <a:rPr lang="de-DE" sz="900" dirty="0" err="1">
                <a:solidFill>
                  <a:schemeClr val="tx2">
                    <a:lumMod val="75000"/>
                  </a:schemeClr>
                </a:solidFill>
                <a:latin typeface="Nunito Light" charset="0"/>
                <a:ea typeface="Nunito Light" charset="0"/>
                <a:cs typeface="Nunito Light" charset="0"/>
              </a:rPr>
              <a:t>here</a:t>
            </a:r>
            <a:r>
              <a:rPr lang="de-DE" sz="900" dirty="0">
                <a:solidFill>
                  <a:schemeClr val="tx2">
                    <a:lumMod val="75000"/>
                  </a:schemeClr>
                </a:solidFill>
                <a:latin typeface="Nunito Light" charset="0"/>
                <a:ea typeface="Nunito Light" charset="0"/>
                <a:cs typeface="Nunito Light" charset="0"/>
              </a:rPr>
              <a:t>: </a:t>
            </a:r>
            <a:r>
              <a:rPr lang="de-DE" sz="900" dirty="0">
                <a:solidFill>
                  <a:schemeClr val="tx2">
                    <a:lumMod val="75000"/>
                  </a:schemeClr>
                </a:solidFill>
                <a:latin typeface="Nunito Light" charset="0"/>
                <a:ea typeface="Nunito Light" charset="0"/>
                <a:cs typeface="Nunito Light" charset="0"/>
                <a:hlinkClick r:id="rId7"/>
              </a:rPr>
              <a:t>https://</a:t>
            </a:r>
            <a:r>
              <a:rPr lang="de-DE" sz="900" dirty="0" err="1">
                <a:solidFill>
                  <a:schemeClr val="tx2">
                    <a:lumMod val="75000"/>
                  </a:schemeClr>
                </a:solidFill>
                <a:latin typeface="Nunito Light" charset="0"/>
                <a:ea typeface="Nunito Light" charset="0"/>
                <a:cs typeface="Nunito Light" charset="0"/>
                <a:hlinkClick r:id="rId7"/>
              </a:rPr>
              <a:t>blogs.hoou.de</a:t>
            </a:r>
            <a:r>
              <a:rPr lang="de-DE" sz="900" dirty="0">
                <a:solidFill>
                  <a:schemeClr val="tx2">
                    <a:lumMod val="75000"/>
                  </a:schemeClr>
                </a:solidFill>
                <a:latin typeface="Nunito Light" charset="0"/>
                <a:ea typeface="Nunito Light" charset="0"/>
                <a:cs typeface="Nunito Light" charset="0"/>
                <a:hlinkClick r:id="rId7"/>
              </a:rPr>
              <a:t>/</a:t>
            </a:r>
            <a:r>
              <a:rPr lang="de-DE" sz="900" dirty="0" err="1">
                <a:solidFill>
                  <a:schemeClr val="tx2">
                    <a:lumMod val="75000"/>
                  </a:schemeClr>
                </a:solidFill>
                <a:latin typeface="Nunito Light" charset="0"/>
                <a:ea typeface="Nunito Light" charset="0"/>
                <a:cs typeface="Nunito Light" charset="0"/>
                <a:hlinkClick r:id="rId7"/>
              </a:rPr>
              <a:t>eduboxes</a:t>
            </a:r>
            <a:r>
              <a:rPr lang="de-DE" sz="900" dirty="0">
                <a:solidFill>
                  <a:schemeClr val="tx2">
                    <a:lumMod val="75000"/>
                  </a:schemeClr>
                </a:solidFill>
                <a:latin typeface="Nunito Light" charset="0"/>
                <a:ea typeface="Nunito Light" charset="0"/>
                <a:cs typeface="Nunito Light" charset="0"/>
                <a:hlinkClick r:id="rId7"/>
              </a:rPr>
              <a:t>/</a:t>
            </a:r>
            <a:r>
              <a:rPr lang="de-DE" sz="900" dirty="0" err="1">
                <a:solidFill>
                  <a:schemeClr val="tx2">
                    <a:lumMod val="75000"/>
                  </a:schemeClr>
                </a:solidFill>
                <a:latin typeface="Nunito Light" charset="0"/>
                <a:ea typeface="Nunito Light" charset="0"/>
                <a:cs typeface="Nunito Light" charset="0"/>
                <a:hlinkClick r:id="rId7"/>
              </a:rPr>
              <a:t>eduboxes</a:t>
            </a:r>
            <a:r>
              <a:rPr lang="de-DE" sz="900" dirty="0">
                <a:solidFill>
                  <a:schemeClr val="tx2">
                    <a:lumMod val="75000"/>
                  </a:schemeClr>
                </a:solidFill>
                <a:latin typeface="Nunito Light" charset="0"/>
                <a:ea typeface="Nunito Light" charset="0"/>
                <a:cs typeface="Nunito Light" charset="0"/>
                <a:hlinkClick r:id="rId7"/>
              </a:rPr>
              <a:t>/edubox-01-session-01/session-03/</a:t>
            </a:r>
            <a:endParaRPr lang="de-DE" sz="900" dirty="0">
              <a:solidFill>
                <a:schemeClr val="tx2">
                  <a:lumMod val="75000"/>
                </a:schemeClr>
              </a:solidFill>
              <a:latin typeface="Nunito Light" charset="0"/>
              <a:ea typeface="Nunito Light" charset="0"/>
              <a:cs typeface="Nunito Light" charset="0"/>
            </a:endParaRPr>
          </a:p>
        </p:txBody>
      </p:sp>
      <p:pic>
        <p:nvPicPr>
          <p:cNvPr id="14" name="Bild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835" y="1484784"/>
            <a:ext cx="576000" cy="576000"/>
          </a:xfrm>
          <a:prstGeom prst="rect">
            <a:avLst/>
          </a:prstGeom>
        </p:spPr>
      </p:pic>
      <p:sp>
        <p:nvSpPr>
          <p:cNvPr id="10" name="Textplatzhalter 4">
            <a:extLst>
              <a:ext uri="{FF2B5EF4-FFF2-40B4-BE49-F238E27FC236}">
                <a16:creationId xmlns:a16="http://schemas.microsoft.com/office/drawing/2014/main" id="{0F575910-E332-4CFA-97B7-1B5176A13027}"/>
              </a:ext>
            </a:extLst>
          </p:cNvPr>
          <p:cNvSpPr>
            <a:spLocks noGrp="1"/>
          </p:cNvSpPr>
          <p:nvPr>
            <p:ph type="body" sz="quarter" idx="13"/>
          </p:nvPr>
        </p:nvSpPr>
        <p:spPr>
          <a:xfrm>
            <a:off x="395534" y="780094"/>
            <a:ext cx="8321572" cy="720080"/>
          </a:xfrm>
        </p:spPr>
        <p:txBody>
          <a:bodyPr>
            <a:noAutofit/>
          </a:bodyPr>
          <a:lstStyle/>
          <a:p>
            <a:r>
              <a:rPr lang="en-GB" dirty="0">
                <a:latin typeface="Nunito Light" pitchFamily="2" charset="77"/>
              </a:rPr>
              <a:t>Three perspectives of cultural reflexivity</a:t>
            </a:r>
          </a:p>
        </p:txBody>
      </p:sp>
      <p:pic>
        <p:nvPicPr>
          <p:cNvPr id="6" name="Grafik 5">
            <a:extLst>
              <a:ext uri="{FF2B5EF4-FFF2-40B4-BE49-F238E27FC236}">
                <a16:creationId xmlns:a16="http://schemas.microsoft.com/office/drawing/2014/main" id="{CDF828AA-3C65-2041-BF1E-5D72221393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616" y="1570516"/>
            <a:ext cx="7146320" cy="4001939"/>
          </a:xfrm>
          <a:prstGeom prst="rect">
            <a:avLst/>
          </a:prstGeom>
        </p:spPr>
      </p:pic>
    </p:spTree>
    <p:extLst>
      <p:ext uri="{BB962C8B-B14F-4D97-AF65-F5344CB8AC3E}">
        <p14:creationId xmlns:p14="http://schemas.microsoft.com/office/powerpoint/2010/main" val="161114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nhaltsplatzhalter 5">
            <a:extLst>
              <a:ext uri="{FF2B5EF4-FFF2-40B4-BE49-F238E27FC236}">
                <a16:creationId xmlns:a16="http://schemas.microsoft.com/office/drawing/2014/main" id="{F62D8E9D-1EC8-4946-949B-9C4A07EA1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010" y="2020760"/>
            <a:ext cx="4958233" cy="3952762"/>
          </a:xfrm>
          <a:prstGeom prst="rect">
            <a:avLst/>
          </a:prstGeom>
          <a:ln w="38100">
            <a:solidFill>
              <a:schemeClr val="accent1"/>
            </a:solidFill>
          </a:ln>
        </p:spPr>
      </p:pic>
      <p:sp>
        <p:nvSpPr>
          <p:cNvPr id="2" name="Titel 1"/>
          <p:cNvSpPr>
            <a:spLocks noGrp="1"/>
          </p:cNvSpPr>
          <p:nvPr>
            <p:ph type="title"/>
          </p:nvPr>
        </p:nvSpPr>
        <p:spPr>
          <a:xfrm>
            <a:off x="395534" y="259508"/>
            <a:ext cx="8208914"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a:xfrm>
            <a:off x="395535" y="780094"/>
            <a:ext cx="8524302" cy="720080"/>
          </a:xfrm>
        </p:spPr>
        <p:txBody>
          <a:bodyPr>
            <a:noAutofit/>
          </a:bodyPr>
          <a:lstStyle/>
          <a:p>
            <a:r>
              <a:rPr lang="en-GB" dirty="0">
                <a:latin typeface="Nunito Light" pitchFamily="2" charset="77"/>
              </a:rPr>
              <a:t>Three perspectives of cultural reflexivity</a:t>
            </a:r>
          </a:p>
        </p:txBody>
      </p:sp>
      <p:sp>
        <p:nvSpPr>
          <p:cNvPr id="7" name="Textfeld 6"/>
          <p:cNvSpPr txBox="1"/>
          <p:nvPr/>
        </p:nvSpPr>
        <p:spPr>
          <a:xfrm>
            <a:off x="6985249" y="3028890"/>
            <a:ext cx="1629535" cy="400110"/>
          </a:xfrm>
          <a:prstGeom prst="rect">
            <a:avLst/>
          </a:prstGeom>
          <a:noFill/>
        </p:spPr>
        <p:txBody>
          <a:bodyPr wrap="square" rtlCol="0">
            <a:spAutoFit/>
          </a:bodyPr>
          <a:lstStyle/>
          <a:p>
            <a:r>
              <a:rPr lang="en-GB" sz="2000" dirty="0">
                <a:solidFill>
                  <a:schemeClr val="accent1">
                    <a:lumMod val="75000"/>
                  </a:schemeClr>
                </a:solidFill>
                <a:latin typeface="Nunito Light" charset="0"/>
              </a:rPr>
              <a:t>Gender </a:t>
            </a:r>
          </a:p>
        </p:txBody>
      </p:sp>
      <p:sp>
        <p:nvSpPr>
          <p:cNvPr id="8" name="Textfeld 7"/>
          <p:cNvSpPr txBox="1"/>
          <p:nvPr/>
        </p:nvSpPr>
        <p:spPr>
          <a:xfrm>
            <a:off x="6995585" y="3388930"/>
            <a:ext cx="1619200" cy="400110"/>
          </a:xfrm>
          <a:prstGeom prst="rect">
            <a:avLst/>
          </a:prstGeom>
          <a:noFill/>
        </p:spPr>
        <p:txBody>
          <a:bodyPr wrap="square" rtlCol="0">
            <a:spAutoFit/>
          </a:bodyPr>
          <a:lstStyle/>
          <a:p>
            <a:r>
              <a:rPr lang="en-GB" sz="2000" dirty="0">
                <a:solidFill>
                  <a:schemeClr val="accent1">
                    <a:lumMod val="75000"/>
                  </a:schemeClr>
                </a:solidFill>
                <a:latin typeface="Nunito Light" charset="0"/>
              </a:rPr>
              <a:t>Study group</a:t>
            </a:r>
          </a:p>
        </p:txBody>
      </p:sp>
      <p:sp>
        <p:nvSpPr>
          <p:cNvPr id="9" name="Textfeld 8"/>
          <p:cNvSpPr txBox="1"/>
          <p:nvPr/>
        </p:nvSpPr>
        <p:spPr>
          <a:xfrm>
            <a:off x="6995585" y="4901098"/>
            <a:ext cx="1619200" cy="400110"/>
          </a:xfrm>
          <a:prstGeom prst="rect">
            <a:avLst/>
          </a:prstGeom>
          <a:noFill/>
        </p:spPr>
        <p:txBody>
          <a:bodyPr wrap="square" rtlCol="0">
            <a:spAutoFit/>
          </a:bodyPr>
          <a:lstStyle/>
          <a:p>
            <a:r>
              <a:rPr lang="en-GB" sz="2000" dirty="0">
                <a:solidFill>
                  <a:schemeClr val="accent1">
                    <a:lumMod val="75000"/>
                  </a:schemeClr>
                </a:solidFill>
                <a:latin typeface="Nunito Light" charset="0"/>
              </a:rPr>
              <a:t>Languages</a:t>
            </a:r>
          </a:p>
        </p:txBody>
      </p:sp>
      <p:sp>
        <p:nvSpPr>
          <p:cNvPr id="11" name="Textfeld 10"/>
          <p:cNvSpPr txBox="1"/>
          <p:nvPr/>
        </p:nvSpPr>
        <p:spPr>
          <a:xfrm>
            <a:off x="6997251" y="3784974"/>
            <a:ext cx="1922586" cy="400110"/>
          </a:xfrm>
          <a:prstGeom prst="rect">
            <a:avLst/>
          </a:prstGeom>
          <a:noFill/>
        </p:spPr>
        <p:txBody>
          <a:bodyPr wrap="square" rtlCol="0">
            <a:spAutoFit/>
          </a:bodyPr>
          <a:lstStyle/>
          <a:p>
            <a:r>
              <a:rPr lang="en-GB" sz="2000" dirty="0">
                <a:solidFill>
                  <a:schemeClr val="accent1">
                    <a:lumMod val="75000"/>
                  </a:schemeClr>
                </a:solidFill>
                <a:latin typeface="Nunito Light" charset="0"/>
              </a:rPr>
              <a:t>Organisation</a:t>
            </a:r>
          </a:p>
        </p:txBody>
      </p:sp>
      <p:sp>
        <p:nvSpPr>
          <p:cNvPr id="13" name="Textfeld 12"/>
          <p:cNvSpPr txBox="1"/>
          <p:nvPr/>
        </p:nvSpPr>
        <p:spPr>
          <a:xfrm>
            <a:off x="6985249" y="4518410"/>
            <a:ext cx="2098592" cy="400110"/>
          </a:xfrm>
          <a:prstGeom prst="rect">
            <a:avLst/>
          </a:prstGeom>
          <a:noFill/>
        </p:spPr>
        <p:txBody>
          <a:bodyPr wrap="square" rtlCol="0">
            <a:spAutoFit/>
          </a:bodyPr>
          <a:lstStyle/>
          <a:p>
            <a:r>
              <a:rPr lang="en-GB" sz="2000" dirty="0">
                <a:solidFill>
                  <a:schemeClr val="accent1">
                    <a:lumMod val="75000"/>
                  </a:schemeClr>
                </a:solidFill>
                <a:latin typeface="Nunito Light" charset="0"/>
              </a:rPr>
              <a:t>Football club</a:t>
            </a:r>
          </a:p>
        </p:txBody>
      </p:sp>
      <p:sp>
        <p:nvSpPr>
          <p:cNvPr id="14" name="Textfeld 13"/>
          <p:cNvSpPr txBox="1"/>
          <p:nvPr/>
        </p:nvSpPr>
        <p:spPr>
          <a:xfrm>
            <a:off x="6995584" y="4135722"/>
            <a:ext cx="1619200" cy="400110"/>
          </a:xfrm>
          <a:prstGeom prst="rect">
            <a:avLst/>
          </a:prstGeom>
          <a:noFill/>
        </p:spPr>
        <p:txBody>
          <a:bodyPr wrap="square" rtlCol="0">
            <a:spAutoFit/>
          </a:bodyPr>
          <a:lstStyle/>
          <a:p>
            <a:r>
              <a:rPr lang="en-GB" sz="2000" dirty="0">
                <a:solidFill>
                  <a:schemeClr val="accent1">
                    <a:lumMod val="75000"/>
                  </a:schemeClr>
                </a:solidFill>
                <a:latin typeface="Nunito Light" charset="0"/>
              </a:rPr>
              <a:t>Profession</a:t>
            </a:r>
          </a:p>
        </p:txBody>
      </p:sp>
      <p:sp>
        <p:nvSpPr>
          <p:cNvPr id="3" name="Textfeld 2"/>
          <p:cNvSpPr txBox="1"/>
          <p:nvPr/>
        </p:nvSpPr>
        <p:spPr>
          <a:xfrm>
            <a:off x="6804223" y="2174379"/>
            <a:ext cx="3312368" cy="769441"/>
          </a:xfrm>
          <a:prstGeom prst="rect">
            <a:avLst/>
          </a:prstGeom>
          <a:noFill/>
        </p:spPr>
        <p:txBody>
          <a:bodyPr wrap="square" rtlCol="0">
            <a:spAutoFit/>
          </a:bodyPr>
          <a:lstStyle/>
          <a:p>
            <a:pPr>
              <a:spcBef>
                <a:spcPct val="20000"/>
              </a:spcBef>
            </a:pPr>
            <a:r>
              <a:rPr lang="en-GB" sz="2000" dirty="0">
                <a:solidFill>
                  <a:schemeClr val="accent1">
                    <a:lumMod val="75000"/>
                  </a:schemeClr>
                </a:solidFill>
                <a:latin typeface="Nunito Light" charset="0"/>
              </a:rPr>
              <a:t>Membership </a:t>
            </a:r>
          </a:p>
          <a:p>
            <a:pPr>
              <a:spcBef>
                <a:spcPct val="20000"/>
              </a:spcBef>
            </a:pPr>
            <a:r>
              <a:rPr lang="en-GB" sz="2000" dirty="0">
                <a:solidFill>
                  <a:schemeClr val="accent1">
                    <a:lumMod val="75000"/>
                  </a:schemeClr>
                </a:solidFill>
                <a:latin typeface="Nunito Light" charset="0"/>
              </a:rPr>
              <a:t>based on…</a:t>
            </a:r>
          </a:p>
        </p:txBody>
      </p:sp>
      <p:sp>
        <p:nvSpPr>
          <p:cNvPr id="16" name="Shape 387">
            <a:extLst>
              <a:ext uri="{FF2B5EF4-FFF2-40B4-BE49-F238E27FC236}">
                <a16:creationId xmlns:a16="http://schemas.microsoft.com/office/drawing/2014/main" id="{6CFCCF7E-89B2-4AFB-AF17-0519649A868C}"/>
              </a:ext>
            </a:extLst>
          </p:cNvPr>
          <p:cNvSpPr txBox="1"/>
          <p:nvPr/>
        </p:nvSpPr>
        <p:spPr>
          <a:xfrm rot="16200000">
            <a:off x="234516" y="3453686"/>
            <a:ext cx="2872184" cy="24588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GB" sz="600" b="0" i="0" u="none" strike="noStrike" cap="none" dirty="0">
              <a:solidFill>
                <a:schemeClr val="dk2"/>
              </a:solidFill>
              <a:latin typeface="Nunito Light"/>
              <a:ea typeface="Nunito Light"/>
              <a:cs typeface="Nunito Light"/>
              <a:sym typeface="Nunito Light"/>
            </a:endParaRPr>
          </a:p>
        </p:txBody>
      </p:sp>
      <p:sp>
        <p:nvSpPr>
          <p:cNvPr id="17" name="Inhaltsplatzhalter 2">
            <a:extLst>
              <a:ext uri="{FF2B5EF4-FFF2-40B4-BE49-F238E27FC236}">
                <a16:creationId xmlns:a16="http://schemas.microsoft.com/office/drawing/2014/main" id="{7EB7BDCD-7F72-4E52-B468-B3A0F1A40C18}"/>
              </a:ext>
            </a:extLst>
          </p:cNvPr>
          <p:cNvSpPr txBox="1">
            <a:spLocks/>
          </p:cNvSpPr>
          <p:nvPr/>
        </p:nvSpPr>
        <p:spPr>
          <a:xfrm>
            <a:off x="127326" y="1508535"/>
            <a:ext cx="8229600" cy="4569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800" dirty="0">
                <a:solidFill>
                  <a:schemeClr val="accent1">
                    <a:lumMod val="75000"/>
                  </a:schemeClr>
                </a:solidFill>
                <a:latin typeface="Nunito Light" charset="0"/>
              </a:rPr>
              <a:t>The ‘multi-collective’ perspective</a:t>
            </a:r>
          </a:p>
        </p:txBody>
      </p:sp>
      <p:sp>
        <p:nvSpPr>
          <p:cNvPr id="18" name="Textfeld 17">
            <a:extLst>
              <a:ext uri="{FF2B5EF4-FFF2-40B4-BE49-F238E27FC236}">
                <a16:creationId xmlns:a16="http://schemas.microsoft.com/office/drawing/2014/main" id="{D2FB0396-E240-4FD2-A051-3F42AB1EDFA9}"/>
              </a:ext>
            </a:extLst>
          </p:cNvPr>
          <p:cNvSpPr txBox="1"/>
          <p:nvPr/>
        </p:nvSpPr>
        <p:spPr>
          <a:xfrm>
            <a:off x="1654360" y="6029280"/>
            <a:ext cx="3277680" cy="276999"/>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5"/>
              </a:rPr>
              <a:t>Julia </a:t>
            </a:r>
            <a:r>
              <a:rPr lang="de-DE" sz="600" dirty="0" err="1">
                <a:solidFill>
                  <a:schemeClr val="bg2">
                    <a:lumMod val="75000"/>
                  </a:schemeClr>
                </a:solidFill>
                <a:latin typeface="Nunito Light" charset="0"/>
                <a:ea typeface="Nunito Light" charset="0"/>
                <a:cs typeface="Nunito Light" charset="0"/>
                <a:hlinkClick r:id="rId5"/>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a:t>
            </a:r>
            <a:r>
              <a:rPr lang="en-GB" sz="600" dirty="0">
                <a:solidFill>
                  <a:schemeClr val="bg2">
                    <a:lumMod val="75000"/>
                  </a:schemeClr>
                </a:solidFill>
                <a:latin typeface="Nunito Light" charset="0"/>
                <a:ea typeface="Nunito Light" charset="0"/>
                <a:cs typeface="Nunito Light" charset="0"/>
              </a:rPr>
              <a:t> </a:t>
            </a:r>
            <a:r>
              <a:rPr lang="en-GB" sz="600" dirty="0">
                <a:solidFill>
                  <a:schemeClr val="dk2"/>
                </a:solidFill>
                <a:latin typeface="Nunito Light"/>
                <a:ea typeface="Nunito Light"/>
                <a:cs typeface="Nunito Light"/>
                <a:sym typeface="Nunito Light"/>
              </a:rPr>
              <a:t>Based on Yildirim-Krannig, Yeliz 2014</a:t>
            </a:r>
          </a:p>
          <a:p>
            <a:pPr fontAlgn="auto">
              <a:spcBef>
                <a:spcPts val="0"/>
              </a:spcBef>
              <a:spcAft>
                <a:spcPts val="0"/>
              </a:spcAft>
              <a:defRPr/>
            </a:pPr>
            <a:endParaRPr lang="en-GB" sz="600" dirty="0">
              <a:solidFill>
                <a:schemeClr val="bg2">
                  <a:lumMod val="75000"/>
                </a:schemeClr>
              </a:solidFill>
              <a:latin typeface="Nunito Light" charset="0"/>
              <a:ea typeface="Nunito Light" charset="0"/>
              <a:cs typeface="Nunito Light" charset="0"/>
            </a:endParaRPr>
          </a:p>
        </p:txBody>
      </p:sp>
    </p:spTree>
    <p:extLst>
      <p:ext uri="{BB962C8B-B14F-4D97-AF65-F5344CB8AC3E}">
        <p14:creationId xmlns:p14="http://schemas.microsoft.com/office/powerpoint/2010/main" val="140697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08914"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a:xfrm>
            <a:off x="395535" y="780094"/>
            <a:ext cx="8524302" cy="720080"/>
          </a:xfrm>
        </p:spPr>
        <p:txBody>
          <a:bodyPr>
            <a:noAutofit/>
          </a:bodyPr>
          <a:lstStyle/>
          <a:p>
            <a:r>
              <a:rPr lang="en-GB" dirty="0">
                <a:latin typeface="Nunito Light" pitchFamily="2" charset="77"/>
              </a:rPr>
              <a:t>Three perspectives of cultural reflexivity</a:t>
            </a:r>
          </a:p>
        </p:txBody>
      </p:sp>
      <p:sp>
        <p:nvSpPr>
          <p:cNvPr id="16" name="Shape 387">
            <a:extLst>
              <a:ext uri="{FF2B5EF4-FFF2-40B4-BE49-F238E27FC236}">
                <a16:creationId xmlns:a16="http://schemas.microsoft.com/office/drawing/2014/main" id="{6CFCCF7E-89B2-4AFB-AF17-0519649A868C}"/>
              </a:ext>
            </a:extLst>
          </p:cNvPr>
          <p:cNvSpPr txBox="1"/>
          <p:nvPr/>
        </p:nvSpPr>
        <p:spPr>
          <a:xfrm rot="16200000">
            <a:off x="234517" y="3453686"/>
            <a:ext cx="2872184" cy="24588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GB" sz="600" b="0" i="0" u="none" strike="noStrike" cap="none" dirty="0">
              <a:solidFill>
                <a:schemeClr val="dk2"/>
              </a:solidFill>
              <a:latin typeface="Nunito Light"/>
              <a:ea typeface="Nunito Light"/>
              <a:cs typeface="Nunito Light"/>
              <a:sym typeface="Nunito Light"/>
            </a:endParaRPr>
          </a:p>
        </p:txBody>
      </p:sp>
      <p:sp>
        <p:nvSpPr>
          <p:cNvPr id="17" name="Inhaltsplatzhalter 2">
            <a:extLst>
              <a:ext uri="{FF2B5EF4-FFF2-40B4-BE49-F238E27FC236}">
                <a16:creationId xmlns:a16="http://schemas.microsoft.com/office/drawing/2014/main" id="{7EB7BDCD-7F72-4E52-B468-B3A0F1A40C18}"/>
              </a:ext>
            </a:extLst>
          </p:cNvPr>
          <p:cNvSpPr txBox="1">
            <a:spLocks/>
          </p:cNvSpPr>
          <p:nvPr/>
        </p:nvSpPr>
        <p:spPr>
          <a:xfrm>
            <a:off x="127326" y="1508535"/>
            <a:ext cx="8229600" cy="4569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800" dirty="0">
                <a:solidFill>
                  <a:schemeClr val="accent1">
                    <a:lumMod val="75000"/>
                  </a:schemeClr>
                </a:solidFill>
                <a:latin typeface="Nunito Light" charset="0"/>
              </a:rPr>
              <a:t>The ‘multi-collective’ perspective</a:t>
            </a:r>
          </a:p>
        </p:txBody>
      </p:sp>
      <p:sp>
        <p:nvSpPr>
          <p:cNvPr id="18" name="Textfeld 17">
            <a:extLst>
              <a:ext uri="{FF2B5EF4-FFF2-40B4-BE49-F238E27FC236}">
                <a16:creationId xmlns:a16="http://schemas.microsoft.com/office/drawing/2014/main" id="{D2FB0396-E240-4FD2-A051-3F42AB1EDFA9}"/>
              </a:ext>
            </a:extLst>
          </p:cNvPr>
          <p:cNvSpPr txBox="1"/>
          <p:nvPr/>
        </p:nvSpPr>
        <p:spPr>
          <a:xfrm rot="5400000">
            <a:off x="4917377" y="3688392"/>
            <a:ext cx="3493704" cy="276999"/>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3"/>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4"/>
              </a:rPr>
              <a:t>Julia </a:t>
            </a:r>
            <a:r>
              <a:rPr lang="de-DE" sz="600" dirty="0" err="1">
                <a:solidFill>
                  <a:schemeClr val="bg2">
                    <a:lumMod val="75000"/>
                  </a:schemeClr>
                </a:solidFill>
                <a:latin typeface="Nunito Light" charset="0"/>
                <a:ea typeface="Nunito Light" charset="0"/>
                <a:cs typeface="Nunito Light" charset="0"/>
                <a:hlinkClick r:id="rId4"/>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a:t>
            </a:r>
            <a:r>
              <a:rPr lang="en-GB" sz="600" dirty="0">
                <a:solidFill>
                  <a:schemeClr val="bg2">
                    <a:lumMod val="75000"/>
                  </a:schemeClr>
                </a:solidFill>
                <a:latin typeface="Nunito Light" charset="0"/>
                <a:ea typeface="Nunito Light" charset="0"/>
                <a:cs typeface="Nunito Light" charset="0"/>
              </a:rPr>
              <a:t> </a:t>
            </a:r>
            <a:r>
              <a:rPr lang="en-GB" sz="600" dirty="0">
                <a:solidFill>
                  <a:schemeClr val="dk2"/>
                </a:solidFill>
                <a:latin typeface="Nunito Light"/>
                <a:ea typeface="Nunito Light"/>
                <a:cs typeface="Nunito Light"/>
                <a:sym typeface="Nunito Light"/>
              </a:rPr>
              <a:t>Based on Yildirim-Krannig, Yeliz  2014</a:t>
            </a:r>
          </a:p>
          <a:p>
            <a:pPr fontAlgn="auto">
              <a:spcBef>
                <a:spcPts val="0"/>
              </a:spcBef>
              <a:spcAft>
                <a:spcPts val="0"/>
              </a:spcAft>
              <a:defRPr/>
            </a:pPr>
            <a:endParaRPr lang="en-GB" sz="600" dirty="0">
              <a:solidFill>
                <a:schemeClr val="bg2">
                  <a:lumMod val="75000"/>
                </a:schemeClr>
              </a:solidFill>
              <a:latin typeface="Nunito Light" charset="0"/>
              <a:ea typeface="Nunito Light" charset="0"/>
              <a:cs typeface="Nunito Light" charset="0"/>
            </a:endParaRPr>
          </a:p>
        </p:txBody>
      </p:sp>
      <p:pic>
        <p:nvPicPr>
          <p:cNvPr id="21" name="Inhaltsplatzhalter 5">
            <a:extLst>
              <a:ext uri="{FF2B5EF4-FFF2-40B4-BE49-F238E27FC236}">
                <a16:creationId xmlns:a16="http://schemas.microsoft.com/office/drawing/2014/main" id="{6F40A96B-3319-408A-AB95-41FA230C9A05}"/>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763688" y="2140534"/>
            <a:ext cx="4824536" cy="3807951"/>
          </a:xfrm>
          <a:ln w="38100">
            <a:solidFill>
              <a:schemeClr val="accent1"/>
            </a:solidFill>
          </a:ln>
        </p:spPr>
      </p:pic>
      <p:sp>
        <p:nvSpPr>
          <p:cNvPr id="22" name="Textfeld 21"/>
          <p:cNvSpPr txBox="1"/>
          <p:nvPr/>
        </p:nvSpPr>
        <p:spPr>
          <a:xfrm>
            <a:off x="3662536" y="2276872"/>
            <a:ext cx="1701552" cy="523220"/>
          </a:xfrm>
          <a:prstGeom prst="rect">
            <a:avLst/>
          </a:prstGeom>
          <a:noFill/>
        </p:spPr>
        <p:txBody>
          <a:bodyPr wrap="square" rtlCol="0">
            <a:spAutoFit/>
          </a:bodyPr>
          <a:lstStyle/>
          <a:p>
            <a:r>
              <a:rPr lang="en-GB" sz="1400" dirty="0">
                <a:solidFill>
                  <a:schemeClr val="bg1"/>
                </a:solidFill>
                <a:latin typeface="Nunito Light" panose="020B0604020202020204"/>
              </a:rPr>
              <a:t>Roof-</a:t>
            </a:r>
          </a:p>
          <a:p>
            <a:r>
              <a:rPr lang="en-GB" sz="1400" dirty="0">
                <a:solidFill>
                  <a:schemeClr val="bg1"/>
                </a:solidFill>
                <a:latin typeface="Nunito Light" panose="020B0604020202020204"/>
              </a:rPr>
              <a:t>collective</a:t>
            </a:r>
          </a:p>
        </p:txBody>
      </p:sp>
      <p:sp>
        <p:nvSpPr>
          <p:cNvPr id="23" name="Textfeld 22"/>
          <p:cNvSpPr txBox="1"/>
          <p:nvPr/>
        </p:nvSpPr>
        <p:spPr>
          <a:xfrm>
            <a:off x="5079252" y="2731351"/>
            <a:ext cx="1701552" cy="323165"/>
          </a:xfrm>
          <a:prstGeom prst="rect">
            <a:avLst/>
          </a:prstGeom>
          <a:noFill/>
        </p:spPr>
        <p:txBody>
          <a:bodyPr wrap="square" rtlCol="0">
            <a:spAutoFit/>
          </a:bodyPr>
          <a:lstStyle/>
          <a:p>
            <a:r>
              <a:rPr lang="en-GB" sz="1500" dirty="0">
                <a:solidFill>
                  <a:schemeClr val="accent1">
                    <a:lumMod val="75000"/>
                  </a:schemeClr>
                </a:solidFill>
                <a:latin typeface="Nunito Light" panose="020B0604020202020204"/>
              </a:rPr>
              <a:t>Sub-collectives</a:t>
            </a:r>
          </a:p>
        </p:txBody>
      </p:sp>
    </p:spTree>
    <p:extLst>
      <p:ext uri="{BB962C8B-B14F-4D97-AF65-F5344CB8AC3E}">
        <p14:creationId xmlns:p14="http://schemas.microsoft.com/office/powerpoint/2010/main" val="63808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5">
            <a:extLst>
              <a:ext uri="{FF2B5EF4-FFF2-40B4-BE49-F238E27FC236}">
                <a16:creationId xmlns:a16="http://schemas.microsoft.com/office/drawing/2014/main" id="{23513D41-33EE-4ED3-BF8F-770391CC79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4" y="1556792"/>
            <a:ext cx="8352930" cy="4456490"/>
          </a:xfrm>
          <a:ln w="38100">
            <a:solidFill>
              <a:schemeClr val="accent1"/>
            </a:solidFill>
          </a:ln>
        </p:spPr>
      </p:pic>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8" name="Textfeld 7"/>
          <p:cNvSpPr txBox="1"/>
          <p:nvPr/>
        </p:nvSpPr>
        <p:spPr>
          <a:xfrm>
            <a:off x="7236296" y="2961819"/>
            <a:ext cx="1440160" cy="323165"/>
          </a:xfrm>
          <a:prstGeom prst="rect">
            <a:avLst/>
          </a:prstGeom>
          <a:noFill/>
        </p:spPr>
        <p:txBody>
          <a:bodyPr wrap="square" rtlCol="0">
            <a:spAutoFit/>
          </a:bodyPr>
          <a:lstStyle/>
          <a:p>
            <a:r>
              <a:rPr lang="en-GB" sz="1500" b="1" dirty="0">
                <a:solidFill>
                  <a:schemeClr val="accent1">
                    <a:lumMod val="75000"/>
                  </a:schemeClr>
                </a:solidFill>
                <a:latin typeface="Nunito Light" panose="020B0604020202020204"/>
              </a:rPr>
              <a:t>Football club</a:t>
            </a:r>
          </a:p>
        </p:txBody>
      </p:sp>
      <p:sp>
        <p:nvSpPr>
          <p:cNvPr id="9" name="Inhaltsplatzhalter 2">
            <a:extLst>
              <a:ext uri="{FF2B5EF4-FFF2-40B4-BE49-F238E27FC236}">
                <a16:creationId xmlns:a16="http://schemas.microsoft.com/office/drawing/2014/main" id="{B1989386-836F-41DF-A403-2115594EA6D5}"/>
              </a:ext>
            </a:extLst>
          </p:cNvPr>
          <p:cNvSpPr txBox="1">
            <a:spLocks/>
          </p:cNvSpPr>
          <p:nvPr/>
        </p:nvSpPr>
        <p:spPr>
          <a:xfrm>
            <a:off x="457200" y="1523925"/>
            <a:ext cx="8229600" cy="4569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solidFill>
                  <a:schemeClr val="accent1">
                    <a:lumMod val="75000"/>
                  </a:schemeClr>
                </a:solidFill>
                <a:latin typeface="Nunito Light" charset="0"/>
              </a:rPr>
              <a:t>The ‘multi-collective’ perspective</a:t>
            </a:r>
          </a:p>
        </p:txBody>
      </p:sp>
      <p:sp>
        <p:nvSpPr>
          <p:cNvPr id="12" name="Shape 387">
            <a:extLst>
              <a:ext uri="{FF2B5EF4-FFF2-40B4-BE49-F238E27FC236}">
                <a16:creationId xmlns:a16="http://schemas.microsoft.com/office/drawing/2014/main" id="{38399C89-4E7D-4A43-9BB7-F18735209D0C}"/>
              </a:ext>
            </a:extLst>
          </p:cNvPr>
          <p:cNvSpPr txBox="1"/>
          <p:nvPr/>
        </p:nvSpPr>
        <p:spPr>
          <a:xfrm>
            <a:off x="395534" y="6052646"/>
            <a:ext cx="2692666" cy="18466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GB" sz="600" b="0" i="0" u="none" strike="noStrike" cap="none" dirty="0">
              <a:solidFill>
                <a:schemeClr val="accent1"/>
              </a:solidFill>
              <a:latin typeface="Nunito Light"/>
              <a:ea typeface="Nunito Light"/>
              <a:cs typeface="Nunito Light"/>
              <a:sym typeface="Nunito Light"/>
            </a:endParaRPr>
          </a:p>
        </p:txBody>
      </p:sp>
      <p:sp>
        <p:nvSpPr>
          <p:cNvPr id="10" name="Textfeld 9">
            <a:extLst>
              <a:ext uri="{FF2B5EF4-FFF2-40B4-BE49-F238E27FC236}">
                <a16:creationId xmlns:a16="http://schemas.microsoft.com/office/drawing/2014/main" id="{E19D2DE8-91DD-42A6-AB6C-974EDF184772}"/>
              </a:ext>
            </a:extLst>
          </p:cNvPr>
          <p:cNvSpPr txBox="1"/>
          <p:nvPr/>
        </p:nvSpPr>
        <p:spPr>
          <a:xfrm rot="5400000">
            <a:off x="7462179" y="2869486"/>
            <a:ext cx="2880568"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5"/>
              </a:rPr>
              <a:t>Julia </a:t>
            </a:r>
            <a:r>
              <a:rPr lang="de-DE" sz="600" dirty="0" err="1">
                <a:solidFill>
                  <a:schemeClr val="bg2">
                    <a:lumMod val="75000"/>
                  </a:schemeClr>
                </a:solidFill>
                <a:latin typeface="Nunito Light" charset="0"/>
                <a:ea typeface="Nunito Light" charset="0"/>
                <a:cs typeface="Nunito Light" charset="0"/>
                <a:hlinkClick r:id="rId5"/>
              </a:rPr>
              <a:t>Flitta</a:t>
            </a:r>
            <a:r>
              <a:rPr lang="de-DE" sz="600" dirty="0">
                <a:latin typeface="Nunito Light" charset="0"/>
                <a:ea typeface="Nunito Light" charset="0"/>
                <a:cs typeface="Nunito Light" charset="0"/>
              </a:rPr>
              <a:t> </a:t>
            </a:r>
            <a:r>
              <a:rPr lang="en-GB" sz="600" dirty="0">
                <a:latin typeface="Nunito Light" charset="0"/>
                <a:ea typeface="Nunito Light" charset="0"/>
                <a:cs typeface="Nunito Light" charset="0"/>
              </a:rPr>
              <a:t>(2017) </a:t>
            </a:r>
            <a:r>
              <a:rPr lang="en-GB" sz="600" dirty="0">
                <a:latin typeface="Nunito Light"/>
                <a:ea typeface="Nunito Light"/>
                <a:cs typeface="Nunito Light"/>
                <a:sym typeface="Nunito Light"/>
              </a:rPr>
              <a:t>Based on </a:t>
            </a:r>
            <a:r>
              <a:rPr lang="en-GB" sz="600" dirty="0" err="1">
                <a:latin typeface="Nunito Light"/>
                <a:ea typeface="Nunito Light"/>
                <a:cs typeface="Nunito Light"/>
                <a:sym typeface="Nunito Light"/>
              </a:rPr>
              <a:t>Rathje</a:t>
            </a:r>
            <a:r>
              <a:rPr lang="en-GB" sz="600" dirty="0">
                <a:latin typeface="Nunito Light"/>
                <a:ea typeface="Nunito Light"/>
                <a:cs typeface="Nunito Light"/>
                <a:sym typeface="Nunito Light"/>
              </a:rPr>
              <a:t>, Stefanie 2015</a:t>
            </a:r>
            <a:endParaRPr lang="en-GB" sz="600" dirty="0">
              <a:latin typeface="Nunito Light" charset="0"/>
              <a:ea typeface="Nunito Light" charset="0"/>
              <a:cs typeface="Nunito Light" charset="0"/>
            </a:endParaRPr>
          </a:p>
        </p:txBody>
      </p:sp>
      <p:sp>
        <p:nvSpPr>
          <p:cNvPr id="15" name="Textplatzhalter 4">
            <a:extLst>
              <a:ext uri="{FF2B5EF4-FFF2-40B4-BE49-F238E27FC236}">
                <a16:creationId xmlns:a16="http://schemas.microsoft.com/office/drawing/2014/main" id="{57BED759-E47D-174D-AA73-CFD86AE968D1}"/>
              </a:ext>
            </a:extLst>
          </p:cNvPr>
          <p:cNvSpPr>
            <a:spLocks noGrp="1"/>
          </p:cNvSpPr>
          <p:nvPr>
            <p:ph type="body" sz="quarter" idx="13"/>
          </p:nvPr>
        </p:nvSpPr>
        <p:spPr>
          <a:xfrm>
            <a:off x="395534" y="780094"/>
            <a:ext cx="8352930" cy="720080"/>
          </a:xfrm>
        </p:spPr>
        <p:txBody>
          <a:bodyPr>
            <a:noAutofit/>
          </a:bodyPr>
          <a:lstStyle/>
          <a:p>
            <a:r>
              <a:rPr lang="en-GB" dirty="0">
                <a:latin typeface="Nunito Light" pitchFamily="2" charset="77"/>
              </a:rPr>
              <a:t>Three perspectives of cultural reflexivity</a:t>
            </a:r>
          </a:p>
        </p:txBody>
      </p:sp>
    </p:spTree>
    <p:extLst>
      <p:ext uri="{BB962C8B-B14F-4D97-AF65-F5344CB8AC3E}">
        <p14:creationId xmlns:p14="http://schemas.microsoft.com/office/powerpoint/2010/main" val="209782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5">
            <a:extLst>
              <a:ext uri="{FF2B5EF4-FFF2-40B4-BE49-F238E27FC236}">
                <a16:creationId xmlns:a16="http://schemas.microsoft.com/office/drawing/2014/main" id="{D2CC77B5-6482-444A-A6E7-07534DC94F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1386" y="1556792"/>
            <a:ext cx="8357078" cy="4458685"/>
          </a:xfrm>
          <a:ln w="38100">
            <a:solidFill>
              <a:schemeClr val="accent1"/>
            </a:solidFill>
          </a:ln>
        </p:spPr>
      </p:pic>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7" name="Textfeld 6"/>
          <p:cNvSpPr txBox="1"/>
          <p:nvPr/>
        </p:nvSpPr>
        <p:spPr>
          <a:xfrm>
            <a:off x="7113509" y="2996952"/>
            <a:ext cx="1614601" cy="323165"/>
          </a:xfrm>
          <a:prstGeom prst="rect">
            <a:avLst/>
          </a:prstGeom>
          <a:noFill/>
        </p:spPr>
        <p:txBody>
          <a:bodyPr wrap="square" rtlCol="0">
            <a:spAutoFit/>
          </a:bodyPr>
          <a:lstStyle/>
          <a:p>
            <a:r>
              <a:rPr lang="en-GB" sz="1500" b="1" dirty="0">
                <a:solidFill>
                  <a:schemeClr val="accent1">
                    <a:lumMod val="75000"/>
                  </a:schemeClr>
                </a:solidFill>
                <a:latin typeface="Nunito Light" panose="020B0604020202020204"/>
              </a:rPr>
              <a:t>Football club</a:t>
            </a:r>
          </a:p>
        </p:txBody>
      </p:sp>
      <p:sp>
        <p:nvSpPr>
          <p:cNvPr id="8" name="Textfeld 7"/>
          <p:cNvSpPr txBox="1"/>
          <p:nvPr/>
        </p:nvSpPr>
        <p:spPr>
          <a:xfrm>
            <a:off x="7113509" y="3248109"/>
            <a:ext cx="1907704" cy="323165"/>
          </a:xfrm>
          <a:prstGeom prst="rect">
            <a:avLst/>
          </a:prstGeom>
          <a:noFill/>
        </p:spPr>
        <p:txBody>
          <a:bodyPr wrap="square" rtlCol="0">
            <a:spAutoFit/>
          </a:bodyPr>
          <a:lstStyle/>
          <a:p>
            <a:r>
              <a:rPr lang="en-GB" sz="1500" b="1" dirty="0">
                <a:solidFill>
                  <a:schemeClr val="accent1">
                    <a:lumMod val="75000"/>
                  </a:schemeClr>
                </a:solidFill>
                <a:latin typeface="Nunito Light" panose="020B0604020202020204"/>
              </a:rPr>
              <a:t>Foreign language</a:t>
            </a:r>
          </a:p>
        </p:txBody>
      </p:sp>
      <p:sp>
        <p:nvSpPr>
          <p:cNvPr id="11" name="Inhaltsplatzhalter 2">
            <a:extLst>
              <a:ext uri="{FF2B5EF4-FFF2-40B4-BE49-F238E27FC236}">
                <a16:creationId xmlns:a16="http://schemas.microsoft.com/office/drawing/2014/main" id="{E607476E-65B5-4E46-A38A-E431482BDEC8}"/>
              </a:ext>
            </a:extLst>
          </p:cNvPr>
          <p:cNvSpPr txBox="1">
            <a:spLocks/>
          </p:cNvSpPr>
          <p:nvPr/>
        </p:nvSpPr>
        <p:spPr>
          <a:xfrm>
            <a:off x="457200" y="1523925"/>
            <a:ext cx="8229600" cy="4569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solidFill>
                  <a:schemeClr val="accent1">
                    <a:lumMod val="75000"/>
                  </a:schemeClr>
                </a:solidFill>
                <a:latin typeface="Nunito Light" charset="0"/>
              </a:rPr>
              <a:t>The ‘multi-collective’ perspective</a:t>
            </a:r>
          </a:p>
        </p:txBody>
      </p:sp>
      <p:sp>
        <p:nvSpPr>
          <p:cNvPr id="15" name="Textfeld 14">
            <a:extLst>
              <a:ext uri="{FF2B5EF4-FFF2-40B4-BE49-F238E27FC236}">
                <a16:creationId xmlns:a16="http://schemas.microsoft.com/office/drawing/2014/main" id="{F29B5FB8-EF35-6C41-BF77-ED0E1F6BA5E5}"/>
              </a:ext>
            </a:extLst>
          </p:cNvPr>
          <p:cNvSpPr txBox="1"/>
          <p:nvPr/>
        </p:nvSpPr>
        <p:spPr>
          <a:xfrm rot="5400000">
            <a:off x="7454731" y="2848125"/>
            <a:ext cx="2880568"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5"/>
              </a:rPr>
              <a:t>Julia </a:t>
            </a:r>
            <a:r>
              <a:rPr lang="de-DE" sz="600" dirty="0" err="1">
                <a:solidFill>
                  <a:schemeClr val="bg2">
                    <a:lumMod val="75000"/>
                  </a:schemeClr>
                </a:solidFill>
                <a:latin typeface="Nunito Light" charset="0"/>
                <a:ea typeface="Nunito Light" charset="0"/>
                <a:cs typeface="Nunito Light" charset="0"/>
                <a:hlinkClick r:id="rId5"/>
              </a:rPr>
              <a:t>Flitta</a:t>
            </a:r>
            <a:r>
              <a:rPr lang="de-DE" sz="600" dirty="0">
                <a:latin typeface="Nunito Light" charset="0"/>
                <a:ea typeface="Nunito Light" charset="0"/>
                <a:cs typeface="Nunito Light" charset="0"/>
              </a:rPr>
              <a:t> </a:t>
            </a:r>
            <a:r>
              <a:rPr lang="en-GB" sz="600" dirty="0">
                <a:latin typeface="Nunito Light" charset="0"/>
                <a:ea typeface="Nunito Light" charset="0"/>
                <a:cs typeface="Nunito Light" charset="0"/>
              </a:rPr>
              <a:t>(2017) </a:t>
            </a:r>
            <a:r>
              <a:rPr lang="en-GB" sz="600" dirty="0">
                <a:latin typeface="Nunito Light"/>
                <a:ea typeface="Nunito Light"/>
                <a:cs typeface="Nunito Light"/>
                <a:sym typeface="Nunito Light"/>
              </a:rPr>
              <a:t>Based on </a:t>
            </a:r>
            <a:r>
              <a:rPr lang="en-GB" sz="600" dirty="0" err="1">
                <a:latin typeface="Nunito Light"/>
                <a:ea typeface="Nunito Light"/>
                <a:cs typeface="Nunito Light"/>
                <a:sym typeface="Nunito Light"/>
              </a:rPr>
              <a:t>Rathje</a:t>
            </a:r>
            <a:r>
              <a:rPr lang="en-GB" sz="600" dirty="0">
                <a:latin typeface="Nunito Light"/>
                <a:ea typeface="Nunito Light"/>
                <a:cs typeface="Nunito Light"/>
                <a:sym typeface="Nunito Light"/>
              </a:rPr>
              <a:t>, Stefanie 2015</a:t>
            </a:r>
            <a:endParaRPr lang="en-GB" sz="600" dirty="0">
              <a:latin typeface="Nunito Light" charset="0"/>
              <a:ea typeface="Nunito Light" charset="0"/>
              <a:cs typeface="Nunito Light" charset="0"/>
            </a:endParaRPr>
          </a:p>
        </p:txBody>
      </p:sp>
      <p:sp>
        <p:nvSpPr>
          <p:cNvPr id="16" name="Textplatzhalter 4">
            <a:extLst>
              <a:ext uri="{FF2B5EF4-FFF2-40B4-BE49-F238E27FC236}">
                <a16:creationId xmlns:a16="http://schemas.microsoft.com/office/drawing/2014/main" id="{42A09E95-65FB-584A-AF42-D317AF299686}"/>
              </a:ext>
            </a:extLst>
          </p:cNvPr>
          <p:cNvSpPr>
            <a:spLocks noGrp="1"/>
          </p:cNvSpPr>
          <p:nvPr>
            <p:ph type="body" sz="quarter" idx="13"/>
          </p:nvPr>
        </p:nvSpPr>
        <p:spPr>
          <a:xfrm>
            <a:off x="395534" y="780094"/>
            <a:ext cx="8352930" cy="720080"/>
          </a:xfrm>
        </p:spPr>
        <p:txBody>
          <a:bodyPr>
            <a:noAutofit/>
          </a:bodyPr>
          <a:lstStyle/>
          <a:p>
            <a:r>
              <a:rPr lang="en-GB" dirty="0">
                <a:latin typeface="Nunito Light" pitchFamily="2" charset="77"/>
              </a:rPr>
              <a:t>Three perspectives of cultural reflexivity</a:t>
            </a:r>
          </a:p>
        </p:txBody>
      </p:sp>
    </p:spTree>
    <p:extLst>
      <p:ext uri="{BB962C8B-B14F-4D97-AF65-F5344CB8AC3E}">
        <p14:creationId xmlns:p14="http://schemas.microsoft.com/office/powerpoint/2010/main" val="381553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13690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3" name="Inhaltsplatzhalter 2"/>
          <p:cNvSpPr>
            <a:spLocks noGrp="1"/>
          </p:cNvSpPr>
          <p:nvPr>
            <p:ph idx="1"/>
          </p:nvPr>
        </p:nvSpPr>
        <p:spPr/>
        <p:txBody>
          <a:bodyPr>
            <a:normAutofit/>
          </a:bodyPr>
          <a:lstStyle/>
          <a:p>
            <a:pPr marL="0" indent="0">
              <a:buNone/>
            </a:pPr>
            <a:r>
              <a:rPr lang="en-GB" sz="2400" dirty="0">
                <a:solidFill>
                  <a:schemeClr val="accent1">
                    <a:lumMod val="75000"/>
                  </a:schemeClr>
                </a:solidFill>
                <a:latin typeface="Nunito Light" charset="0"/>
              </a:rPr>
              <a:t>The multi-collective perspective</a:t>
            </a:r>
          </a:p>
          <a:p>
            <a:pPr marL="342900" lvl="1" indent="-342900"/>
            <a:r>
              <a:rPr lang="en-GB" sz="2000" dirty="0">
                <a:solidFill>
                  <a:schemeClr val="accent1">
                    <a:lumMod val="75000"/>
                  </a:schemeClr>
                </a:solidFill>
                <a:latin typeface="Nunito Light" charset="0"/>
              </a:rPr>
              <a:t>Considers multiple cultural orientations and self-identification</a:t>
            </a:r>
          </a:p>
          <a:p>
            <a:pPr marL="342900" lvl="1" indent="-342900"/>
            <a:r>
              <a:rPr lang="en-GB" sz="2000" dirty="0">
                <a:solidFill>
                  <a:schemeClr val="accent1">
                    <a:lumMod val="75000"/>
                  </a:schemeClr>
                </a:solidFill>
                <a:latin typeface="Nunito Light" charset="0"/>
              </a:rPr>
              <a:t>Has the potential to identify commonalities and common interests</a:t>
            </a:r>
          </a:p>
          <a:p>
            <a:pPr marL="342900" lvl="1" indent="-342900"/>
            <a:r>
              <a:rPr lang="en-GB" sz="2000" dirty="0">
                <a:solidFill>
                  <a:schemeClr val="accent1">
                    <a:lumMod val="75000"/>
                  </a:schemeClr>
                </a:solidFill>
                <a:latin typeface="Nunito Light" charset="0"/>
              </a:rPr>
              <a:t>Provides a basis for establishing trust</a:t>
            </a:r>
          </a:p>
          <a:p>
            <a:pPr marL="342900" lvl="1" indent="-342900"/>
            <a:r>
              <a:rPr lang="en-GB" sz="2000" dirty="0">
                <a:solidFill>
                  <a:schemeClr val="accent1">
                    <a:lumMod val="75000"/>
                  </a:schemeClr>
                </a:solidFill>
                <a:latin typeface="Nunito Light" charset="0"/>
              </a:rPr>
              <a:t>Requires self-reflection and openness from communication partners</a:t>
            </a:r>
          </a:p>
          <a:p>
            <a:pPr marL="342900" lvl="1" indent="-342900"/>
            <a:r>
              <a:rPr lang="en-GB" sz="2000" dirty="0">
                <a:solidFill>
                  <a:schemeClr val="accent1">
                    <a:lumMod val="75000"/>
                  </a:schemeClr>
                </a:solidFill>
                <a:latin typeface="Nunito Light" charset="0"/>
              </a:rPr>
              <a:t>Requires time </a:t>
            </a:r>
          </a:p>
          <a:p>
            <a:pPr marL="342900" lvl="1" indent="-342900"/>
            <a:r>
              <a:rPr lang="en-GB" sz="2000" dirty="0">
                <a:solidFill>
                  <a:schemeClr val="accent1">
                    <a:lumMod val="75000"/>
                  </a:schemeClr>
                </a:solidFill>
                <a:latin typeface="Nunito Light" charset="0"/>
              </a:rPr>
              <a:t>Facilitates relationship building</a:t>
            </a:r>
          </a:p>
          <a:p>
            <a:endParaRPr lang="en-GB" dirty="0"/>
          </a:p>
        </p:txBody>
      </p:sp>
      <p:sp>
        <p:nvSpPr>
          <p:cNvPr id="8" name="Textplatzhalter 4">
            <a:extLst>
              <a:ext uri="{FF2B5EF4-FFF2-40B4-BE49-F238E27FC236}">
                <a16:creationId xmlns:a16="http://schemas.microsoft.com/office/drawing/2014/main" id="{E6396666-03B9-FF43-AD6B-666AE0EB9805}"/>
              </a:ext>
            </a:extLst>
          </p:cNvPr>
          <p:cNvSpPr>
            <a:spLocks noGrp="1"/>
          </p:cNvSpPr>
          <p:nvPr>
            <p:ph type="body" sz="quarter" idx="13"/>
          </p:nvPr>
        </p:nvSpPr>
        <p:spPr>
          <a:xfrm>
            <a:off x="395534" y="780094"/>
            <a:ext cx="8352930" cy="720080"/>
          </a:xfrm>
        </p:spPr>
        <p:txBody>
          <a:bodyPr>
            <a:noAutofit/>
          </a:bodyPr>
          <a:lstStyle/>
          <a:p>
            <a:r>
              <a:rPr lang="en-GB" dirty="0">
                <a:latin typeface="Nunito Light" pitchFamily="2" charset="77"/>
              </a:rPr>
              <a:t>Three perspectives of cultural reflexivity</a:t>
            </a:r>
          </a:p>
        </p:txBody>
      </p:sp>
    </p:spTree>
    <p:extLst>
      <p:ext uri="{BB962C8B-B14F-4D97-AF65-F5344CB8AC3E}">
        <p14:creationId xmlns:p14="http://schemas.microsoft.com/office/powerpoint/2010/main" val="29172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nhaltsplatzhalter 5">
            <a:extLst>
              <a:ext uri="{FF2B5EF4-FFF2-40B4-BE49-F238E27FC236}">
                <a16:creationId xmlns:a16="http://schemas.microsoft.com/office/drawing/2014/main" id="{7A19977C-85EE-4C6B-B18B-599661EAB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58" y="2282130"/>
            <a:ext cx="3855105" cy="3667150"/>
          </a:xfrm>
          <a:prstGeom prst="rect">
            <a:avLst/>
          </a:prstGeom>
          <a:ln w="38100">
            <a:solidFill>
              <a:schemeClr val="accent1"/>
            </a:solidFill>
          </a:ln>
        </p:spPr>
      </p:pic>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3" name="Textfeld 2"/>
          <p:cNvSpPr txBox="1"/>
          <p:nvPr/>
        </p:nvSpPr>
        <p:spPr>
          <a:xfrm>
            <a:off x="5556977" y="4250373"/>
            <a:ext cx="1264703" cy="353943"/>
          </a:xfrm>
          <a:prstGeom prst="rect">
            <a:avLst/>
          </a:prstGeom>
          <a:noFill/>
        </p:spPr>
        <p:txBody>
          <a:bodyPr wrap="square" rtlCol="0">
            <a:spAutoFit/>
          </a:bodyPr>
          <a:lstStyle/>
          <a:p>
            <a:r>
              <a:rPr lang="en-GB" sz="1700" dirty="0">
                <a:solidFill>
                  <a:schemeClr val="accent1">
                    <a:lumMod val="75000"/>
                  </a:schemeClr>
                </a:solidFill>
                <a:latin typeface="Nunito Light" charset="0"/>
              </a:rPr>
              <a:t>Boss</a:t>
            </a:r>
          </a:p>
        </p:txBody>
      </p:sp>
      <p:sp>
        <p:nvSpPr>
          <p:cNvPr id="6" name="Textfeld 5"/>
          <p:cNvSpPr txBox="1"/>
          <p:nvPr/>
        </p:nvSpPr>
        <p:spPr>
          <a:xfrm>
            <a:off x="2366158" y="3492256"/>
            <a:ext cx="1632430" cy="353943"/>
          </a:xfrm>
          <a:prstGeom prst="rect">
            <a:avLst/>
          </a:prstGeom>
          <a:noFill/>
        </p:spPr>
        <p:txBody>
          <a:bodyPr wrap="square" rtlCol="0">
            <a:spAutoFit/>
          </a:bodyPr>
          <a:lstStyle/>
          <a:p>
            <a:r>
              <a:rPr lang="en-GB" sz="1700" dirty="0">
                <a:solidFill>
                  <a:schemeClr val="accent1">
                    <a:lumMod val="75000"/>
                  </a:schemeClr>
                </a:solidFill>
                <a:latin typeface="Nunito Light" charset="0"/>
              </a:rPr>
              <a:t>Employee</a:t>
            </a:r>
          </a:p>
        </p:txBody>
      </p:sp>
      <p:sp>
        <p:nvSpPr>
          <p:cNvPr id="10" name="Textfeld 9"/>
          <p:cNvSpPr txBox="1"/>
          <p:nvPr/>
        </p:nvSpPr>
        <p:spPr>
          <a:xfrm>
            <a:off x="3133748" y="2373208"/>
            <a:ext cx="3033839" cy="877163"/>
          </a:xfrm>
          <a:prstGeom prst="rect">
            <a:avLst/>
          </a:prstGeom>
          <a:noFill/>
        </p:spPr>
        <p:txBody>
          <a:bodyPr wrap="square" rtlCol="0">
            <a:spAutoFit/>
          </a:bodyPr>
          <a:lstStyle/>
          <a:p>
            <a:pPr algn="r"/>
            <a:r>
              <a:rPr lang="en-GB" sz="1700" dirty="0">
                <a:solidFill>
                  <a:schemeClr val="accent1">
                    <a:lumMod val="75000"/>
                  </a:schemeClr>
                </a:solidFill>
                <a:latin typeface="Nunito Light" charset="0"/>
              </a:rPr>
              <a:t>Little</a:t>
            </a:r>
          </a:p>
          <a:p>
            <a:pPr algn="r"/>
            <a:r>
              <a:rPr lang="en-GB" sz="1700" dirty="0">
                <a:solidFill>
                  <a:schemeClr val="accent1">
                    <a:lumMod val="75000"/>
                  </a:schemeClr>
                </a:solidFill>
                <a:latin typeface="Nunito Light" charset="0"/>
              </a:rPr>
              <a:t>experience</a:t>
            </a:r>
          </a:p>
          <a:p>
            <a:pPr algn="r"/>
            <a:r>
              <a:rPr lang="en-GB" sz="1700" dirty="0">
                <a:solidFill>
                  <a:schemeClr val="accent1">
                    <a:lumMod val="75000"/>
                  </a:schemeClr>
                </a:solidFill>
                <a:latin typeface="Nunito Light" charset="0"/>
              </a:rPr>
              <a:t>abroad</a:t>
            </a:r>
          </a:p>
        </p:txBody>
      </p:sp>
      <p:sp>
        <p:nvSpPr>
          <p:cNvPr id="11" name="Textfeld 10"/>
          <p:cNvSpPr txBox="1"/>
          <p:nvPr/>
        </p:nvSpPr>
        <p:spPr>
          <a:xfrm>
            <a:off x="3216372" y="2457846"/>
            <a:ext cx="1426840" cy="353943"/>
          </a:xfrm>
          <a:prstGeom prst="rect">
            <a:avLst/>
          </a:prstGeom>
          <a:noFill/>
        </p:spPr>
        <p:txBody>
          <a:bodyPr wrap="square" rtlCol="0">
            <a:spAutoFit/>
          </a:bodyPr>
          <a:lstStyle/>
          <a:p>
            <a:r>
              <a:rPr lang="en-GB" sz="1700" dirty="0">
                <a:solidFill>
                  <a:schemeClr val="accent1">
                    <a:lumMod val="75000"/>
                  </a:schemeClr>
                </a:solidFill>
                <a:latin typeface="Nunito Light" charset="0"/>
              </a:rPr>
              <a:t>…..</a:t>
            </a:r>
          </a:p>
        </p:txBody>
      </p:sp>
      <p:sp>
        <p:nvSpPr>
          <p:cNvPr id="12" name="Textfeld 11"/>
          <p:cNvSpPr txBox="1"/>
          <p:nvPr/>
        </p:nvSpPr>
        <p:spPr>
          <a:xfrm>
            <a:off x="4283968" y="5386272"/>
            <a:ext cx="1979826" cy="615553"/>
          </a:xfrm>
          <a:prstGeom prst="rect">
            <a:avLst/>
          </a:prstGeom>
          <a:noFill/>
        </p:spPr>
        <p:txBody>
          <a:bodyPr wrap="square" rtlCol="0">
            <a:spAutoFit/>
          </a:bodyPr>
          <a:lstStyle/>
          <a:p>
            <a:pPr algn="r"/>
            <a:r>
              <a:rPr lang="en-GB" sz="1700" dirty="0">
                <a:solidFill>
                  <a:schemeClr val="accent1">
                    <a:lumMod val="75000"/>
                  </a:schemeClr>
                </a:solidFill>
                <a:latin typeface="Nunito Light" charset="0"/>
              </a:rPr>
              <a:t>Valuing personal independence</a:t>
            </a:r>
          </a:p>
        </p:txBody>
      </p:sp>
      <p:sp>
        <p:nvSpPr>
          <p:cNvPr id="13" name="Textfeld 12"/>
          <p:cNvSpPr txBox="1"/>
          <p:nvPr/>
        </p:nvSpPr>
        <p:spPr>
          <a:xfrm>
            <a:off x="3937248" y="2248996"/>
            <a:ext cx="1426840" cy="369332"/>
          </a:xfrm>
          <a:prstGeom prst="rect">
            <a:avLst/>
          </a:prstGeom>
          <a:noFill/>
        </p:spPr>
        <p:txBody>
          <a:bodyPr wrap="square" rtlCol="0">
            <a:spAutoFit/>
          </a:bodyPr>
          <a:lstStyle/>
          <a:p>
            <a:r>
              <a:rPr lang="en-GB" dirty="0">
                <a:solidFill>
                  <a:schemeClr val="accent1">
                    <a:lumMod val="75000"/>
                  </a:schemeClr>
                </a:solidFill>
                <a:latin typeface="Nunito Light" charset="0"/>
              </a:rPr>
              <a:t>Man</a:t>
            </a:r>
          </a:p>
        </p:txBody>
      </p:sp>
      <p:sp>
        <p:nvSpPr>
          <p:cNvPr id="14" name="Textfeld 13"/>
          <p:cNvSpPr txBox="1"/>
          <p:nvPr/>
        </p:nvSpPr>
        <p:spPr>
          <a:xfrm>
            <a:off x="3803613" y="5537358"/>
            <a:ext cx="1426840" cy="369332"/>
          </a:xfrm>
          <a:prstGeom prst="rect">
            <a:avLst/>
          </a:prstGeom>
          <a:noFill/>
        </p:spPr>
        <p:txBody>
          <a:bodyPr wrap="square" rtlCol="0">
            <a:spAutoFit/>
          </a:bodyPr>
          <a:lstStyle/>
          <a:p>
            <a:r>
              <a:rPr lang="en-GB" dirty="0">
                <a:solidFill>
                  <a:schemeClr val="accent1">
                    <a:lumMod val="75000"/>
                  </a:schemeClr>
                </a:solidFill>
                <a:latin typeface="Nunito Light" charset="0"/>
              </a:rPr>
              <a:t>Woman</a:t>
            </a:r>
          </a:p>
        </p:txBody>
      </p:sp>
      <p:sp>
        <p:nvSpPr>
          <p:cNvPr id="17" name="Textfeld 16"/>
          <p:cNvSpPr txBox="1"/>
          <p:nvPr/>
        </p:nvSpPr>
        <p:spPr>
          <a:xfrm>
            <a:off x="2335301" y="4895346"/>
            <a:ext cx="2438769" cy="877163"/>
          </a:xfrm>
          <a:prstGeom prst="rect">
            <a:avLst/>
          </a:prstGeom>
          <a:noFill/>
        </p:spPr>
        <p:txBody>
          <a:bodyPr wrap="square" rtlCol="0">
            <a:spAutoFit/>
          </a:bodyPr>
          <a:lstStyle/>
          <a:p>
            <a:r>
              <a:rPr lang="en-GB" sz="1700" dirty="0">
                <a:solidFill>
                  <a:schemeClr val="accent1">
                    <a:lumMod val="75000"/>
                  </a:schemeClr>
                </a:solidFill>
                <a:latin typeface="Nunito Light" charset="0"/>
              </a:rPr>
              <a:t>Worked</a:t>
            </a:r>
          </a:p>
          <a:p>
            <a:r>
              <a:rPr lang="en-GB" sz="1700" dirty="0">
                <a:solidFill>
                  <a:schemeClr val="accent1">
                    <a:lumMod val="75000"/>
                  </a:schemeClr>
                </a:solidFill>
                <a:latin typeface="Nunito Light" charset="0"/>
              </a:rPr>
              <a:t>abroad for</a:t>
            </a:r>
          </a:p>
          <a:p>
            <a:r>
              <a:rPr lang="en-GB" sz="1700" dirty="0">
                <a:solidFill>
                  <a:schemeClr val="accent1">
                    <a:lumMod val="75000"/>
                  </a:schemeClr>
                </a:solidFill>
                <a:latin typeface="Nunito Light" charset="0"/>
              </a:rPr>
              <a:t>many years</a:t>
            </a:r>
          </a:p>
        </p:txBody>
      </p:sp>
      <p:sp>
        <p:nvSpPr>
          <p:cNvPr id="16" name="Inhaltsplatzhalter 2">
            <a:extLst>
              <a:ext uri="{FF2B5EF4-FFF2-40B4-BE49-F238E27FC236}">
                <a16:creationId xmlns:a16="http://schemas.microsoft.com/office/drawing/2014/main" id="{C177B5D3-A1BA-4F14-AF1C-A2F7CB832F2B}"/>
              </a:ext>
            </a:extLst>
          </p:cNvPr>
          <p:cNvSpPr txBox="1">
            <a:spLocks/>
          </p:cNvSpPr>
          <p:nvPr/>
        </p:nvSpPr>
        <p:spPr>
          <a:xfrm>
            <a:off x="457200" y="1556792"/>
            <a:ext cx="8229600" cy="4569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solidFill>
                  <a:schemeClr val="accent1">
                    <a:lumMod val="75000"/>
                  </a:schemeClr>
                </a:solidFill>
                <a:latin typeface="Nunito Light" charset="0"/>
              </a:rPr>
              <a:t>The contextual and power related reflexive perspective</a:t>
            </a:r>
          </a:p>
        </p:txBody>
      </p:sp>
      <p:sp>
        <p:nvSpPr>
          <p:cNvPr id="18" name="Shape 387">
            <a:extLst>
              <a:ext uri="{FF2B5EF4-FFF2-40B4-BE49-F238E27FC236}">
                <a16:creationId xmlns:a16="http://schemas.microsoft.com/office/drawing/2014/main" id="{AC5BEAE2-6EA4-4DA5-A13D-2F19FED87EBB}"/>
              </a:ext>
            </a:extLst>
          </p:cNvPr>
          <p:cNvSpPr txBox="1"/>
          <p:nvPr/>
        </p:nvSpPr>
        <p:spPr>
          <a:xfrm>
            <a:off x="2273884" y="6014394"/>
            <a:ext cx="2692666" cy="184666"/>
          </a:xfrm>
          <a:prstGeom prst="rect">
            <a:avLst/>
          </a:prstGeom>
          <a:noFill/>
          <a:ln>
            <a:noFill/>
          </a:ln>
        </p:spPr>
        <p:txBody>
          <a:bodyPr wrap="square" lIns="91425" tIns="45700" rIns="91425" bIns="45700" anchor="t" anchorCtr="0">
            <a:noAutofit/>
          </a:bodyPr>
          <a:lstStyle/>
          <a:p>
            <a:pPr lvl="0">
              <a:buSzPct val="25000"/>
            </a:pPr>
            <a:endParaRPr lang="en-GB" sz="600" b="0" i="0" u="none" strike="noStrike" cap="none" dirty="0">
              <a:solidFill>
                <a:schemeClr val="accent1">
                  <a:lumMod val="75000"/>
                </a:schemeClr>
              </a:solidFill>
              <a:latin typeface="Nunito Light"/>
              <a:ea typeface="Nunito Light"/>
              <a:cs typeface="Nunito Light"/>
              <a:sym typeface="Nunito Light"/>
            </a:endParaRPr>
          </a:p>
        </p:txBody>
      </p:sp>
      <p:sp>
        <p:nvSpPr>
          <p:cNvPr id="19" name="Textfeld 18">
            <a:extLst>
              <a:ext uri="{FF2B5EF4-FFF2-40B4-BE49-F238E27FC236}">
                <a16:creationId xmlns:a16="http://schemas.microsoft.com/office/drawing/2014/main" id="{D2A4030F-6825-4BE2-BDED-FB75258A8E5F}"/>
              </a:ext>
            </a:extLst>
          </p:cNvPr>
          <p:cNvSpPr txBox="1"/>
          <p:nvPr/>
        </p:nvSpPr>
        <p:spPr>
          <a:xfrm rot="5400000">
            <a:off x="4665334" y="3731631"/>
            <a:ext cx="3306228" cy="276999"/>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 </a:t>
            </a:r>
            <a:r>
              <a:rPr lang="de-DE" sz="600" dirty="0">
                <a:solidFill>
                  <a:schemeClr val="bg2">
                    <a:lumMod val="75000"/>
                  </a:schemeClr>
                </a:solidFill>
                <a:latin typeface="Nunito Light" charset="0"/>
                <a:ea typeface="Nunito Light" charset="0"/>
                <a:cs typeface="Nunito Light" charset="0"/>
                <a:hlinkClick r:id="rId5"/>
              </a:rPr>
              <a:t>Julia </a:t>
            </a:r>
            <a:r>
              <a:rPr lang="de-DE" sz="600" dirty="0" err="1">
                <a:solidFill>
                  <a:schemeClr val="bg2">
                    <a:lumMod val="75000"/>
                  </a:schemeClr>
                </a:solidFill>
                <a:latin typeface="Nunito Light" charset="0"/>
                <a:ea typeface="Nunito Light" charset="0"/>
                <a:cs typeface="Nunito Light" charset="0"/>
                <a:hlinkClick r:id="rId5"/>
              </a:rPr>
              <a:t>Flitta</a:t>
            </a:r>
            <a:r>
              <a:rPr lang="de-DE" sz="600" dirty="0">
                <a:solidFill>
                  <a:schemeClr val="bg2">
                    <a:lumMod val="75000"/>
                  </a:schemeClr>
                </a:solidFill>
                <a:latin typeface="Nunito Light" charset="0"/>
                <a:ea typeface="Nunito Light" charset="0"/>
                <a:cs typeface="Nunito Light" charset="0"/>
              </a:rPr>
              <a:t> </a:t>
            </a:r>
            <a:r>
              <a:rPr lang="en-GB" sz="600" dirty="0">
                <a:solidFill>
                  <a:schemeClr val="bg2">
                    <a:lumMod val="75000"/>
                  </a:schemeClr>
                </a:solidFill>
                <a:latin typeface="Nunito Light" charset="0"/>
                <a:ea typeface="Nunito Light" charset="0"/>
                <a:cs typeface="Nunito Light" charset="0"/>
              </a:rPr>
              <a:t>(</a:t>
            </a:r>
            <a:r>
              <a:rPr lang="en-GB" sz="600" dirty="0">
                <a:latin typeface="Nunito Light" charset="0"/>
                <a:ea typeface="Nunito Light" charset="0"/>
                <a:cs typeface="Nunito Light" charset="0"/>
              </a:rPr>
              <a:t>2017) </a:t>
            </a:r>
            <a:r>
              <a:rPr lang="en-GB" sz="600" dirty="0">
                <a:latin typeface="Nunito Light" charset="0"/>
                <a:ea typeface="MS PGothic" panose="020B0600070205080204" pitchFamily="34" charset="-128"/>
              </a:rPr>
              <a:t>Based on Nazarkiewicz, Kirsten 2016a</a:t>
            </a:r>
            <a:endParaRPr lang="en-GB" sz="600" dirty="0">
              <a:latin typeface="Nunito Light"/>
              <a:ea typeface="Nunito Light"/>
              <a:cs typeface="Nunito Light"/>
              <a:sym typeface="Nunito Light"/>
            </a:endParaRPr>
          </a:p>
          <a:p>
            <a:pPr fontAlgn="auto">
              <a:spcBef>
                <a:spcPts val="0"/>
              </a:spcBef>
              <a:spcAft>
                <a:spcPts val="0"/>
              </a:spcAft>
              <a:defRPr/>
            </a:pPr>
            <a:endParaRPr lang="en-GB" sz="600" dirty="0">
              <a:solidFill>
                <a:schemeClr val="bg2">
                  <a:lumMod val="75000"/>
                </a:schemeClr>
              </a:solidFill>
              <a:latin typeface="Nunito Light" charset="0"/>
              <a:ea typeface="Nunito Light" charset="0"/>
              <a:cs typeface="Nunito Light" charset="0"/>
            </a:endParaRPr>
          </a:p>
        </p:txBody>
      </p:sp>
      <p:sp>
        <p:nvSpPr>
          <p:cNvPr id="21" name="Textplatzhalter 4">
            <a:extLst>
              <a:ext uri="{FF2B5EF4-FFF2-40B4-BE49-F238E27FC236}">
                <a16:creationId xmlns:a16="http://schemas.microsoft.com/office/drawing/2014/main" id="{F7075A9F-1AD8-7C4E-9102-11B3D01C7FF7}"/>
              </a:ext>
            </a:extLst>
          </p:cNvPr>
          <p:cNvSpPr>
            <a:spLocks noGrp="1"/>
          </p:cNvSpPr>
          <p:nvPr>
            <p:ph type="body" sz="quarter" idx="13"/>
          </p:nvPr>
        </p:nvSpPr>
        <p:spPr>
          <a:xfrm>
            <a:off x="395534" y="780094"/>
            <a:ext cx="8352930" cy="720080"/>
          </a:xfrm>
        </p:spPr>
        <p:txBody>
          <a:bodyPr>
            <a:noAutofit/>
          </a:bodyPr>
          <a:lstStyle/>
          <a:p>
            <a:r>
              <a:rPr lang="en-GB" dirty="0">
                <a:latin typeface="Nunito Light" pitchFamily="2" charset="77"/>
              </a:rPr>
              <a:t>Three perspectives of cultural reflexivity</a:t>
            </a:r>
          </a:p>
        </p:txBody>
      </p:sp>
    </p:spTree>
    <p:extLst>
      <p:ext uri="{BB962C8B-B14F-4D97-AF65-F5344CB8AC3E}">
        <p14:creationId xmlns:p14="http://schemas.microsoft.com/office/powerpoint/2010/main" val="283975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5350C12-DB47-4963-9A92-DDCE139210CB}"/>
              </a:ext>
            </a:extLst>
          </p:cNvPr>
          <p:cNvSpPr>
            <a:spLocks noGrp="1"/>
          </p:cNvSpPr>
          <p:nvPr>
            <p:ph idx="1"/>
          </p:nvPr>
        </p:nvSpPr>
        <p:spPr>
          <a:xfrm>
            <a:off x="323850" y="1550988"/>
            <a:ext cx="8229600" cy="4570412"/>
          </a:xfrm>
        </p:spPr>
        <p:txBody>
          <a:bodyPr rtlCol="0">
            <a:normAutofit fontScale="85000" lnSpcReduction="20000"/>
          </a:bodyPr>
          <a:lstStyle/>
          <a:p>
            <a:pPr marL="0" indent="0" fontAlgn="auto">
              <a:spcAft>
                <a:spcPts val="0"/>
              </a:spcAft>
              <a:buFont typeface="Wingdings" panose="05000000000000000000" pitchFamily="2" charset="2"/>
              <a:buNone/>
              <a:defRPr/>
            </a:pPr>
            <a:r>
              <a:rPr lang="en-GB" sz="3800" dirty="0">
                <a:solidFill>
                  <a:schemeClr val="accent1">
                    <a:lumMod val="75000"/>
                  </a:schemeClr>
                </a:solidFill>
                <a:latin typeface="Nunito Light" charset="0"/>
                <a:ea typeface="Nunito Light" charset="0"/>
                <a:cs typeface="Nunito Light" charset="0"/>
              </a:rPr>
              <a:t>EduBox 01:</a:t>
            </a:r>
            <a:br>
              <a:rPr lang="en-GB" sz="3800" dirty="0">
                <a:solidFill>
                  <a:schemeClr val="accent1">
                    <a:lumMod val="75000"/>
                  </a:schemeClr>
                </a:solidFill>
                <a:latin typeface="Nunito Light" charset="0"/>
                <a:ea typeface="Nunito Light" charset="0"/>
                <a:cs typeface="Nunito Light" charset="0"/>
              </a:rPr>
            </a:br>
            <a:r>
              <a:rPr lang="en-US" sz="3800" b="1" dirty="0">
                <a:solidFill>
                  <a:schemeClr val="accent1">
                    <a:lumMod val="75000"/>
                  </a:schemeClr>
                </a:solidFill>
                <a:latin typeface="Nunito Light" charset="0"/>
                <a:ea typeface="Nunito Light" charset="0"/>
                <a:cs typeface="Nunito Light" charset="0"/>
              </a:rPr>
              <a:t>Culture, a new perspective</a:t>
            </a:r>
          </a:p>
          <a:p>
            <a:pPr marL="0" indent="0" fontAlgn="auto">
              <a:spcAft>
                <a:spcPts val="0"/>
              </a:spcAft>
              <a:buNone/>
              <a:defRPr/>
            </a:pPr>
            <a:br>
              <a:rPr lang="de-DE" sz="3800" dirty="0">
                <a:solidFill>
                  <a:schemeClr val="accent1">
                    <a:lumMod val="75000"/>
                  </a:schemeClr>
                </a:solidFill>
                <a:latin typeface="Nunito Light" charset="0"/>
                <a:ea typeface="Nunito Light" charset="0"/>
                <a:cs typeface="Nunito Light" charset="0"/>
              </a:rPr>
            </a:br>
            <a:r>
              <a:rPr lang="de-DE" sz="3300" dirty="0">
                <a:solidFill>
                  <a:schemeClr val="accent1">
                    <a:lumMod val="75000"/>
                  </a:schemeClr>
                </a:solidFill>
                <a:latin typeface="Nunito Light" charset="0"/>
                <a:ea typeface="Nunito Light" charset="0"/>
                <a:cs typeface="Nunito Light" charset="0"/>
              </a:rPr>
              <a:t>Session 03:</a:t>
            </a:r>
            <a:br>
              <a:rPr lang="de-DE" sz="3300" dirty="0">
                <a:solidFill>
                  <a:schemeClr val="accent1">
                    <a:lumMod val="75000"/>
                  </a:schemeClr>
                </a:solidFill>
                <a:latin typeface="Nunito Light" charset="0"/>
                <a:ea typeface="Nunito Light" charset="0"/>
                <a:cs typeface="Nunito Light" charset="0"/>
              </a:rPr>
            </a:br>
            <a:r>
              <a:rPr lang="en-US" sz="3300" b="1" dirty="0">
                <a:solidFill>
                  <a:schemeClr val="accent1">
                    <a:lumMod val="75000"/>
                  </a:schemeClr>
                </a:solidFill>
                <a:latin typeface="Nunito Light" charset="0"/>
                <a:ea typeface="Nunito Light" charset="0"/>
                <a:cs typeface="Nunito Light" charset="0"/>
              </a:rPr>
              <a:t>A culture reflexive approach to</a:t>
            </a:r>
          </a:p>
          <a:p>
            <a:pPr marL="0" indent="0" fontAlgn="auto">
              <a:spcAft>
                <a:spcPts val="0"/>
              </a:spcAft>
              <a:buNone/>
              <a:defRPr/>
            </a:pPr>
            <a:r>
              <a:rPr lang="en-US" sz="3300" b="1" dirty="0">
                <a:solidFill>
                  <a:schemeClr val="accent1">
                    <a:lumMod val="75000"/>
                  </a:schemeClr>
                </a:solidFill>
                <a:latin typeface="Nunito Light" charset="0"/>
                <a:ea typeface="Nunito Light" charset="0"/>
                <a:cs typeface="Nunito Light" charset="0"/>
              </a:rPr>
              <a:t>the analysis of cross-cultural</a:t>
            </a:r>
          </a:p>
          <a:p>
            <a:pPr marL="0" indent="0" fontAlgn="auto">
              <a:spcAft>
                <a:spcPts val="0"/>
              </a:spcAft>
              <a:buNone/>
              <a:defRPr/>
            </a:pPr>
            <a:r>
              <a:rPr lang="en-US" sz="3300" b="1" dirty="0">
                <a:solidFill>
                  <a:schemeClr val="accent1">
                    <a:lumMod val="75000"/>
                  </a:schemeClr>
                </a:solidFill>
                <a:latin typeface="Nunito Light" charset="0"/>
                <a:ea typeface="Nunito Light" charset="0"/>
                <a:cs typeface="Nunito Light" charset="0"/>
              </a:rPr>
              <a:t>interactions </a:t>
            </a:r>
            <a:br>
              <a:rPr lang="de-DE" sz="2800" b="1" dirty="0">
                <a:solidFill>
                  <a:schemeClr val="accent1">
                    <a:lumMod val="75000"/>
                  </a:schemeClr>
                </a:solidFill>
                <a:latin typeface="Nunito Light" charset="0"/>
                <a:ea typeface="Nunito Light" charset="0"/>
                <a:cs typeface="Nunito Light" charset="0"/>
              </a:rPr>
            </a:br>
            <a:br>
              <a:rPr lang="de-DE" sz="2800" b="1" dirty="0">
                <a:solidFill>
                  <a:schemeClr val="accent1">
                    <a:lumMod val="75000"/>
                  </a:schemeClr>
                </a:solidFill>
                <a:latin typeface="Nunito Light" charset="0"/>
                <a:ea typeface="Nunito Light" charset="0"/>
                <a:cs typeface="Nunito Light" charset="0"/>
              </a:rPr>
            </a:br>
            <a:endParaRPr lang="de-DE" sz="2800" b="1"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endParaRPr lang="de-DE" sz="2000" b="1"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endParaRPr lang="de-DE" sz="1800" b="1" dirty="0">
              <a:solidFill>
                <a:schemeClr val="accent1">
                  <a:lumMod val="75000"/>
                </a:schemeClr>
              </a:solidFill>
              <a:latin typeface="Nunito Light" charset="0"/>
              <a:ea typeface="Nunito Light" charset="0"/>
              <a:cs typeface="Nunito Light" charset="0"/>
            </a:endParaRPr>
          </a:p>
          <a:p>
            <a:pPr marL="0" indent="0" fontAlgn="auto">
              <a:spcAft>
                <a:spcPts val="0"/>
              </a:spcAft>
              <a:buNone/>
              <a:defRPr/>
            </a:pPr>
            <a:r>
              <a:rPr lang="de-DE" sz="1900" b="1" dirty="0" err="1">
                <a:solidFill>
                  <a:schemeClr val="accent1">
                    <a:lumMod val="75000"/>
                  </a:schemeClr>
                </a:solidFill>
                <a:latin typeface="Nunito Light" charset="0"/>
                <a:ea typeface="Nunito Light" charset="0"/>
                <a:cs typeface="Nunito Light" charset="0"/>
              </a:rPr>
              <a:t>Author</a:t>
            </a:r>
            <a:r>
              <a:rPr lang="de-DE" sz="1900" b="1" dirty="0">
                <a:solidFill>
                  <a:schemeClr val="accent1">
                    <a:lumMod val="75000"/>
                  </a:schemeClr>
                </a:solidFill>
                <a:latin typeface="Nunito Light" charset="0"/>
                <a:ea typeface="Nunito Light" charset="0"/>
                <a:cs typeface="Nunito Light" charset="0"/>
              </a:rPr>
              <a:t>: Prof. Dr. A. Iken </a:t>
            </a:r>
            <a:r>
              <a:rPr lang="de-DE" sz="1900" b="1" dirty="0" err="1">
                <a:solidFill>
                  <a:schemeClr val="accent1">
                    <a:lumMod val="75000"/>
                  </a:schemeClr>
                </a:solidFill>
                <a:latin typeface="Nunito Light" charset="0"/>
                <a:ea typeface="Nunito Light" charset="0"/>
                <a:cs typeface="Nunito Light" charset="0"/>
              </a:rPr>
              <a:t>with</a:t>
            </a:r>
            <a:r>
              <a:rPr lang="de-DE" sz="1900" b="1" dirty="0">
                <a:solidFill>
                  <a:schemeClr val="accent1">
                    <a:lumMod val="75000"/>
                  </a:schemeClr>
                </a:solidFill>
                <a:latin typeface="Nunito Light" charset="0"/>
                <a:ea typeface="Nunito Light" charset="0"/>
                <a:cs typeface="Nunito Light" charset="0"/>
              </a:rPr>
              <a:t> </a:t>
            </a:r>
            <a:r>
              <a:rPr lang="de-DE" sz="1900" b="1" dirty="0" err="1">
                <a:solidFill>
                  <a:schemeClr val="accent1">
                    <a:lumMod val="75000"/>
                  </a:schemeClr>
                </a:solidFill>
                <a:latin typeface="Nunito Light" charset="0"/>
                <a:ea typeface="Nunito Light" charset="0"/>
                <a:cs typeface="Nunito Light" charset="0"/>
              </a:rPr>
              <a:t>contributions</a:t>
            </a:r>
            <a:r>
              <a:rPr lang="de-DE" sz="1900" b="1" dirty="0">
                <a:solidFill>
                  <a:schemeClr val="accent1">
                    <a:lumMod val="75000"/>
                  </a:schemeClr>
                </a:solidFill>
                <a:latin typeface="Nunito Light" charset="0"/>
                <a:ea typeface="Nunito Light" charset="0"/>
                <a:cs typeface="Nunito Light" charset="0"/>
              </a:rPr>
              <a:t> </a:t>
            </a:r>
            <a:r>
              <a:rPr lang="de-DE" sz="1900" b="1" dirty="0" err="1">
                <a:solidFill>
                  <a:schemeClr val="accent1">
                    <a:lumMod val="75000"/>
                  </a:schemeClr>
                </a:solidFill>
                <a:latin typeface="Nunito Light" charset="0"/>
                <a:ea typeface="Nunito Light" charset="0"/>
                <a:cs typeface="Nunito Light" charset="0"/>
              </a:rPr>
              <a:t>by</a:t>
            </a:r>
            <a:r>
              <a:rPr lang="de-DE" sz="1900" b="1" dirty="0">
                <a:solidFill>
                  <a:schemeClr val="accent1">
                    <a:lumMod val="75000"/>
                  </a:schemeClr>
                </a:solidFill>
                <a:latin typeface="Nunito Light" charset="0"/>
                <a:ea typeface="Nunito Light" charset="0"/>
                <a:cs typeface="Nunito Light" charset="0"/>
              </a:rPr>
              <a:t> Prof. Dr. K. </a:t>
            </a:r>
            <a:r>
              <a:rPr lang="en-GB" sz="2000" b="1" dirty="0">
                <a:solidFill>
                  <a:srgbClr val="376092"/>
                </a:solidFill>
                <a:latin typeface="Nunito Light" charset="0"/>
              </a:rPr>
              <a:t>Nazarkiewicz</a:t>
            </a:r>
            <a:br>
              <a:rPr lang="de-DE" sz="1900" b="1" dirty="0">
                <a:solidFill>
                  <a:schemeClr val="accent1">
                    <a:lumMod val="75000"/>
                  </a:schemeClr>
                </a:solidFill>
                <a:latin typeface="Nunito Light" charset="0"/>
                <a:ea typeface="Nunito Light" charset="0"/>
                <a:cs typeface="Nunito Light" charset="0"/>
              </a:rPr>
            </a:br>
            <a:r>
              <a:rPr lang="de-DE" sz="1900" b="1" dirty="0">
                <a:solidFill>
                  <a:schemeClr val="accent1">
                    <a:lumMod val="75000"/>
                  </a:schemeClr>
                </a:solidFill>
                <a:latin typeface="Nunito Light" charset="0"/>
                <a:ea typeface="Nunito Light" charset="0"/>
                <a:cs typeface="Nunito Light" charset="0"/>
              </a:rPr>
              <a:t>Project: EduBoxes for Hamburg Open Online University (</a:t>
            </a:r>
            <a:r>
              <a:rPr lang="de-DE" sz="1900" b="1" dirty="0">
                <a:solidFill>
                  <a:schemeClr val="accent1">
                    <a:lumMod val="75000"/>
                  </a:schemeClr>
                </a:solidFill>
                <a:latin typeface="Nunito Light" charset="0"/>
                <a:ea typeface="Nunito Light" charset="0"/>
                <a:cs typeface="Nunito Light" charset="0"/>
                <a:hlinkClick r:id="rId3"/>
              </a:rPr>
              <a:t>www.hoou.de</a:t>
            </a:r>
            <a:r>
              <a:rPr lang="de-DE" sz="1900" b="1" dirty="0">
                <a:solidFill>
                  <a:schemeClr val="accent1">
                    <a:lumMod val="75000"/>
                  </a:schemeClr>
                </a:solidFill>
                <a:latin typeface="Nunito Light" charset="0"/>
                <a:ea typeface="Nunito Light" charset="0"/>
                <a:cs typeface="Nunito Light" charset="0"/>
              </a:rPr>
              <a:t>)</a:t>
            </a:r>
            <a:endParaRPr lang="en-GB" sz="1900" dirty="0">
              <a:solidFill>
                <a:schemeClr val="accent1">
                  <a:lumMod val="75000"/>
                </a:schemeClr>
              </a:solidFill>
              <a:latin typeface="Nunito Light" charset="0"/>
              <a:ea typeface="Nunito Light" charset="0"/>
              <a:cs typeface="Nunito Light" charset="0"/>
            </a:endParaRPr>
          </a:p>
          <a:p>
            <a:pPr marL="0" indent="0" fontAlgn="auto">
              <a:spcAft>
                <a:spcPts val="0"/>
              </a:spcAft>
              <a:buFont typeface="Wingdings" panose="05000000000000000000" pitchFamily="2" charset="2"/>
              <a:buNone/>
              <a:defRPr/>
            </a:pPr>
            <a:endParaRPr lang="en-GB" sz="2800" dirty="0">
              <a:solidFill>
                <a:schemeClr val="accent1">
                  <a:lumMod val="75000"/>
                </a:schemeClr>
              </a:solidFill>
              <a:latin typeface="Nunito Light" charset="0"/>
              <a:ea typeface="Nunito Light" charset="0"/>
              <a:cs typeface="Nunito Light" charset="0"/>
            </a:endParaRPr>
          </a:p>
        </p:txBody>
      </p:sp>
      <p:pic>
        <p:nvPicPr>
          <p:cNvPr id="16387" name="Bild 1">
            <a:extLst>
              <a:ext uri="{FF2B5EF4-FFF2-40B4-BE49-F238E27FC236}">
                <a16:creationId xmlns:a16="http://schemas.microsoft.com/office/drawing/2014/main" id="{72D26029-D977-433C-AC51-09E462CE04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1699920"/>
            <a:ext cx="3143647" cy="24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4">
            <a:extLst>
              <a:ext uri="{FF2B5EF4-FFF2-40B4-BE49-F238E27FC236}">
                <a16:creationId xmlns:a16="http://schemas.microsoft.com/office/drawing/2014/main" id="{0CE946CF-E372-4FD9-AB89-EEE352803D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849962"/>
            <a:ext cx="1365398" cy="1365398"/>
          </a:xfrm>
          <a:prstGeom prst="rect">
            <a:avLst/>
          </a:prstGeom>
        </p:spPr>
      </p:pic>
      <p:pic>
        <p:nvPicPr>
          <p:cNvPr id="2" name="Grafik 1">
            <a:extLst>
              <a:ext uri="{FF2B5EF4-FFF2-40B4-BE49-F238E27FC236}">
                <a16:creationId xmlns:a16="http://schemas.microsoft.com/office/drawing/2014/main" id="{150870D3-BDAF-394B-9F1B-7FBC54739DFC}"/>
              </a:ext>
            </a:extLst>
          </p:cNvPr>
          <p:cNvPicPr>
            <a:picLocks noChangeAspect="1"/>
          </p:cNvPicPr>
          <p:nvPr/>
        </p:nvPicPr>
        <p:blipFill>
          <a:blip r:embed="rId6"/>
          <a:stretch>
            <a:fillRect/>
          </a:stretch>
        </p:blipFill>
        <p:spPr>
          <a:xfrm>
            <a:off x="3505200" y="3263900"/>
            <a:ext cx="2133600" cy="330200"/>
          </a:xfrm>
          <a:prstGeom prst="rect">
            <a:avLst/>
          </a:prstGeom>
        </p:spPr>
      </p:pic>
    </p:spTree>
    <p:extLst>
      <p:ext uri="{BB962C8B-B14F-4D97-AF65-F5344CB8AC3E}">
        <p14:creationId xmlns:p14="http://schemas.microsoft.com/office/powerpoint/2010/main" val="120244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3" name="Inhaltsplatzhalter 2"/>
          <p:cNvSpPr>
            <a:spLocks noGrp="1"/>
          </p:cNvSpPr>
          <p:nvPr>
            <p:ph idx="1"/>
          </p:nvPr>
        </p:nvSpPr>
        <p:spPr/>
        <p:txBody>
          <a:bodyPr/>
          <a:lstStyle/>
          <a:p>
            <a:pPr marL="0" indent="0">
              <a:buNone/>
            </a:pPr>
            <a:r>
              <a:rPr lang="en-GB" sz="2400" dirty="0">
                <a:solidFill>
                  <a:schemeClr val="accent1">
                    <a:lumMod val="75000"/>
                  </a:schemeClr>
                </a:solidFill>
                <a:latin typeface="Nunito Light" charset="0"/>
              </a:rPr>
              <a:t>The contextual and power-reflexive perspective</a:t>
            </a:r>
          </a:p>
          <a:p>
            <a:pPr marL="342900" lvl="1" indent="-342900"/>
            <a:r>
              <a:rPr lang="en-GB" sz="2000" dirty="0">
                <a:solidFill>
                  <a:schemeClr val="accent1">
                    <a:lumMod val="75000"/>
                  </a:schemeClr>
                </a:solidFill>
                <a:latin typeface="Nunito Light" charset="0"/>
              </a:rPr>
              <a:t>Acknowledges and supports the consideration of personal as well as situational aspects</a:t>
            </a:r>
          </a:p>
          <a:p>
            <a:pPr marL="342900" lvl="1" indent="-342900"/>
            <a:r>
              <a:rPr lang="en-GB" sz="2000" dirty="0">
                <a:solidFill>
                  <a:schemeClr val="accent1">
                    <a:lumMod val="75000"/>
                  </a:schemeClr>
                </a:solidFill>
                <a:latin typeface="Nunito Light" charset="0"/>
              </a:rPr>
              <a:t>Considers in particular ‘power’ and asymmetrical power relations as an interfering factor</a:t>
            </a:r>
          </a:p>
          <a:p>
            <a:pPr marL="342900" lvl="1" indent="-342900"/>
            <a:r>
              <a:rPr lang="en-GB" sz="2000" dirty="0">
                <a:solidFill>
                  <a:schemeClr val="accent1">
                    <a:lumMod val="75000"/>
                  </a:schemeClr>
                </a:solidFill>
                <a:latin typeface="Nunito Light" charset="0"/>
              </a:rPr>
              <a:t>Limits the problem of ‘over-culturalisation’ </a:t>
            </a:r>
          </a:p>
          <a:p>
            <a:pPr marL="342900" lvl="1" indent="-342900"/>
            <a:r>
              <a:rPr lang="en-GB" sz="2000" dirty="0">
                <a:solidFill>
                  <a:schemeClr val="accent1">
                    <a:lumMod val="75000"/>
                  </a:schemeClr>
                </a:solidFill>
                <a:latin typeface="Nunito Light" charset="0"/>
              </a:rPr>
              <a:t>Shows potential limits of influence and interactions </a:t>
            </a:r>
          </a:p>
        </p:txBody>
      </p:sp>
      <p:sp>
        <p:nvSpPr>
          <p:cNvPr id="5" name="Textplatzhalter 4"/>
          <p:cNvSpPr>
            <a:spLocks noGrp="1"/>
          </p:cNvSpPr>
          <p:nvPr>
            <p:ph type="body" sz="quarter" idx="13"/>
          </p:nvPr>
        </p:nvSpPr>
        <p:spPr>
          <a:xfrm>
            <a:off x="395534" y="780094"/>
            <a:ext cx="7704857" cy="720080"/>
          </a:xfrm>
        </p:spPr>
        <p:txBody>
          <a:bodyPr>
            <a:normAutofit fontScale="92500"/>
          </a:bodyPr>
          <a:lstStyle/>
          <a:p>
            <a:r>
              <a:rPr lang="en-GB" dirty="0">
                <a:latin typeface="Nunito Light" pitchFamily="2" charset="77"/>
              </a:rPr>
              <a:t>Three perspectives of cultural reflexivity</a:t>
            </a:r>
          </a:p>
        </p:txBody>
      </p:sp>
    </p:spTree>
    <p:extLst>
      <p:ext uri="{BB962C8B-B14F-4D97-AF65-F5344CB8AC3E}">
        <p14:creationId xmlns:p14="http://schemas.microsoft.com/office/powerpoint/2010/main" val="2765146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387">
            <a:extLst>
              <a:ext uri="{FF2B5EF4-FFF2-40B4-BE49-F238E27FC236}">
                <a16:creationId xmlns:a16="http://schemas.microsoft.com/office/drawing/2014/main" id="{33D64044-00F2-4BB6-B7A7-580595D3EC21}"/>
              </a:ext>
            </a:extLst>
          </p:cNvPr>
          <p:cNvSpPr txBox="1"/>
          <p:nvPr/>
        </p:nvSpPr>
        <p:spPr>
          <a:xfrm rot="5400000">
            <a:off x="474997" y="4603379"/>
            <a:ext cx="3066640" cy="777289"/>
          </a:xfrm>
          <a:prstGeom prst="rect">
            <a:avLst/>
          </a:prstGeom>
          <a:noFill/>
          <a:ln>
            <a:noFill/>
          </a:ln>
        </p:spPr>
        <p:txBody>
          <a:bodyPr wrap="square" lIns="91425" tIns="45700" rIns="91425" bIns="45700" anchor="t" anchorCtr="0">
            <a:noAutofit/>
          </a:bodyPr>
          <a:lstStyle/>
          <a:p>
            <a:pPr lvl="0">
              <a:buSzPct val="25000"/>
            </a:pPr>
            <a:r>
              <a:rPr lang="en-GB" sz="600" dirty="0">
                <a:solidFill>
                  <a:schemeClr val="tx2">
                    <a:lumMod val="75000"/>
                  </a:schemeClr>
                </a:solidFill>
                <a:latin typeface="Nunito Light" charset="0"/>
                <a:ea typeface="MS PGothic" panose="020B0600070205080204" pitchFamily="34" charset="-128"/>
              </a:rPr>
              <a:t>Illustrations based on Nazarkiewicz, K. 2016a and </a:t>
            </a:r>
            <a:r>
              <a:rPr lang="en-GB" sz="600" dirty="0" err="1">
                <a:solidFill>
                  <a:schemeClr val="tx2">
                    <a:lumMod val="75000"/>
                  </a:schemeClr>
                </a:solidFill>
                <a:latin typeface="Nunito Light" charset="0"/>
                <a:ea typeface="MS PGothic" panose="020B0600070205080204" pitchFamily="34" charset="-128"/>
              </a:rPr>
              <a:t>Yildirim-Krannig,Y</a:t>
            </a:r>
            <a:r>
              <a:rPr lang="en-GB" sz="600" dirty="0">
                <a:solidFill>
                  <a:schemeClr val="tx2">
                    <a:lumMod val="75000"/>
                  </a:schemeClr>
                </a:solidFill>
                <a:latin typeface="Nunito Light" charset="0"/>
                <a:ea typeface="MS PGothic" panose="020B0600070205080204" pitchFamily="34" charset="-128"/>
              </a:rPr>
              <a:t>. 2014</a:t>
            </a:r>
            <a:endParaRPr lang="en-GB" sz="600" b="0" i="0" u="none" strike="noStrike" cap="none" dirty="0">
              <a:solidFill>
                <a:schemeClr val="tx2">
                  <a:lumMod val="75000"/>
                </a:schemeClr>
              </a:solidFill>
              <a:latin typeface="Nunito Light"/>
              <a:ea typeface="Nunito Light"/>
              <a:cs typeface="Nunito Light"/>
              <a:sym typeface="Nunito Light"/>
            </a:endParaRPr>
          </a:p>
        </p:txBody>
      </p:sp>
      <p:sp>
        <p:nvSpPr>
          <p:cNvPr id="2" name="Titel 1"/>
          <p:cNvSpPr>
            <a:spLocks noGrp="1"/>
          </p:cNvSpPr>
          <p:nvPr>
            <p:ph type="title"/>
          </p:nvPr>
        </p:nvSpPr>
        <p:spPr>
          <a:xfrm>
            <a:off x="395534" y="259508"/>
            <a:ext cx="813690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a:xfrm>
            <a:off x="395534" y="780094"/>
            <a:ext cx="7848873" cy="720080"/>
          </a:xfrm>
        </p:spPr>
        <p:txBody>
          <a:bodyPr>
            <a:normAutofit fontScale="92500"/>
          </a:bodyPr>
          <a:lstStyle/>
          <a:p>
            <a:r>
              <a:rPr lang="en-GB" dirty="0">
                <a:latin typeface="Nunito Light" pitchFamily="2" charset="77"/>
              </a:rPr>
              <a:t>Three perspectives of cultural reflexivity</a:t>
            </a:r>
          </a:p>
        </p:txBody>
      </p:sp>
      <p:sp>
        <p:nvSpPr>
          <p:cNvPr id="9" name="Textfeld 8"/>
          <p:cNvSpPr txBox="1"/>
          <p:nvPr/>
        </p:nvSpPr>
        <p:spPr>
          <a:xfrm>
            <a:off x="300278" y="1498439"/>
            <a:ext cx="8754958" cy="784830"/>
          </a:xfrm>
          <a:prstGeom prst="rect">
            <a:avLst/>
          </a:prstGeom>
          <a:noFill/>
        </p:spPr>
        <p:txBody>
          <a:bodyPr wrap="square" rtlCol="0">
            <a:spAutoFit/>
          </a:bodyPr>
          <a:lstStyle/>
          <a:p>
            <a:r>
              <a:rPr lang="en-GB" sz="2000" dirty="0">
                <a:solidFill>
                  <a:schemeClr val="accent1">
                    <a:lumMod val="75000"/>
                  </a:schemeClr>
                </a:solidFill>
                <a:latin typeface="Nunito Light" charset="0"/>
              </a:rPr>
              <a:t>Which questions could be asked regarding the situation and those involved?</a:t>
            </a:r>
          </a:p>
          <a:p>
            <a:endParaRPr lang="en-GB" sz="2400" dirty="0"/>
          </a:p>
        </p:txBody>
      </p:sp>
      <p:sp>
        <p:nvSpPr>
          <p:cNvPr id="10" name="Textfeld 9"/>
          <p:cNvSpPr txBox="1"/>
          <p:nvPr/>
        </p:nvSpPr>
        <p:spPr>
          <a:xfrm>
            <a:off x="2659694" y="1904218"/>
            <a:ext cx="6156176" cy="4093428"/>
          </a:xfrm>
          <a:prstGeom prst="rect">
            <a:avLst/>
          </a:prstGeom>
          <a:noFill/>
        </p:spPr>
        <p:txBody>
          <a:bodyPr wrap="square" rtlCol="0">
            <a:spAutoFit/>
          </a:bodyPr>
          <a:lstStyle/>
          <a:p>
            <a:pPr marL="285750" indent="-285750">
              <a:buFont typeface="Arial" panose="020B0604020202020204" pitchFamily="34" charset="0"/>
              <a:buChar char="•"/>
            </a:pPr>
            <a:r>
              <a:rPr lang="en-GB" sz="2000" i="1" dirty="0">
                <a:solidFill>
                  <a:schemeClr val="accent1">
                    <a:lumMod val="75000"/>
                  </a:schemeClr>
                </a:solidFill>
                <a:latin typeface="Nunito Light" charset="0"/>
              </a:rPr>
              <a:t>The search for meaning: </a:t>
            </a:r>
          </a:p>
          <a:p>
            <a:r>
              <a:rPr lang="en-GB" sz="2000" dirty="0"/>
              <a:t>     </a:t>
            </a:r>
            <a:r>
              <a:rPr lang="en-GB" sz="2000" dirty="0">
                <a:solidFill>
                  <a:schemeClr val="accent1">
                    <a:lumMod val="75000"/>
                  </a:schemeClr>
                </a:solidFill>
                <a:latin typeface="Nunito Light" charset="0"/>
              </a:rPr>
              <a:t>Which cultural factors could play a role?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i="1" dirty="0">
                <a:solidFill>
                  <a:schemeClr val="accent1">
                    <a:lumMod val="75000"/>
                  </a:schemeClr>
                </a:solidFill>
                <a:latin typeface="Nunito Light" charset="0"/>
              </a:rPr>
              <a:t>The search for reciprocal effects and solutions:   </a:t>
            </a:r>
            <a:r>
              <a:rPr lang="en-GB" sz="2000" dirty="0">
                <a:solidFill>
                  <a:schemeClr val="accent1">
                    <a:lumMod val="75000"/>
                  </a:schemeClr>
                </a:solidFill>
                <a:latin typeface="Nunito Light" charset="0"/>
              </a:rPr>
              <a:t>       The membership of which sub-collectives and systems could be important and thus need consideration? What is it we don’t know and how can we find a common solution? </a:t>
            </a:r>
          </a:p>
          <a:p>
            <a:pPr marL="285750" indent="-285750">
              <a:buFont typeface="Arial" panose="020B0604020202020204" pitchFamily="34" charset="0"/>
              <a:buChar char="•"/>
            </a:pPr>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r>
              <a:rPr lang="en-GB" sz="2000" dirty="0">
                <a:solidFill>
                  <a:schemeClr val="accent1">
                    <a:lumMod val="75000"/>
                  </a:schemeClr>
                </a:solidFill>
                <a:latin typeface="Nunito Light" charset="0"/>
              </a:rPr>
              <a:t>How are the privileges and opportunities to participate distributed in advance? Who has which privileges, what kind of power-relations are relevant? What are other important context factors worth considering?</a:t>
            </a:r>
          </a:p>
        </p:txBody>
      </p:sp>
      <p:sp>
        <p:nvSpPr>
          <p:cNvPr id="12" name="Textfeld 11">
            <a:extLst>
              <a:ext uri="{FF2B5EF4-FFF2-40B4-BE49-F238E27FC236}">
                <a16:creationId xmlns:a16="http://schemas.microsoft.com/office/drawing/2014/main" id="{45D89E26-56EE-4133-B69D-3CD70430CBE2}"/>
              </a:ext>
            </a:extLst>
          </p:cNvPr>
          <p:cNvSpPr txBox="1"/>
          <p:nvPr/>
        </p:nvSpPr>
        <p:spPr>
          <a:xfrm rot="5400000">
            <a:off x="1422935" y="2801131"/>
            <a:ext cx="1756937"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3"/>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4"/>
              </a:rPr>
              <a:t>Julia </a:t>
            </a:r>
            <a:r>
              <a:rPr lang="de-DE" sz="600" dirty="0" err="1">
                <a:solidFill>
                  <a:schemeClr val="bg2">
                    <a:lumMod val="75000"/>
                  </a:schemeClr>
                </a:solidFill>
                <a:latin typeface="Nunito Light" charset="0"/>
                <a:ea typeface="Nunito Light" charset="0"/>
                <a:cs typeface="Nunito Light" charset="0"/>
                <a:hlinkClick r:id="rId4"/>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a:t>
            </a:r>
          </a:p>
        </p:txBody>
      </p:sp>
      <p:pic>
        <p:nvPicPr>
          <p:cNvPr id="17" name="Inhaltsplatzhalter 5">
            <a:extLst>
              <a:ext uri="{FF2B5EF4-FFF2-40B4-BE49-F238E27FC236}">
                <a16:creationId xmlns:a16="http://schemas.microsoft.com/office/drawing/2014/main" id="{3E7D857D-D0D1-4349-A7FF-58C50D77F0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1" y="4437112"/>
            <a:ext cx="1640518" cy="1560534"/>
          </a:xfrm>
          <a:prstGeom prst="rect">
            <a:avLst/>
          </a:prstGeom>
          <a:ln w="38100">
            <a:solidFill>
              <a:schemeClr val="accent1"/>
            </a:solidFill>
          </a:ln>
        </p:spPr>
      </p:pic>
      <p:pic>
        <p:nvPicPr>
          <p:cNvPr id="18" name="Inhaltsplatzhalter 5">
            <a:extLst>
              <a:ext uri="{FF2B5EF4-FFF2-40B4-BE49-F238E27FC236}">
                <a16:creationId xmlns:a16="http://schemas.microsoft.com/office/drawing/2014/main" id="{697A0169-163C-4E5E-AD8D-C980DD92D5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594" y="2110366"/>
            <a:ext cx="1616320" cy="892812"/>
          </a:xfrm>
          <a:prstGeom prst="rect">
            <a:avLst/>
          </a:prstGeom>
          <a:ln w="38100">
            <a:solidFill>
              <a:schemeClr val="accent1"/>
            </a:solidFill>
          </a:ln>
        </p:spPr>
      </p:pic>
      <p:pic>
        <p:nvPicPr>
          <p:cNvPr id="19" name="Inhaltsplatzhalter 5">
            <a:extLst>
              <a:ext uri="{FF2B5EF4-FFF2-40B4-BE49-F238E27FC236}">
                <a16:creationId xmlns:a16="http://schemas.microsoft.com/office/drawing/2014/main" id="{EEB2E6C3-E78E-4907-B2B8-7C943B76C8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94" y="3182299"/>
            <a:ext cx="1619545" cy="1080120"/>
          </a:xfrm>
          <a:prstGeom prst="rect">
            <a:avLst/>
          </a:prstGeom>
          <a:ln w="38100">
            <a:solidFill>
              <a:schemeClr val="accent1"/>
            </a:solidFill>
          </a:ln>
        </p:spPr>
      </p:pic>
    </p:spTree>
    <p:extLst>
      <p:ext uri="{BB962C8B-B14F-4D97-AF65-F5344CB8AC3E}">
        <p14:creationId xmlns:p14="http://schemas.microsoft.com/office/powerpoint/2010/main" val="1765448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80922"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
        <p:nvSpPr>
          <p:cNvPr id="7" name="Inhaltsplatzhalter 6"/>
          <p:cNvSpPr>
            <a:spLocks noGrp="1"/>
          </p:cNvSpPr>
          <p:nvPr>
            <p:ph idx="1"/>
          </p:nvPr>
        </p:nvSpPr>
        <p:spPr>
          <a:xfrm>
            <a:off x="457199" y="1556792"/>
            <a:ext cx="8219257" cy="4569371"/>
          </a:xfrm>
        </p:spPr>
        <p:txBody>
          <a:bodyPr>
            <a:noAutofit/>
          </a:bodyPr>
          <a:lstStyle/>
          <a:p>
            <a:pPr marL="0" indent="0">
              <a:spcBef>
                <a:spcPts val="0"/>
              </a:spcBef>
              <a:buNone/>
            </a:pPr>
            <a:r>
              <a:rPr lang="en-GB" sz="2000" b="1" dirty="0">
                <a:solidFill>
                  <a:schemeClr val="accent1">
                    <a:lumMod val="75000"/>
                  </a:schemeClr>
                </a:solidFill>
                <a:latin typeface="Nunito Light" charset="0"/>
              </a:rPr>
              <a:t>The complaint – a critical event</a:t>
            </a:r>
          </a:p>
          <a:p>
            <a:pPr marL="0" indent="0">
              <a:spcBef>
                <a:spcPts val="0"/>
              </a:spcBef>
              <a:buNone/>
            </a:pPr>
            <a:endParaRPr lang="en-GB" sz="2000" dirty="0">
              <a:solidFill>
                <a:schemeClr val="accent1">
                  <a:lumMod val="75000"/>
                </a:schemeClr>
              </a:solidFill>
              <a:latin typeface="Nunito Light" charset="0"/>
            </a:endParaRPr>
          </a:p>
          <a:p>
            <a:pPr marL="0" indent="0">
              <a:spcBef>
                <a:spcPts val="0"/>
              </a:spcBef>
              <a:buNone/>
            </a:pPr>
            <a:r>
              <a:rPr lang="en-GB" sz="2000" dirty="0">
                <a:solidFill>
                  <a:schemeClr val="accent1">
                    <a:lumMod val="75000"/>
                  </a:schemeClr>
                </a:solidFill>
                <a:latin typeface="Nunito Light" charset="0"/>
              </a:rPr>
              <a:t>A job applicant with a North African migrant background complained to his case worker’s superior at the State Employment Agency that her clothing was too revealing.</a:t>
            </a:r>
          </a:p>
          <a:p>
            <a:pPr marL="0" indent="0">
              <a:spcBef>
                <a:spcPts val="0"/>
              </a:spcBef>
              <a:buNone/>
            </a:pPr>
            <a:endParaRPr lang="en-GB" sz="2000" dirty="0">
              <a:solidFill>
                <a:schemeClr val="accent1">
                  <a:lumMod val="75000"/>
                </a:schemeClr>
              </a:solidFill>
              <a:latin typeface="Nunito Light" charset="0"/>
            </a:endParaRPr>
          </a:p>
          <a:p>
            <a:pPr marL="0" indent="0">
              <a:spcBef>
                <a:spcPts val="0"/>
              </a:spcBef>
              <a:buNone/>
            </a:pPr>
            <a:r>
              <a:rPr lang="en-GB" sz="2000" dirty="0">
                <a:solidFill>
                  <a:schemeClr val="accent1">
                    <a:lumMod val="75000"/>
                  </a:schemeClr>
                </a:solidFill>
                <a:latin typeface="Nunito Light" charset="0"/>
              </a:rPr>
              <a:t>The tops with spaghetti straps that she wore on </a:t>
            </a:r>
          </a:p>
          <a:p>
            <a:pPr marL="0" indent="0">
              <a:spcBef>
                <a:spcPts val="0"/>
              </a:spcBef>
              <a:buNone/>
            </a:pPr>
            <a:r>
              <a:rPr lang="en-GB" sz="2000" dirty="0">
                <a:solidFill>
                  <a:schemeClr val="accent1">
                    <a:lumMod val="75000"/>
                  </a:schemeClr>
                </a:solidFill>
                <a:latin typeface="Nunito Light" charset="0"/>
              </a:rPr>
              <a:t>hot summer days were inappropriate from his </a:t>
            </a:r>
          </a:p>
          <a:p>
            <a:pPr marL="0" indent="0">
              <a:spcBef>
                <a:spcPts val="0"/>
              </a:spcBef>
              <a:buNone/>
            </a:pPr>
            <a:r>
              <a:rPr lang="en-GB" sz="2000" dirty="0">
                <a:solidFill>
                  <a:schemeClr val="accent1">
                    <a:lumMod val="75000"/>
                  </a:schemeClr>
                </a:solidFill>
                <a:latin typeface="Nunito Light" charset="0"/>
              </a:rPr>
              <a:t>Muslim point of view.</a:t>
            </a:r>
          </a:p>
          <a:p>
            <a:pPr marL="0" indent="0">
              <a:spcBef>
                <a:spcPts val="0"/>
              </a:spcBef>
              <a:buNone/>
            </a:pPr>
            <a:endParaRPr lang="en-GB" sz="2000" dirty="0">
              <a:solidFill>
                <a:schemeClr val="accent1">
                  <a:lumMod val="75000"/>
                </a:schemeClr>
              </a:solidFill>
              <a:latin typeface="Nunito Light" charset="0"/>
            </a:endParaRPr>
          </a:p>
          <a:p>
            <a:pPr marL="0" indent="0">
              <a:spcBef>
                <a:spcPts val="0"/>
              </a:spcBef>
              <a:buNone/>
            </a:pPr>
            <a:r>
              <a:rPr lang="en-GB" sz="2000" dirty="0">
                <a:solidFill>
                  <a:schemeClr val="accent1">
                    <a:lumMod val="75000"/>
                  </a:schemeClr>
                </a:solidFill>
                <a:latin typeface="Nunito Light" charset="0"/>
              </a:rPr>
              <a:t>What is your spontaneous reaction and position?</a:t>
            </a:r>
          </a:p>
          <a:p>
            <a:pPr marL="0" indent="0">
              <a:spcBef>
                <a:spcPts val="0"/>
              </a:spcBef>
              <a:buNone/>
            </a:pPr>
            <a:r>
              <a:rPr lang="en-GB" sz="2000" dirty="0">
                <a:solidFill>
                  <a:schemeClr val="accent1">
                    <a:lumMod val="75000"/>
                  </a:schemeClr>
                </a:solidFill>
                <a:latin typeface="Nunito Light" charset="0"/>
              </a:rPr>
              <a:t>You have two minutes to think about it.</a:t>
            </a:r>
          </a:p>
          <a:p>
            <a:pPr marL="0" indent="0">
              <a:spcBef>
                <a:spcPts val="0"/>
              </a:spcBef>
              <a:buNone/>
            </a:pPr>
            <a:endParaRPr lang="en-GB" sz="2000" dirty="0">
              <a:solidFill>
                <a:schemeClr val="accent1">
                  <a:lumMod val="75000"/>
                </a:schemeClr>
              </a:solidFill>
              <a:latin typeface="Nunito Light" charset="0"/>
            </a:endParaRPr>
          </a:p>
          <a:p>
            <a:pPr marL="0" indent="0">
              <a:spcBef>
                <a:spcPts val="0"/>
              </a:spcBef>
              <a:buNone/>
            </a:pPr>
            <a:r>
              <a:rPr lang="en-GB" altLang="de-DE" sz="600" dirty="0">
                <a:solidFill>
                  <a:schemeClr val="accent1">
                    <a:lumMod val="75000"/>
                  </a:schemeClr>
                </a:solidFill>
                <a:latin typeface="Nunito Light" charset="0"/>
              </a:rPr>
              <a:t>(Source: Cf. Nazarkiewicz, Kirsten 2016, p.25 translated) </a:t>
            </a:r>
          </a:p>
          <a:p>
            <a:pPr marL="0" indent="0">
              <a:buNone/>
            </a:pPr>
            <a:endParaRPr lang="en-GB" sz="2400" dirty="0">
              <a:solidFill>
                <a:schemeClr val="accent1">
                  <a:lumMod val="75000"/>
                </a:schemeClr>
              </a:solidFill>
              <a:latin typeface="Nunito Light" charset="0"/>
            </a:endParaRPr>
          </a:p>
          <a:p>
            <a:endParaRPr lang="en-GB" sz="2000" dirty="0"/>
          </a:p>
        </p:txBody>
      </p:sp>
      <p:pic>
        <p:nvPicPr>
          <p:cNvPr id="3" name="Grafik 2"/>
          <p:cNvPicPr>
            <a:picLocks noChangeAspect="1"/>
          </p:cNvPicPr>
          <p:nvPr/>
        </p:nvPicPr>
        <p:blipFill>
          <a:blip r:embed="rId3"/>
          <a:stretch>
            <a:fillRect/>
          </a:stretch>
        </p:blipFill>
        <p:spPr>
          <a:xfrm>
            <a:off x="6876256" y="3068960"/>
            <a:ext cx="1647351" cy="2934712"/>
          </a:xfrm>
          <a:prstGeom prst="rect">
            <a:avLst/>
          </a:prstGeom>
          <a:ln w="38100">
            <a:solidFill>
              <a:schemeClr val="accent1"/>
            </a:solidFill>
          </a:ln>
        </p:spPr>
      </p:pic>
      <p:sp>
        <p:nvSpPr>
          <p:cNvPr id="8" name="Textfeld 7">
            <a:extLst>
              <a:ext uri="{FF2B5EF4-FFF2-40B4-BE49-F238E27FC236}">
                <a16:creationId xmlns:a16="http://schemas.microsoft.com/office/drawing/2014/main" id="{E6114321-9572-4F2A-8B06-AE7BCF66F1C6}"/>
              </a:ext>
            </a:extLst>
          </p:cNvPr>
          <p:cNvSpPr txBox="1"/>
          <p:nvPr/>
        </p:nvSpPr>
        <p:spPr>
          <a:xfrm rot="5400000">
            <a:off x="7507967" y="4020060"/>
            <a:ext cx="2233613" cy="184666"/>
          </a:xfrm>
          <a:prstGeom prst="rect">
            <a:avLst/>
          </a:prstGeom>
          <a:noFill/>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17375E"/>
                </a:solidFill>
                <a:latin typeface="Nunito Light" charset="0"/>
                <a:hlinkClick r:id="rId4"/>
              </a:rPr>
              <a:t>CC BY-SA 4.0</a:t>
            </a:r>
            <a:r>
              <a:rPr lang="de-DE" altLang="de-DE" sz="600" dirty="0">
                <a:solidFill>
                  <a:srgbClr val="17375E"/>
                </a:solidFill>
                <a:latin typeface="Nunito Light" charset="0"/>
              </a:rPr>
              <a:t>  „Woman</a:t>
            </a:r>
            <a:r>
              <a:rPr lang="de-DE" altLang="en-US" sz="600" dirty="0">
                <a:solidFill>
                  <a:srgbClr val="17375E"/>
                </a:solidFill>
                <a:latin typeface="Nunito Light" charset="0"/>
              </a:rPr>
              <a:t>“</a:t>
            </a:r>
            <a:r>
              <a:rPr lang="de-DE" altLang="de-DE" sz="600" dirty="0">
                <a:solidFill>
                  <a:srgbClr val="17375E"/>
                </a:solidFill>
                <a:latin typeface="Nunito Light" charset="0"/>
              </a:rPr>
              <a:t> Source </a:t>
            </a:r>
            <a:r>
              <a:rPr lang="de-DE" altLang="de-DE" sz="600" dirty="0">
                <a:solidFill>
                  <a:srgbClr val="17375E"/>
                </a:solidFill>
                <a:latin typeface="Nunito Light" charset="0"/>
                <a:hlinkClick r:id="rId5"/>
              </a:rPr>
              <a:t>Adelheid Iken</a:t>
            </a:r>
            <a:r>
              <a:rPr lang="de-DE" altLang="de-DE" sz="600" dirty="0">
                <a:solidFill>
                  <a:srgbClr val="17375E"/>
                </a:solidFill>
                <a:latin typeface="Nunito Light" charset="0"/>
              </a:rPr>
              <a:t> (2017)</a:t>
            </a:r>
          </a:p>
        </p:txBody>
      </p:sp>
    </p:spTree>
    <p:extLst>
      <p:ext uri="{BB962C8B-B14F-4D97-AF65-F5344CB8AC3E}">
        <p14:creationId xmlns:p14="http://schemas.microsoft.com/office/powerpoint/2010/main" val="3755530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
        <p:nvSpPr>
          <p:cNvPr id="3" name="Inhaltsplatzhalter 2"/>
          <p:cNvSpPr>
            <a:spLocks noGrp="1"/>
          </p:cNvSpPr>
          <p:nvPr>
            <p:ph idx="1"/>
          </p:nvPr>
        </p:nvSpPr>
        <p:spPr/>
        <p:txBody>
          <a:bodyPr>
            <a:normAutofit/>
          </a:bodyPr>
          <a:lstStyle/>
          <a:p>
            <a:pPr marL="0" indent="0">
              <a:buNone/>
            </a:pPr>
            <a:r>
              <a:rPr lang="en-GB" sz="2000" dirty="0">
                <a:solidFill>
                  <a:schemeClr val="accent1">
                    <a:lumMod val="75000"/>
                  </a:schemeClr>
                </a:solidFill>
                <a:latin typeface="Nunito Light" charset="0"/>
              </a:rPr>
              <a:t>The complaint from the intercultural perspective or with a ‘natural worldview’.</a:t>
            </a:r>
          </a:p>
          <a:p>
            <a:r>
              <a:rPr lang="en-GB" sz="2000" dirty="0">
                <a:solidFill>
                  <a:schemeClr val="accent1">
                    <a:lumMod val="75000"/>
                  </a:schemeClr>
                </a:solidFill>
                <a:latin typeface="Nunito Light" charset="0"/>
              </a:rPr>
              <a:t>Confusion because two people from different countries meet</a:t>
            </a:r>
          </a:p>
          <a:p>
            <a:r>
              <a:rPr lang="en-GB" sz="2000" dirty="0">
                <a:solidFill>
                  <a:schemeClr val="accent1">
                    <a:lumMod val="75000"/>
                  </a:schemeClr>
                </a:solidFill>
                <a:latin typeface="Nunito Light" charset="0"/>
              </a:rPr>
              <a:t>Anticipated differences in value systems and value based interpretation. The concept of honour and sexual ethics linked to this meets individualistic, self-determined and pragmatic clothing style</a:t>
            </a:r>
          </a:p>
          <a:p>
            <a:r>
              <a:rPr lang="en-GB" sz="2000" dirty="0">
                <a:solidFill>
                  <a:schemeClr val="accent1">
                    <a:lumMod val="75000"/>
                  </a:schemeClr>
                </a:solidFill>
                <a:latin typeface="Nunito Light" charset="0"/>
              </a:rPr>
              <a:t>Readiness to observe and practice non-judgmental recognition of cultural factors that influence behaviour</a:t>
            </a:r>
          </a:p>
          <a:p>
            <a:endParaRPr lang="en-GB" sz="2000" dirty="0"/>
          </a:p>
          <a:p>
            <a:pPr marL="457200" lvl="1" indent="0">
              <a:buNone/>
            </a:pPr>
            <a:endParaRPr lang="en-GB" sz="2000" dirty="0"/>
          </a:p>
          <a:p>
            <a:endParaRPr lang="en-GB" sz="2000" dirty="0"/>
          </a:p>
          <a:p>
            <a:pPr lvl="1"/>
            <a:endParaRPr lang="en-GB" sz="2000" dirty="0"/>
          </a:p>
        </p:txBody>
      </p:sp>
    </p:spTree>
    <p:extLst>
      <p:ext uri="{BB962C8B-B14F-4D97-AF65-F5344CB8AC3E}">
        <p14:creationId xmlns:p14="http://schemas.microsoft.com/office/powerpoint/2010/main" val="3959212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
        <p:nvSpPr>
          <p:cNvPr id="3" name="Inhaltsplatzhalter 2"/>
          <p:cNvSpPr>
            <a:spLocks noGrp="1"/>
          </p:cNvSpPr>
          <p:nvPr>
            <p:ph idx="1"/>
          </p:nvPr>
        </p:nvSpPr>
        <p:spPr/>
        <p:txBody>
          <a:bodyPr>
            <a:normAutofit/>
          </a:bodyPr>
          <a:lstStyle/>
          <a:p>
            <a:pPr marL="0" indent="0">
              <a:buNone/>
            </a:pPr>
            <a:r>
              <a:rPr lang="en-GB" sz="2000" dirty="0">
                <a:solidFill>
                  <a:schemeClr val="accent1">
                    <a:lumMod val="75000"/>
                  </a:schemeClr>
                </a:solidFill>
                <a:latin typeface="Nunito Light" charset="0"/>
              </a:rPr>
              <a:t>The complaint from a multi-collective perspective considers a multitude of viewpoints: </a:t>
            </a:r>
          </a:p>
          <a:p>
            <a:r>
              <a:rPr lang="en-GB" sz="2000" dirty="0">
                <a:solidFill>
                  <a:schemeClr val="accent1">
                    <a:lumMod val="75000"/>
                  </a:schemeClr>
                </a:solidFill>
                <a:latin typeface="Nunito Light" charset="0"/>
              </a:rPr>
              <a:t>The concrete situation shows two people meeting in a public service institution</a:t>
            </a:r>
          </a:p>
          <a:p>
            <a:r>
              <a:rPr lang="en-GB" sz="2000" dirty="0">
                <a:solidFill>
                  <a:schemeClr val="accent1">
                    <a:lumMod val="75000"/>
                  </a:schemeClr>
                </a:solidFill>
                <a:latin typeface="Nunito Light" charset="0"/>
              </a:rPr>
              <a:t>A multitude of systems and collectives are involved:</a:t>
            </a:r>
          </a:p>
          <a:p>
            <a:pPr lvl="1"/>
            <a:r>
              <a:rPr lang="en-GB" sz="2000" dirty="0">
                <a:solidFill>
                  <a:schemeClr val="accent1">
                    <a:lumMod val="75000"/>
                  </a:schemeClr>
                </a:solidFill>
                <a:latin typeface="Nunito Light" charset="0"/>
              </a:rPr>
              <a:t>Organisational culture with etiquette rules and conventions in business life</a:t>
            </a:r>
          </a:p>
          <a:p>
            <a:pPr lvl="1"/>
            <a:r>
              <a:rPr lang="en-GB" sz="2000" dirty="0">
                <a:solidFill>
                  <a:schemeClr val="accent1">
                    <a:lumMod val="75000"/>
                  </a:schemeClr>
                </a:solidFill>
                <a:latin typeface="Nunito Light" charset="0"/>
              </a:rPr>
              <a:t>Various role constellations such as service provider via customer; an expert and a lay person</a:t>
            </a:r>
          </a:p>
          <a:p>
            <a:pPr lvl="1"/>
            <a:r>
              <a:rPr lang="en-GB" sz="2000" dirty="0">
                <a:solidFill>
                  <a:schemeClr val="accent1">
                    <a:lumMod val="75000"/>
                  </a:schemeClr>
                </a:solidFill>
                <a:latin typeface="Nunito Light" charset="0"/>
              </a:rPr>
              <a:t>Various memberships in sub-collectives such as based on gender, profession, language</a:t>
            </a:r>
          </a:p>
          <a:p>
            <a:r>
              <a:rPr lang="en-GB" sz="2000" dirty="0">
                <a:solidFill>
                  <a:schemeClr val="accent1">
                    <a:lumMod val="75000"/>
                  </a:schemeClr>
                </a:solidFill>
                <a:latin typeface="Nunito Light" charset="0"/>
              </a:rPr>
              <a:t>Central to clarifying self- and other expectations and using knowledge for the development of multiple hypothesis</a:t>
            </a:r>
          </a:p>
          <a:p>
            <a:pPr lvl="1"/>
            <a:endParaRPr lang="en-GB" sz="2000" dirty="0"/>
          </a:p>
          <a:p>
            <a:endParaRPr lang="en-GB" sz="2000" dirty="0"/>
          </a:p>
        </p:txBody>
      </p:sp>
    </p:spTree>
    <p:extLst>
      <p:ext uri="{BB962C8B-B14F-4D97-AF65-F5344CB8AC3E}">
        <p14:creationId xmlns:p14="http://schemas.microsoft.com/office/powerpoint/2010/main" val="1943835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
        <p:nvSpPr>
          <p:cNvPr id="3" name="Inhaltsplatzhalter 2"/>
          <p:cNvSpPr>
            <a:spLocks noGrp="1"/>
          </p:cNvSpPr>
          <p:nvPr>
            <p:ph idx="1"/>
          </p:nvPr>
        </p:nvSpPr>
        <p:spPr/>
        <p:txBody>
          <a:bodyPr>
            <a:normAutofit lnSpcReduction="10000"/>
          </a:bodyPr>
          <a:lstStyle/>
          <a:p>
            <a:pPr marL="0" indent="0">
              <a:buNone/>
            </a:pPr>
            <a:r>
              <a:rPr lang="en-GB" sz="2000" dirty="0">
                <a:solidFill>
                  <a:schemeClr val="accent1">
                    <a:lumMod val="75000"/>
                  </a:schemeClr>
                </a:solidFill>
                <a:latin typeface="Nunito Light" charset="0"/>
              </a:rPr>
              <a:t>The contextual and power-reflexive perspective</a:t>
            </a:r>
          </a:p>
          <a:p>
            <a:r>
              <a:rPr lang="en-GB" sz="2000" dirty="0">
                <a:solidFill>
                  <a:schemeClr val="accent1">
                    <a:lumMod val="75000"/>
                  </a:schemeClr>
                </a:solidFill>
                <a:latin typeface="Nunito Light" charset="0"/>
              </a:rPr>
              <a:t>Consideration of macro-influences, pre-distributed social inequalities and powerful asymmetries</a:t>
            </a:r>
          </a:p>
          <a:p>
            <a:pPr lvl="0"/>
            <a:r>
              <a:rPr lang="en-GB" sz="2000" dirty="0">
                <a:solidFill>
                  <a:schemeClr val="accent1">
                    <a:lumMod val="75000"/>
                  </a:schemeClr>
                </a:solidFill>
                <a:latin typeface="Nunito Light" charset="0"/>
              </a:rPr>
              <a:t>Social positioning and differences in ability to participate in the example:</a:t>
            </a:r>
          </a:p>
          <a:p>
            <a:pPr lvl="1"/>
            <a:r>
              <a:rPr lang="en-GB" sz="2000" dirty="0">
                <a:solidFill>
                  <a:schemeClr val="accent1">
                    <a:lumMod val="75000"/>
                  </a:schemeClr>
                </a:solidFill>
                <a:latin typeface="Nunito Light" charset="0"/>
              </a:rPr>
              <a:t>Member of a dominant culture &lt;-&gt; person with a migrant background</a:t>
            </a:r>
          </a:p>
          <a:p>
            <a:pPr lvl="1"/>
            <a:r>
              <a:rPr lang="en-GB" sz="2000" dirty="0">
                <a:solidFill>
                  <a:schemeClr val="accent1">
                    <a:lumMod val="75000"/>
                  </a:schemeClr>
                </a:solidFill>
                <a:latin typeface="Nunito Light" charset="0"/>
              </a:rPr>
              <a:t>Holder of a permanent job &lt;-&gt; job searcher in a meritocracy</a:t>
            </a:r>
          </a:p>
          <a:p>
            <a:pPr lvl="1"/>
            <a:r>
              <a:rPr lang="en-GB" sz="2000" dirty="0">
                <a:solidFill>
                  <a:schemeClr val="accent1">
                    <a:lumMod val="75000"/>
                  </a:schemeClr>
                </a:solidFill>
                <a:latin typeface="Nunito Light" charset="0"/>
              </a:rPr>
              <a:t>Diversity category gender: man &lt;-&gt; woman</a:t>
            </a:r>
          </a:p>
          <a:p>
            <a:pPr lvl="1"/>
            <a:r>
              <a:rPr lang="en-GB" sz="2000" dirty="0">
                <a:solidFill>
                  <a:schemeClr val="accent1">
                    <a:lumMod val="75000"/>
                  </a:schemeClr>
                </a:solidFill>
                <a:latin typeface="Nunito Light" charset="0"/>
              </a:rPr>
              <a:t>Skin colour</a:t>
            </a:r>
          </a:p>
          <a:p>
            <a:pPr lvl="0"/>
            <a:r>
              <a:rPr lang="en-GB" sz="2000" dirty="0">
                <a:solidFill>
                  <a:schemeClr val="accent1">
                    <a:lumMod val="75000"/>
                  </a:schemeClr>
                </a:solidFill>
                <a:latin typeface="Nunito Light" charset="0"/>
              </a:rPr>
              <a:t>Further opportunities to participate: education, language skills…?</a:t>
            </a:r>
          </a:p>
          <a:p>
            <a:r>
              <a:rPr lang="en-GB" sz="2000" dirty="0">
                <a:solidFill>
                  <a:schemeClr val="accent1">
                    <a:lumMod val="75000"/>
                  </a:schemeClr>
                </a:solidFill>
                <a:latin typeface="Nunito Light" charset="0"/>
              </a:rPr>
              <a:t>From a contextual perspective the question would be linked to the state of intercultural competence of the organisation or its intercultural openness and policy of inclusion</a:t>
            </a:r>
          </a:p>
        </p:txBody>
      </p:sp>
    </p:spTree>
    <p:extLst>
      <p:ext uri="{BB962C8B-B14F-4D97-AF65-F5344CB8AC3E}">
        <p14:creationId xmlns:p14="http://schemas.microsoft.com/office/powerpoint/2010/main" val="3938598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9126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3" name="Inhaltsplatzhalter 2"/>
          <p:cNvSpPr>
            <a:spLocks noGrp="1"/>
          </p:cNvSpPr>
          <p:nvPr>
            <p:ph idx="1"/>
          </p:nvPr>
        </p:nvSpPr>
        <p:spPr/>
        <p:txBody>
          <a:bodyPr>
            <a:normAutofit/>
          </a:bodyPr>
          <a:lstStyle/>
          <a:p>
            <a:pPr marL="0" indent="0">
              <a:buNone/>
            </a:pPr>
            <a:r>
              <a:rPr lang="en-GB" sz="2000" dirty="0">
                <a:solidFill>
                  <a:schemeClr val="accent1">
                    <a:lumMod val="75000"/>
                  </a:schemeClr>
                </a:solidFill>
                <a:latin typeface="Nunito Light" charset="0"/>
              </a:rPr>
              <a:t>Now the different parts of the three perspectives can be fanned out </a:t>
            </a:r>
          </a:p>
          <a:p>
            <a:pPr marL="0" indent="0">
              <a:buNone/>
            </a:pPr>
            <a:r>
              <a:rPr lang="en-GB" sz="2000" dirty="0">
                <a:solidFill>
                  <a:schemeClr val="accent1">
                    <a:lumMod val="75000"/>
                  </a:schemeClr>
                </a:solidFill>
                <a:latin typeface="Nunito Light" charset="0"/>
              </a:rPr>
              <a:t>How could this look like?</a:t>
            </a:r>
          </a:p>
          <a:p>
            <a:pPr marL="0" indent="0">
              <a:buNone/>
            </a:pPr>
            <a:endParaRPr lang="en-GB" sz="2000" dirty="0">
              <a:solidFill>
                <a:schemeClr val="accent1">
                  <a:lumMod val="75000"/>
                </a:schemeClr>
              </a:solidFill>
              <a:latin typeface="Nunito Light" charset="0"/>
            </a:endParaRPr>
          </a:p>
          <a:p>
            <a:r>
              <a:rPr lang="en-GB" sz="2000" dirty="0">
                <a:solidFill>
                  <a:schemeClr val="accent1">
                    <a:lumMod val="75000"/>
                  </a:schemeClr>
                </a:solidFill>
                <a:latin typeface="Nunito Light" charset="0"/>
              </a:rPr>
              <a:t>Man-woman</a:t>
            </a:r>
          </a:p>
          <a:p>
            <a:r>
              <a:rPr lang="en-GB" sz="2000" dirty="0">
                <a:solidFill>
                  <a:schemeClr val="accent1">
                    <a:lumMod val="75000"/>
                  </a:schemeClr>
                </a:solidFill>
                <a:latin typeface="Nunito Light" charset="0"/>
              </a:rPr>
              <a:t>….</a:t>
            </a:r>
            <a:endParaRPr lang="en-GB" sz="2000" dirty="0"/>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Tree>
    <p:extLst>
      <p:ext uri="{BB962C8B-B14F-4D97-AF65-F5344CB8AC3E}">
        <p14:creationId xmlns:p14="http://schemas.microsoft.com/office/powerpoint/2010/main" val="3309941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49565"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
        <p:nvSpPr>
          <p:cNvPr id="9" name="Shape 387">
            <a:extLst>
              <a:ext uri="{FF2B5EF4-FFF2-40B4-BE49-F238E27FC236}">
                <a16:creationId xmlns:a16="http://schemas.microsoft.com/office/drawing/2014/main" id="{E961AB5B-C098-409A-A680-FEB52A5971FD}"/>
              </a:ext>
            </a:extLst>
          </p:cNvPr>
          <p:cNvSpPr txBox="1"/>
          <p:nvPr/>
        </p:nvSpPr>
        <p:spPr>
          <a:xfrm>
            <a:off x="727206" y="6021289"/>
            <a:ext cx="4708890" cy="206750"/>
          </a:xfrm>
          <a:prstGeom prst="rect">
            <a:avLst/>
          </a:prstGeom>
          <a:noFill/>
          <a:ln>
            <a:noFill/>
          </a:ln>
        </p:spPr>
        <p:txBody>
          <a:bodyPr wrap="square" lIns="91425" tIns="45700" rIns="91425" bIns="45700" anchor="t" anchorCtr="0">
            <a:noAutofit/>
          </a:bodyPr>
          <a:lstStyle/>
          <a:p>
            <a:pPr lvl="0">
              <a:buSzPct val="25000"/>
            </a:pPr>
            <a:endParaRPr lang="en-GB" sz="600" b="0" i="0" u="none" strike="noStrike" cap="none" dirty="0">
              <a:solidFill>
                <a:schemeClr val="dk2"/>
              </a:solidFill>
              <a:latin typeface="Nunito Light"/>
              <a:ea typeface="Nunito Light"/>
              <a:cs typeface="Nunito Light"/>
              <a:sym typeface="Nunito Light"/>
            </a:endParaRPr>
          </a:p>
        </p:txBody>
      </p:sp>
      <p:sp>
        <p:nvSpPr>
          <p:cNvPr id="7" name="Textfeld 6">
            <a:extLst>
              <a:ext uri="{FF2B5EF4-FFF2-40B4-BE49-F238E27FC236}">
                <a16:creationId xmlns:a16="http://schemas.microsoft.com/office/drawing/2014/main" id="{8EA0A7B4-B7C7-4518-B423-C7B779F49293}"/>
              </a:ext>
            </a:extLst>
          </p:cNvPr>
          <p:cNvSpPr txBox="1"/>
          <p:nvPr/>
        </p:nvSpPr>
        <p:spPr>
          <a:xfrm rot="5400000">
            <a:off x="6841747" y="2885293"/>
            <a:ext cx="2980698" cy="276999"/>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3"/>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 Source:</a:t>
            </a:r>
            <a:r>
              <a:rPr lang="de-DE" sz="600" dirty="0">
                <a:solidFill>
                  <a:schemeClr val="bg2">
                    <a:lumMod val="75000"/>
                  </a:schemeClr>
                </a:solidFill>
                <a:latin typeface="Nunito Light" charset="0"/>
                <a:ea typeface="Nunito Light" charset="0"/>
                <a:cs typeface="Nunito Light" charset="0"/>
              </a:rPr>
              <a:t> </a:t>
            </a:r>
            <a:r>
              <a:rPr lang="de-DE" sz="600" dirty="0">
                <a:solidFill>
                  <a:schemeClr val="bg2">
                    <a:lumMod val="75000"/>
                  </a:schemeClr>
                </a:solidFill>
                <a:latin typeface="Nunito Light" charset="0"/>
                <a:ea typeface="Nunito Light" charset="0"/>
                <a:cs typeface="Nunito Light" charset="0"/>
                <a:hlinkClick r:id="rId4"/>
              </a:rPr>
              <a:t>Julia </a:t>
            </a:r>
            <a:r>
              <a:rPr lang="de-DE" sz="600" dirty="0" err="1">
                <a:solidFill>
                  <a:schemeClr val="bg2">
                    <a:lumMod val="75000"/>
                  </a:schemeClr>
                </a:solidFill>
                <a:latin typeface="Nunito Light" charset="0"/>
                <a:ea typeface="Nunito Light" charset="0"/>
                <a:cs typeface="Nunito Light" charset="0"/>
                <a:hlinkClick r:id="rId4"/>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 </a:t>
            </a:r>
            <a:r>
              <a:rPr lang="en-GB" sz="600" dirty="0">
                <a:latin typeface="Nunito Light"/>
                <a:ea typeface="Nunito Light"/>
                <a:cs typeface="Nunito Light"/>
                <a:sym typeface="Nunito Light"/>
              </a:rPr>
              <a:t>Based on</a:t>
            </a:r>
            <a:r>
              <a:rPr lang="en-GB" sz="600" dirty="0">
                <a:latin typeface="Nunito Light" charset="0"/>
                <a:ea typeface="MS PGothic" panose="020B0600070205080204" pitchFamily="34" charset="-128"/>
              </a:rPr>
              <a:t> </a:t>
            </a:r>
            <a:r>
              <a:rPr lang="en-GB" sz="600" dirty="0" err="1">
                <a:latin typeface="Nunito Light" charset="0"/>
                <a:ea typeface="MS PGothic" panose="020B0600070205080204" pitchFamily="34" charset="-128"/>
              </a:rPr>
              <a:t>Nazarkiewicz</a:t>
            </a:r>
            <a:r>
              <a:rPr lang="en-GB" sz="600" dirty="0">
                <a:latin typeface="Nunito Light" charset="0"/>
                <a:ea typeface="MS PGothic" panose="020B0600070205080204" pitchFamily="34" charset="-128"/>
              </a:rPr>
              <a:t>, K. 2016a</a:t>
            </a:r>
            <a:endParaRPr lang="en-GB" sz="600" dirty="0">
              <a:latin typeface="Nunito Light"/>
              <a:ea typeface="Nunito Light"/>
              <a:cs typeface="Nunito Light"/>
              <a:sym typeface="Nunito Light"/>
            </a:endParaRPr>
          </a:p>
          <a:p>
            <a:pPr fontAlgn="auto">
              <a:spcBef>
                <a:spcPts val="0"/>
              </a:spcBef>
              <a:spcAft>
                <a:spcPts val="0"/>
              </a:spcAft>
              <a:defRPr/>
            </a:pPr>
            <a:endParaRPr lang="en-GB" sz="600" dirty="0">
              <a:solidFill>
                <a:schemeClr val="bg2">
                  <a:lumMod val="75000"/>
                </a:schemeClr>
              </a:solidFill>
              <a:latin typeface="Nunito Light" charset="0"/>
              <a:ea typeface="Nunito Light" charset="0"/>
              <a:cs typeface="Nunito Light" charset="0"/>
            </a:endParaRPr>
          </a:p>
        </p:txBody>
      </p:sp>
      <p:pic>
        <p:nvPicPr>
          <p:cNvPr id="3" name="Picture 2">
            <a:extLst>
              <a:ext uri="{FF2B5EF4-FFF2-40B4-BE49-F238E27FC236}">
                <a16:creationId xmlns:a16="http://schemas.microsoft.com/office/drawing/2014/main" id="{CC3B8869-3DD0-4314-B6C2-66A1A336F29E}"/>
              </a:ext>
            </a:extLst>
          </p:cNvPr>
          <p:cNvPicPr>
            <a:picLocks noChangeAspect="1"/>
          </p:cNvPicPr>
          <p:nvPr/>
        </p:nvPicPr>
        <p:blipFill rotWithShape="1">
          <a:blip r:embed="rId5"/>
          <a:srcRect l="1839" t="3112" r="3377" b="7252"/>
          <a:stretch/>
        </p:blipFill>
        <p:spPr>
          <a:xfrm>
            <a:off x="811904" y="1556792"/>
            <a:ext cx="7416824" cy="4464496"/>
          </a:xfrm>
          <a:prstGeom prst="rect">
            <a:avLst/>
          </a:prstGeom>
          <a:ln w="38100">
            <a:solidFill>
              <a:schemeClr val="accent1"/>
            </a:solidFill>
          </a:ln>
        </p:spPr>
      </p:pic>
      <p:sp>
        <p:nvSpPr>
          <p:cNvPr id="10" name="Textfeld 8">
            <a:extLst>
              <a:ext uri="{FF2B5EF4-FFF2-40B4-BE49-F238E27FC236}">
                <a16:creationId xmlns:a16="http://schemas.microsoft.com/office/drawing/2014/main" id="{60AAA520-F9C2-4DD8-826B-500E03511FB5}"/>
              </a:ext>
            </a:extLst>
          </p:cNvPr>
          <p:cNvSpPr txBox="1"/>
          <p:nvPr/>
        </p:nvSpPr>
        <p:spPr>
          <a:xfrm>
            <a:off x="6804248" y="5395282"/>
            <a:ext cx="1359527" cy="553998"/>
          </a:xfrm>
          <a:prstGeom prst="rect">
            <a:avLst/>
          </a:prstGeom>
          <a:noFill/>
          <a:ln w="28575">
            <a:solidFill>
              <a:schemeClr val="accent1"/>
            </a:solidFill>
          </a:ln>
        </p:spPr>
        <p:txBody>
          <a:bodyPr wrap="square" rtlCol="0">
            <a:spAutoFit/>
          </a:bodyPr>
          <a:lstStyle/>
          <a:p>
            <a:r>
              <a:rPr lang="en-GB" sz="1500" b="1" dirty="0">
                <a:solidFill>
                  <a:srgbClr val="4F68B9"/>
                </a:solidFill>
                <a:latin typeface="nunito light"/>
              </a:rPr>
              <a:t>Male actor</a:t>
            </a:r>
          </a:p>
          <a:p>
            <a:r>
              <a:rPr lang="en-GB" sz="1500" b="1" dirty="0">
                <a:solidFill>
                  <a:schemeClr val="tx2">
                    <a:lumMod val="75000"/>
                  </a:schemeClr>
                </a:solidFill>
                <a:latin typeface="nunito light"/>
              </a:rPr>
              <a:t>Female actor</a:t>
            </a:r>
            <a:endParaRPr lang="en-GB" sz="1500" dirty="0">
              <a:solidFill>
                <a:srgbClr val="4F68B9"/>
              </a:solidFill>
              <a:latin typeface="nunito light"/>
            </a:endParaRPr>
          </a:p>
        </p:txBody>
      </p:sp>
    </p:spTree>
    <p:extLst>
      <p:ext uri="{BB962C8B-B14F-4D97-AF65-F5344CB8AC3E}">
        <p14:creationId xmlns:p14="http://schemas.microsoft.com/office/powerpoint/2010/main" val="321881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3" y="259508"/>
            <a:ext cx="8208913"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Putting things into practice</a:t>
            </a:r>
          </a:p>
        </p:txBody>
      </p:sp>
      <p:sp>
        <p:nvSpPr>
          <p:cNvPr id="10" name="Textfeld 9"/>
          <p:cNvSpPr txBox="1"/>
          <p:nvPr/>
        </p:nvSpPr>
        <p:spPr>
          <a:xfrm>
            <a:off x="2880472" y="1747892"/>
            <a:ext cx="5723975" cy="3785652"/>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r>
              <a:rPr lang="en-GB" sz="2000" dirty="0">
                <a:solidFill>
                  <a:schemeClr val="accent1">
                    <a:lumMod val="75000"/>
                  </a:schemeClr>
                </a:solidFill>
                <a:latin typeface="Nunito Light" charset="0"/>
              </a:rPr>
              <a:t>Consideration of intercultural and culture-specific knowledge</a:t>
            </a:r>
          </a:p>
          <a:p>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r>
              <a:rPr lang="en-GB" sz="2000" dirty="0">
                <a:solidFill>
                  <a:schemeClr val="accent1">
                    <a:lumMod val="75000"/>
                  </a:schemeClr>
                </a:solidFill>
                <a:latin typeface="Nunito Light" charset="0"/>
              </a:rPr>
              <a:t>Multi-perspective solution oriented view</a:t>
            </a:r>
          </a:p>
          <a:p>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endParaRPr lang="en-GB" sz="2000" dirty="0">
              <a:solidFill>
                <a:schemeClr val="accent1">
                  <a:lumMod val="75000"/>
                </a:schemeClr>
              </a:solidFill>
              <a:latin typeface="Nunito Light" charset="0"/>
            </a:endParaRPr>
          </a:p>
          <a:p>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endParaRPr lang="en-GB" sz="2000" dirty="0">
              <a:solidFill>
                <a:schemeClr val="accent1">
                  <a:lumMod val="75000"/>
                </a:schemeClr>
              </a:solidFill>
              <a:latin typeface="Nunito Light" charset="0"/>
            </a:endParaRPr>
          </a:p>
          <a:p>
            <a:pPr marL="285750" indent="-285750">
              <a:buFont typeface="Arial" panose="020B0604020202020204" pitchFamily="34" charset="0"/>
              <a:buChar char="•"/>
            </a:pPr>
            <a:r>
              <a:rPr lang="en-GB" sz="2000" dirty="0">
                <a:solidFill>
                  <a:schemeClr val="accent1">
                    <a:lumMod val="75000"/>
                  </a:schemeClr>
                </a:solidFill>
                <a:latin typeface="Nunito Light" charset="0"/>
              </a:rPr>
              <a:t>Consideration of macro influence on identity factors and interactions</a:t>
            </a:r>
          </a:p>
        </p:txBody>
      </p:sp>
      <p:sp>
        <p:nvSpPr>
          <p:cNvPr id="13" name="Shape 387">
            <a:extLst>
              <a:ext uri="{FF2B5EF4-FFF2-40B4-BE49-F238E27FC236}">
                <a16:creationId xmlns:a16="http://schemas.microsoft.com/office/drawing/2014/main" id="{05630F45-0F70-4145-887C-7B7ACF95F7CC}"/>
              </a:ext>
            </a:extLst>
          </p:cNvPr>
          <p:cNvSpPr txBox="1"/>
          <p:nvPr/>
        </p:nvSpPr>
        <p:spPr>
          <a:xfrm rot="5400000">
            <a:off x="636309" y="4988427"/>
            <a:ext cx="3910942" cy="216024"/>
          </a:xfrm>
          <a:prstGeom prst="rect">
            <a:avLst/>
          </a:prstGeom>
          <a:noFill/>
          <a:ln>
            <a:noFill/>
          </a:ln>
        </p:spPr>
        <p:txBody>
          <a:bodyPr wrap="square" lIns="91425" tIns="45700" rIns="91425" bIns="45700" anchor="t" anchorCtr="0">
            <a:noAutofit/>
          </a:bodyPr>
          <a:lstStyle/>
          <a:p>
            <a:pPr lvl="0">
              <a:buSzPct val="25000"/>
            </a:pPr>
            <a:r>
              <a:rPr lang="en-GB" sz="600" dirty="0">
                <a:latin typeface="Nunito Light" charset="0"/>
                <a:ea typeface="MS PGothic" panose="020B0600070205080204" pitchFamily="34" charset="-128"/>
              </a:rPr>
              <a:t>Illustrations based on Nazarkiewicz, K. 2016a and </a:t>
            </a:r>
            <a:r>
              <a:rPr lang="en-GB" sz="600" dirty="0" err="1">
                <a:latin typeface="Nunito Light" charset="0"/>
                <a:ea typeface="MS PGothic" panose="020B0600070205080204" pitchFamily="34" charset="-128"/>
              </a:rPr>
              <a:t>Yildirim-Krannig,Y</a:t>
            </a:r>
            <a:r>
              <a:rPr lang="en-GB" sz="600" dirty="0">
                <a:latin typeface="Nunito Light" charset="0"/>
                <a:ea typeface="MS PGothic" panose="020B0600070205080204" pitchFamily="34" charset="-128"/>
              </a:rPr>
              <a:t>. 2014</a:t>
            </a:r>
            <a:endParaRPr lang="en-GB" sz="600" b="0" i="0" u="none" strike="noStrike" cap="none" dirty="0">
              <a:latin typeface="Nunito Light"/>
              <a:ea typeface="Nunito Light"/>
              <a:cs typeface="Nunito Light"/>
              <a:sym typeface="Nunito Light"/>
            </a:endParaRPr>
          </a:p>
        </p:txBody>
      </p:sp>
      <p:pic>
        <p:nvPicPr>
          <p:cNvPr id="16" name="Inhaltsplatzhalter 5">
            <a:extLst>
              <a:ext uri="{FF2B5EF4-FFF2-40B4-BE49-F238E27FC236}">
                <a16:creationId xmlns:a16="http://schemas.microsoft.com/office/drawing/2014/main" id="{6BFAA067-0798-42B2-BF55-0FAD5F43F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1" y="4365104"/>
            <a:ext cx="1903566" cy="1810757"/>
          </a:xfrm>
          <a:prstGeom prst="rect">
            <a:avLst/>
          </a:prstGeom>
          <a:ln w="38100">
            <a:solidFill>
              <a:schemeClr val="accent1"/>
            </a:solidFill>
          </a:ln>
        </p:spPr>
      </p:pic>
      <p:pic>
        <p:nvPicPr>
          <p:cNvPr id="17" name="Inhaltsplatzhalter 5">
            <a:extLst>
              <a:ext uri="{FF2B5EF4-FFF2-40B4-BE49-F238E27FC236}">
                <a16:creationId xmlns:a16="http://schemas.microsoft.com/office/drawing/2014/main" id="{A12414CC-F6DE-4D22-B584-159A20317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94" y="1628800"/>
            <a:ext cx="1903566" cy="1051479"/>
          </a:xfrm>
          <a:prstGeom prst="rect">
            <a:avLst/>
          </a:prstGeom>
          <a:ln w="38100">
            <a:solidFill>
              <a:schemeClr val="accent1"/>
            </a:solidFill>
          </a:ln>
        </p:spPr>
      </p:pic>
      <p:pic>
        <p:nvPicPr>
          <p:cNvPr id="18" name="Inhaltsplatzhalter 5">
            <a:extLst>
              <a:ext uri="{FF2B5EF4-FFF2-40B4-BE49-F238E27FC236}">
                <a16:creationId xmlns:a16="http://schemas.microsoft.com/office/drawing/2014/main" id="{A7E21B1C-6714-42F8-B12F-BEB7D850E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2884094"/>
            <a:ext cx="1903566" cy="1264986"/>
          </a:xfrm>
          <a:prstGeom prst="rect">
            <a:avLst/>
          </a:prstGeom>
          <a:ln w="38100">
            <a:solidFill>
              <a:schemeClr val="accent1"/>
            </a:solidFill>
          </a:ln>
        </p:spPr>
      </p:pic>
      <p:sp>
        <p:nvSpPr>
          <p:cNvPr id="19" name="Textfeld 11">
            <a:extLst>
              <a:ext uri="{FF2B5EF4-FFF2-40B4-BE49-F238E27FC236}">
                <a16:creationId xmlns:a16="http://schemas.microsoft.com/office/drawing/2014/main" id="{B191D7EE-1574-429F-BEC4-BF0578BEC0DF}"/>
              </a:ext>
            </a:extLst>
          </p:cNvPr>
          <p:cNvSpPr txBox="1"/>
          <p:nvPr/>
        </p:nvSpPr>
        <p:spPr>
          <a:xfrm rot="5400000">
            <a:off x="1784016" y="2346305"/>
            <a:ext cx="1619675"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6"/>
              </a:rPr>
              <a:t>CC BY-SA 4.0</a:t>
            </a:r>
            <a:r>
              <a:rPr lang="de-DE" sz="600" dirty="0">
                <a:solidFill>
                  <a:schemeClr val="bg2">
                    <a:lumMod val="75000"/>
                  </a:schemeClr>
                </a:solidFill>
                <a:latin typeface="Nunito Light" charset="0"/>
                <a:ea typeface="Nunito Light" charset="0"/>
                <a:cs typeface="Nunito Light" charset="0"/>
              </a:rPr>
              <a:t>  </a:t>
            </a:r>
            <a:r>
              <a:rPr lang="de-DE" sz="600" dirty="0">
                <a:latin typeface="Nunito Light" charset="0"/>
                <a:ea typeface="Nunito Light" charset="0"/>
                <a:cs typeface="Nunito Light" charset="0"/>
              </a:rPr>
              <a:t>Source: </a:t>
            </a:r>
            <a:r>
              <a:rPr lang="de-DE" sz="600" dirty="0">
                <a:solidFill>
                  <a:schemeClr val="bg2">
                    <a:lumMod val="75000"/>
                  </a:schemeClr>
                </a:solidFill>
                <a:latin typeface="Nunito Light" charset="0"/>
                <a:ea typeface="Nunito Light" charset="0"/>
                <a:cs typeface="Nunito Light" charset="0"/>
                <a:hlinkClick r:id="rId7"/>
              </a:rPr>
              <a:t>Julia </a:t>
            </a:r>
            <a:r>
              <a:rPr lang="de-DE" sz="600" dirty="0" err="1">
                <a:solidFill>
                  <a:schemeClr val="bg2">
                    <a:lumMod val="75000"/>
                  </a:schemeClr>
                </a:solidFill>
                <a:latin typeface="Nunito Light" charset="0"/>
                <a:ea typeface="Nunito Light" charset="0"/>
                <a:cs typeface="Nunito Light" charset="0"/>
                <a:hlinkClick r:id="rId7"/>
              </a:rPr>
              <a:t>Flitta</a:t>
            </a:r>
            <a:r>
              <a:rPr lang="de-DE" sz="600" dirty="0">
                <a:solidFill>
                  <a:schemeClr val="bg2">
                    <a:lumMod val="75000"/>
                  </a:schemeClr>
                </a:solidFill>
                <a:latin typeface="Nunito Light" charset="0"/>
                <a:ea typeface="Nunito Light" charset="0"/>
                <a:cs typeface="Nunito Light" charset="0"/>
              </a:rPr>
              <a:t> </a:t>
            </a:r>
            <a:r>
              <a:rPr lang="en-GB" sz="600" dirty="0">
                <a:latin typeface="Nunito Light" charset="0"/>
                <a:ea typeface="Nunito Light" charset="0"/>
                <a:cs typeface="Nunito Light" charset="0"/>
              </a:rPr>
              <a:t>(2017)</a:t>
            </a:r>
          </a:p>
        </p:txBody>
      </p:sp>
    </p:spTree>
    <p:extLst>
      <p:ext uri="{BB962C8B-B14F-4D97-AF65-F5344CB8AC3E}">
        <p14:creationId xmlns:p14="http://schemas.microsoft.com/office/powerpoint/2010/main" val="231117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0871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Case studies</a:t>
            </a:r>
          </a:p>
        </p:txBody>
      </p:sp>
      <p:sp>
        <p:nvSpPr>
          <p:cNvPr id="9" name="Inhaltsplatzhalter 2">
            <a:extLst>
              <a:ext uri="{FF2B5EF4-FFF2-40B4-BE49-F238E27FC236}">
                <a16:creationId xmlns:a16="http://schemas.microsoft.com/office/drawing/2014/main" id="{52F81C13-36EE-44F2-8872-B1B1D2ABD85B}"/>
              </a:ext>
            </a:extLst>
          </p:cNvPr>
          <p:cNvSpPr>
            <a:spLocks noGrp="1"/>
          </p:cNvSpPr>
          <p:nvPr>
            <p:ph idx="1"/>
          </p:nvPr>
        </p:nvSpPr>
        <p:spPr>
          <a:xfrm>
            <a:off x="971550" y="1475846"/>
            <a:ext cx="7632700" cy="4607966"/>
          </a:xfrm>
        </p:spPr>
        <p:txBody>
          <a:bodyPr>
            <a:noAutofit/>
          </a:bodyPr>
          <a:lstStyle/>
          <a:p>
            <a:r>
              <a:rPr lang="en-US" altLang="de-DE" sz="2000" dirty="0">
                <a:solidFill>
                  <a:srgbClr val="376092"/>
                </a:solidFill>
                <a:latin typeface="Nunito Light" charset="0"/>
              </a:rPr>
              <a:t>Read the quote again. Does your answer differ now compared to the beginning of the session and if yes, how?</a:t>
            </a:r>
          </a:p>
          <a:p>
            <a:r>
              <a:rPr lang="en-US" altLang="de-DE" sz="2000" dirty="0">
                <a:solidFill>
                  <a:srgbClr val="376092"/>
                </a:solidFill>
                <a:latin typeface="Nunito Light" charset="0"/>
              </a:rPr>
              <a:t>‘…if a Chinese acquaintance is invited to a dinner party, how much of this invitee’s </a:t>
            </a:r>
            <a:r>
              <a:rPr lang="en-US" altLang="de-DE" sz="2000" dirty="0" err="1">
                <a:solidFill>
                  <a:srgbClr val="376092"/>
                </a:solidFill>
                <a:latin typeface="Nunito Light" charset="0"/>
              </a:rPr>
              <a:t>behaviour</a:t>
            </a:r>
            <a:r>
              <a:rPr lang="en-US" altLang="de-DE" sz="2000" dirty="0">
                <a:solidFill>
                  <a:srgbClr val="376092"/>
                </a:solidFill>
                <a:latin typeface="Nunito Light" charset="0"/>
              </a:rPr>
              <a:t> at that party can be attributed to the fact that he or she is Chinese, and how much to other factors, such as affiliations to a whole host of sub-cultures that could be professional, regional, gender-specific, generational, interest-group related or even a culture that simply relates to family, friends or the individual themselves?’ </a:t>
            </a:r>
            <a:r>
              <a:rPr lang="en-GB" altLang="de-DE" sz="2000" dirty="0">
                <a:solidFill>
                  <a:srgbClr val="4F81BD">
                    <a:lumMod val="75000"/>
                  </a:srgbClr>
                </a:solidFill>
                <a:latin typeface="Nunito Light" charset="0"/>
              </a:rPr>
              <a:t>(Witchalls 2012, p.12; used by permission) </a:t>
            </a:r>
          </a:p>
          <a:p>
            <a:r>
              <a:rPr lang="en-US" altLang="de-DE" sz="2000" dirty="0">
                <a:solidFill>
                  <a:srgbClr val="376092"/>
                </a:solidFill>
                <a:latin typeface="Nunito Light" charset="0"/>
              </a:rPr>
              <a:t>In pairs, share what you noted down as your immediate reaction and compare these with the results of the analysis based on the culture reflective approach</a:t>
            </a:r>
          </a:p>
          <a:p>
            <a:r>
              <a:rPr lang="en-US" altLang="de-DE" sz="2000" dirty="0">
                <a:solidFill>
                  <a:srgbClr val="376092"/>
                </a:solidFill>
                <a:latin typeface="Nunito Light" charset="0"/>
              </a:rPr>
              <a:t>Discuss the benefits of a culture reflexive approach using the case</a:t>
            </a:r>
          </a:p>
          <a:p>
            <a:endParaRPr lang="en-GB" altLang="de-DE" sz="2000" dirty="0">
              <a:solidFill>
                <a:srgbClr val="376092"/>
              </a:solidFill>
              <a:latin typeface="Nunito Light" charset="0"/>
            </a:endParaRPr>
          </a:p>
        </p:txBody>
      </p:sp>
      <p:pic>
        <p:nvPicPr>
          <p:cNvPr id="7" name="Bild 6">
            <a:extLst>
              <a:ext uri="{FF2B5EF4-FFF2-40B4-BE49-F238E27FC236}">
                <a16:creationId xmlns:a16="http://schemas.microsoft.com/office/drawing/2014/main" id="{C2631F78-7FE4-4B9A-886E-E6FDB0F16E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23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5A90E08-9DD1-40BD-B948-1F8286070D7F}"/>
              </a:ext>
            </a:extLst>
          </p:cNvPr>
          <p:cNvSpPr>
            <a:spLocks noGrp="1"/>
          </p:cNvSpPr>
          <p:nvPr>
            <p:ph type="title"/>
          </p:nvPr>
        </p:nvSpPr>
        <p:spPr>
          <a:xfrm>
            <a:off x="395288" y="258763"/>
            <a:ext cx="8353176" cy="669925"/>
          </a:xfrm>
        </p:spPr>
        <p:txBody>
          <a:bodyPr/>
          <a:lstStyle/>
          <a:p>
            <a:r>
              <a:rPr lang="en-GB" altLang="de-DE" sz="3600" dirty="0">
                <a:latin typeface="Nunito Light" charset="0"/>
              </a:rPr>
              <a:t>A CULTURE REFLEXIVE APPROACH</a:t>
            </a:r>
          </a:p>
        </p:txBody>
      </p:sp>
      <p:sp>
        <p:nvSpPr>
          <p:cNvPr id="3" name="Inhaltsplatzhalter 2">
            <a:extLst>
              <a:ext uri="{FF2B5EF4-FFF2-40B4-BE49-F238E27FC236}">
                <a16:creationId xmlns:a16="http://schemas.microsoft.com/office/drawing/2014/main" id="{95F30FD5-56B2-4DC2-A5D9-380154D8B2A3}"/>
              </a:ext>
            </a:extLst>
          </p:cNvPr>
          <p:cNvSpPr>
            <a:spLocks noGrp="1"/>
          </p:cNvSpPr>
          <p:nvPr>
            <p:ph idx="1"/>
          </p:nvPr>
        </p:nvSpPr>
        <p:spPr>
          <a:xfrm>
            <a:off x="323850" y="1557338"/>
            <a:ext cx="8229600" cy="3671862"/>
          </a:xfrm>
        </p:spPr>
        <p:txBody>
          <a:bodyPr>
            <a:noAutofit/>
          </a:bodyPr>
          <a:lstStyle/>
          <a:p>
            <a:pPr marL="0" indent="0">
              <a:buNone/>
            </a:pPr>
            <a:r>
              <a:rPr lang="en-GB" sz="2000" dirty="0">
                <a:solidFill>
                  <a:srgbClr val="376092"/>
                </a:solidFill>
                <a:latin typeface="Nunito Light" charset="0"/>
              </a:rPr>
              <a:t>The concept of multi-collectivity is essential when trying to understand the complexity and multifaceted nature of intercultural encounters. As will be argued in this session, this approach needs to be complemented by an intercultural perspective as well as a contextual approach, which pays particular attention to power relationships. </a:t>
            </a:r>
          </a:p>
          <a:p>
            <a:pPr marL="0" indent="0">
              <a:buNone/>
            </a:pPr>
            <a:endParaRPr lang="en-GB" sz="2000" dirty="0">
              <a:solidFill>
                <a:srgbClr val="376092"/>
              </a:solidFill>
              <a:latin typeface="Nunito Light" charset="0"/>
            </a:endParaRPr>
          </a:p>
          <a:p>
            <a:pPr marL="0" indent="0">
              <a:buNone/>
            </a:pPr>
            <a:r>
              <a:rPr lang="en-GB" sz="2000" dirty="0">
                <a:solidFill>
                  <a:srgbClr val="376092"/>
                </a:solidFill>
                <a:latin typeface="Nunito Light" charset="0"/>
              </a:rPr>
              <a:t>The aim of this session is to introduce these three approaches, using the concept of cultural reflexivity as a tool to analyse intercultural encounters and apply them to different settings.</a:t>
            </a:r>
          </a:p>
        </p:txBody>
      </p:sp>
      <p:sp>
        <p:nvSpPr>
          <p:cNvPr id="5" name="Textplatzhalter 4">
            <a:extLst>
              <a:ext uri="{FF2B5EF4-FFF2-40B4-BE49-F238E27FC236}">
                <a16:creationId xmlns:a16="http://schemas.microsoft.com/office/drawing/2014/main" id="{6F199D06-2A80-49FA-9B75-3626ED8351DA}"/>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Introduction to Session 03</a:t>
            </a:r>
          </a:p>
        </p:txBody>
      </p:sp>
    </p:spTree>
    <p:extLst>
      <p:ext uri="{BB962C8B-B14F-4D97-AF65-F5344CB8AC3E}">
        <p14:creationId xmlns:p14="http://schemas.microsoft.com/office/powerpoint/2010/main" val="1842755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0871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Case studies</a:t>
            </a:r>
          </a:p>
        </p:txBody>
      </p:sp>
      <p:sp>
        <p:nvSpPr>
          <p:cNvPr id="9" name="Inhaltsplatzhalter 2">
            <a:extLst>
              <a:ext uri="{FF2B5EF4-FFF2-40B4-BE49-F238E27FC236}">
                <a16:creationId xmlns:a16="http://schemas.microsoft.com/office/drawing/2014/main" id="{52F81C13-36EE-44F2-8872-B1B1D2ABD85B}"/>
              </a:ext>
            </a:extLst>
          </p:cNvPr>
          <p:cNvSpPr>
            <a:spLocks noGrp="1"/>
          </p:cNvSpPr>
          <p:nvPr>
            <p:ph idx="1"/>
          </p:nvPr>
        </p:nvSpPr>
        <p:spPr>
          <a:xfrm>
            <a:off x="971550" y="1557338"/>
            <a:ext cx="7632700" cy="4460875"/>
          </a:xfrm>
        </p:spPr>
        <p:txBody>
          <a:bodyPr>
            <a:noAutofit/>
          </a:bodyPr>
          <a:lstStyle/>
          <a:p>
            <a:pPr marL="0" indent="0">
              <a:buNone/>
            </a:pPr>
            <a:r>
              <a:rPr lang="en-US" altLang="de-DE" sz="2400" dirty="0">
                <a:solidFill>
                  <a:srgbClr val="376092"/>
                </a:solidFill>
                <a:latin typeface="Nunito Light" charset="0"/>
              </a:rPr>
              <a:t>You are an intern in an international company and are asked to put together a portfolio for your boss who is going to Buenos Aires as he wants to meet potential new clients. You have an afternoon to accomplish this.</a:t>
            </a:r>
          </a:p>
          <a:p>
            <a:r>
              <a:rPr lang="en-GB" sz="2400" dirty="0">
                <a:solidFill>
                  <a:srgbClr val="376092"/>
                </a:solidFill>
                <a:latin typeface="Nunito Light" charset="0"/>
              </a:rPr>
              <a:t>What would you do and which of the three approaches would you focus on and why?</a:t>
            </a:r>
          </a:p>
          <a:p>
            <a:r>
              <a:rPr lang="en-GB" sz="2400" dirty="0">
                <a:solidFill>
                  <a:srgbClr val="376092"/>
                </a:solidFill>
                <a:latin typeface="Nunito Light" charset="0"/>
              </a:rPr>
              <a:t>What would be possible shortcomings and potentials of the approach chosen?</a:t>
            </a:r>
          </a:p>
          <a:p>
            <a:pPr lvl="0"/>
            <a:endParaRPr lang="en-US" altLang="de-DE" sz="2400" dirty="0">
              <a:solidFill>
                <a:srgbClr val="376092"/>
              </a:solidFill>
              <a:latin typeface="Nunito Light" charset="0"/>
            </a:endParaRPr>
          </a:p>
          <a:p>
            <a:pPr marL="0" indent="0">
              <a:buNone/>
            </a:pPr>
            <a:endParaRPr lang="en-US" altLang="de-DE" sz="2400" dirty="0">
              <a:solidFill>
                <a:srgbClr val="376092"/>
              </a:solidFill>
              <a:latin typeface="Nunito Light" charset="0"/>
            </a:endParaRPr>
          </a:p>
          <a:p>
            <a:pPr marL="0" indent="0">
              <a:buNone/>
            </a:pPr>
            <a:endParaRPr lang="en-US" altLang="de-DE" sz="2400" dirty="0">
              <a:solidFill>
                <a:srgbClr val="376092"/>
              </a:solidFill>
              <a:latin typeface="Nunito Light" charset="0"/>
            </a:endParaRPr>
          </a:p>
        </p:txBody>
      </p:sp>
      <p:pic>
        <p:nvPicPr>
          <p:cNvPr id="7" name="Bild 6">
            <a:extLst>
              <a:ext uri="{FF2B5EF4-FFF2-40B4-BE49-F238E27FC236}">
                <a16:creationId xmlns:a16="http://schemas.microsoft.com/office/drawing/2014/main" id="{DEDB4DD7-CC1B-45B3-85AD-A5478084FA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339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0871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Case studies</a:t>
            </a:r>
          </a:p>
        </p:txBody>
      </p:sp>
      <p:sp>
        <p:nvSpPr>
          <p:cNvPr id="9" name="Inhaltsplatzhalter 2">
            <a:extLst>
              <a:ext uri="{FF2B5EF4-FFF2-40B4-BE49-F238E27FC236}">
                <a16:creationId xmlns:a16="http://schemas.microsoft.com/office/drawing/2014/main" id="{52F81C13-36EE-44F2-8872-B1B1D2ABD85B}"/>
              </a:ext>
            </a:extLst>
          </p:cNvPr>
          <p:cNvSpPr>
            <a:spLocks noGrp="1"/>
          </p:cNvSpPr>
          <p:nvPr>
            <p:ph idx="1"/>
          </p:nvPr>
        </p:nvSpPr>
        <p:spPr>
          <a:xfrm>
            <a:off x="971550" y="1584866"/>
            <a:ext cx="7632700" cy="4460875"/>
          </a:xfrm>
        </p:spPr>
        <p:txBody>
          <a:bodyPr>
            <a:noAutofit/>
          </a:bodyPr>
          <a:lstStyle/>
          <a:p>
            <a:pPr marL="0" indent="0">
              <a:buNone/>
            </a:pPr>
            <a:r>
              <a:rPr lang="en-GB" sz="2400" dirty="0">
                <a:solidFill>
                  <a:srgbClr val="376092"/>
                </a:solidFill>
                <a:latin typeface="Nunito Light" charset="0"/>
              </a:rPr>
              <a:t>You have only been with the company for two years, but because of your own international experience you are asked to lead a new team which is truly international. Some of the team members are located in New York, others in London, Mumbai and Bangalore. </a:t>
            </a:r>
          </a:p>
          <a:p>
            <a:r>
              <a:rPr lang="en-GB" sz="2400" dirty="0">
                <a:solidFill>
                  <a:srgbClr val="376092"/>
                </a:solidFill>
                <a:latin typeface="Nunito Light" charset="0"/>
              </a:rPr>
              <a:t>What would be key aspects to consider and questions to ask when leading this team and working together? Answer this question with reference to the three perspectives of the culture-reflexive approach.</a:t>
            </a:r>
            <a:endParaRPr lang="en-US" altLang="de-DE" sz="2400" dirty="0">
              <a:solidFill>
                <a:srgbClr val="376092"/>
              </a:solidFill>
              <a:latin typeface="Nunito Light" charset="0"/>
            </a:endParaRPr>
          </a:p>
          <a:p>
            <a:pPr marL="0" indent="0">
              <a:buNone/>
            </a:pPr>
            <a:endParaRPr lang="en-US" altLang="de-DE" sz="2400" dirty="0">
              <a:solidFill>
                <a:srgbClr val="376092"/>
              </a:solidFill>
              <a:latin typeface="Nunito Light" charset="0"/>
            </a:endParaRPr>
          </a:p>
          <a:p>
            <a:pPr marL="0" indent="0">
              <a:buNone/>
            </a:pPr>
            <a:endParaRPr lang="en-US" altLang="de-DE" sz="2400" dirty="0">
              <a:solidFill>
                <a:srgbClr val="376092"/>
              </a:solidFill>
              <a:latin typeface="Nunito Light" charset="0"/>
            </a:endParaRPr>
          </a:p>
        </p:txBody>
      </p:sp>
      <p:pic>
        <p:nvPicPr>
          <p:cNvPr id="7" name="Bild 6">
            <a:extLst>
              <a:ext uri="{FF2B5EF4-FFF2-40B4-BE49-F238E27FC236}">
                <a16:creationId xmlns:a16="http://schemas.microsoft.com/office/drawing/2014/main" id="{B68B917D-6003-4F17-9808-49D81A774F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34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0871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Case studies</a:t>
            </a:r>
          </a:p>
        </p:txBody>
      </p:sp>
      <p:sp>
        <p:nvSpPr>
          <p:cNvPr id="9" name="Inhaltsplatzhalter 2">
            <a:extLst>
              <a:ext uri="{FF2B5EF4-FFF2-40B4-BE49-F238E27FC236}">
                <a16:creationId xmlns:a16="http://schemas.microsoft.com/office/drawing/2014/main" id="{52F81C13-36EE-44F2-8872-B1B1D2ABD85B}"/>
              </a:ext>
            </a:extLst>
          </p:cNvPr>
          <p:cNvSpPr>
            <a:spLocks noGrp="1"/>
          </p:cNvSpPr>
          <p:nvPr>
            <p:ph idx="1"/>
          </p:nvPr>
        </p:nvSpPr>
        <p:spPr>
          <a:xfrm>
            <a:off x="971550" y="1557338"/>
            <a:ext cx="7632700" cy="4460875"/>
          </a:xfrm>
        </p:spPr>
        <p:txBody>
          <a:bodyPr>
            <a:noAutofit/>
          </a:bodyPr>
          <a:lstStyle/>
          <a:p>
            <a:pPr marL="0" indent="0">
              <a:buNone/>
            </a:pPr>
            <a:r>
              <a:rPr lang="en-US" altLang="de-DE" sz="2400" dirty="0">
                <a:solidFill>
                  <a:srgbClr val="376092"/>
                </a:solidFill>
                <a:latin typeface="Nunito Light" charset="0"/>
              </a:rPr>
              <a:t>You are working in an office with staff from different cultural backgrounds and </a:t>
            </a:r>
            <a:r>
              <a:rPr lang="en-US" altLang="de-DE" sz="2400" dirty="0" err="1">
                <a:solidFill>
                  <a:srgbClr val="376092"/>
                </a:solidFill>
                <a:latin typeface="Nunito Light" charset="0"/>
              </a:rPr>
              <a:t>realise</a:t>
            </a:r>
            <a:r>
              <a:rPr lang="en-US" altLang="de-DE" sz="2400" dirty="0">
                <a:solidFill>
                  <a:srgbClr val="376092"/>
                </a:solidFill>
                <a:latin typeface="Nunito Light" charset="0"/>
              </a:rPr>
              <a:t> that many conflicts between them and your boss emerge due to misunderstandings.</a:t>
            </a:r>
          </a:p>
          <a:p>
            <a:r>
              <a:rPr lang="en-US" sz="2400" dirty="0">
                <a:solidFill>
                  <a:srgbClr val="376092"/>
                </a:solidFill>
                <a:latin typeface="Nunito Light" charset="0"/>
              </a:rPr>
              <a:t>Applying a culture-reflexive approach what requires attention and why? What would you want to know from the staff in order to develop a common understanding?</a:t>
            </a:r>
          </a:p>
          <a:p>
            <a:pPr marL="0" indent="0">
              <a:buNone/>
            </a:pPr>
            <a:endParaRPr lang="en-US" altLang="de-DE" sz="2400" dirty="0">
              <a:solidFill>
                <a:srgbClr val="376092"/>
              </a:solidFill>
              <a:latin typeface="Nunito Light" charset="0"/>
            </a:endParaRPr>
          </a:p>
          <a:p>
            <a:pPr marL="0" indent="0">
              <a:buNone/>
            </a:pPr>
            <a:endParaRPr lang="en-US" altLang="de-DE" sz="2400" dirty="0">
              <a:solidFill>
                <a:srgbClr val="376092"/>
              </a:solidFill>
              <a:latin typeface="Nunito Light" charset="0"/>
            </a:endParaRPr>
          </a:p>
        </p:txBody>
      </p:sp>
      <p:pic>
        <p:nvPicPr>
          <p:cNvPr id="7" name="Bild 6">
            <a:extLst>
              <a:ext uri="{FF2B5EF4-FFF2-40B4-BE49-F238E27FC236}">
                <a16:creationId xmlns:a16="http://schemas.microsoft.com/office/drawing/2014/main" id="{599818A0-E58E-4869-BF5A-44692A7E83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40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4" y="259508"/>
            <a:ext cx="8208716" cy="669162"/>
          </a:xfrm>
        </p:spPr>
        <p:txBody>
          <a:bodyPr/>
          <a:lstStyle/>
          <a:p>
            <a:r>
              <a:rPr lang="en-GB" altLang="de-DE" sz="3600" dirty="0">
                <a:latin typeface="Nunito Light" charset="0"/>
              </a:rPr>
              <a:t>A CULTURE REFLEXIVE ANALYSIS</a:t>
            </a:r>
            <a:endParaRPr lang="en-GB" sz="3600" dirty="0">
              <a:latin typeface="Nunito Light" panose="020B0604020202020204"/>
            </a:endParaRPr>
          </a:p>
        </p:txBody>
      </p:sp>
      <p:sp>
        <p:nvSpPr>
          <p:cNvPr id="5" name="Textplatzhalter 4"/>
          <p:cNvSpPr>
            <a:spLocks noGrp="1"/>
          </p:cNvSpPr>
          <p:nvPr>
            <p:ph type="body" sz="quarter" idx="13"/>
          </p:nvPr>
        </p:nvSpPr>
        <p:spPr/>
        <p:txBody>
          <a:bodyPr>
            <a:normAutofit/>
          </a:bodyPr>
          <a:lstStyle/>
          <a:p>
            <a:r>
              <a:rPr lang="en-GB" dirty="0">
                <a:latin typeface="Nunito Light" panose="020B0604020202020204"/>
              </a:rPr>
              <a:t>Case studies</a:t>
            </a:r>
          </a:p>
        </p:txBody>
      </p:sp>
      <p:sp>
        <p:nvSpPr>
          <p:cNvPr id="9" name="Inhaltsplatzhalter 2">
            <a:extLst>
              <a:ext uri="{FF2B5EF4-FFF2-40B4-BE49-F238E27FC236}">
                <a16:creationId xmlns:a16="http://schemas.microsoft.com/office/drawing/2014/main" id="{52F81C13-36EE-44F2-8872-B1B1D2ABD85B}"/>
              </a:ext>
            </a:extLst>
          </p:cNvPr>
          <p:cNvSpPr>
            <a:spLocks noGrp="1"/>
          </p:cNvSpPr>
          <p:nvPr>
            <p:ph idx="1"/>
          </p:nvPr>
        </p:nvSpPr>
        <p:spPr>
          <a:xfrm>
            <a:off x="971550" y="1557338"/>
            <a:ext cx="7632700" cy="4460875"/>
          </a:xfrm>
        </p:spPr>
        <p:txBody>
          <a:bodyPr>
            <a:noAutofit/>
          </a:bodyPr>
          <a:lstStyle/>
          <a:p>
            <a:pPr marL="0" indent="0">
              <a:buNone/>
            </a:pPr>
            <a:r>
              <a:rPr lang="en-US" altLang="de-DE" sz="2400" dirty="0">
                <a:solidFill>
                  <a:srgbClr val="376092"/>
                </a:solidFill>
                <a:latin typeface="Nunito Light" charset="0"/>
              </a:rPr>
              <a:t>You are a sales manager and need to summon one of your employees of Russian decent. You have heard that he is attracting many Russian customers to the shop who, although they have brought orders, have also caused a sustained disturbance to both employees and other customers through their appearance. </a:t>
            </a:r>
          </a:p>
          <a:p>
            <a:pPr marL="0" indent="0">
              <a:buNone/>
            </a:pPr>
            <a:r>
              <a:rPr lang="en-US" altLang="de-DE" sz="2400" dirty="0">
                <a:solidFill>
                  <a:srgbClr val="376092"/>
                </a:solidFill>
                <a:latin typeface="Nunito Light" charset="0"/>
              </a:rPr>
              <a:t>It is your job to find a solution. How would you go about this using a culture-reflexive approach?</a:t>
            </a:r>
          </a:p>
        </p:txBody>
      </p:sp>
      <p:pic>
        <p:nvPicPr>
          <p:cNvPr id="7" name="Bild 6">
            <a:extLst>
              <a:ext uri="{FF2B5EF4-FFF2-40B4-BE49-F238E27FC236}">
                <a16:creationId xmlns:a16="http://schemas.microsoft.com/office/drawing/2014/main" id="{7F62D425-A0F0-41FB-A4F8-D76FECBC24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797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a:extLst>
              <a:ext uri="{FF2B5EF4-FFF2-40B4-BE49-F238E27FC236}">
                <a16:creationId xmlns:a16="http://schemas.microsoft.com/office/drawing/2014/main" id="{AB2C9C27-6090-458C-9835-25721E376836}"/>
              </a:ext>
            </a:extLst>
          </p:cNvPr>
          <p:cNvSpPr>
            <a:spLocks noGrp="1"/>
          </p:cNvSpPr>
          <p:nvPr>
            <p:ph type="title"/>
          </p:nvPr>
        </p:nvSpPr>
        <p:spPr>
          <a:xfrm>
            <a:off x="395288" y="258763"/>
            <a:ext cx="7993062" cy="669925"/>
          </a:xfrm>
        </p:spPr>
        <p:txBody>
          <a:bodyPr/>
          <a:lstStyle/>
          <a:p>
            <a:r>
              <a:rPr lang="en-GB" altLang="de-DE" sz="3600" dirty="0">
                <a:latin typeface="Nunito Light" charset="0"/>
              </a:rPr>
              <a:t>SUMMARY AND REFLECTION</a:t>
            </a:r>
          </a:p>
        </p:txBody>
      </p:sp>
      <p:sp>
        <p:nvSpPr>
          <p:cNvPr id="3" name="Inhaltsplatzhalter 2">
            <a:extLst>
              <a:ext uri="{FF2B5EF4-FFF2-40B4-BE49-F238E27FC236}">
                <a16:creationId xmlns:a16="http://schemas.microsoft.com/office/drawing/2014/main" id="{4997E0A4-15FB-4195-9558-E9F9FDD6CD49}"/>
              </a:ext>
            </a:extLst>
          </p:cNvPr>
          <p:cNvSpPr>
            <a:spLocks noGrp="1"/>
          </p:cNvSpPr>
          <p:nvPr>
            <p:ph idx="1"/>
          </p:nvPr>
        </p:nvSpPr>
        <p:spPr>
          <a:xfrm>
            <a:off x="971550" y="1449388"/>
            <a:ext cx="7632700" cy="4568825"/>
          </a:xfrm>
        </p:spPr>
        <p:txBody>
          <a:bodyPr>
            <a:noAutofit/>
          </a:bodyPr>
          <a:lstStyle/>
          <a:p>
            <a:r>
              <a:rPr lang="en-US" altLang="de-DE" sz="2000" dirty="0">
                <a:solidFill>
                  <a:srgbClr val="376092"/>
                </a:solidFill>
                <a:latin typeface="Nunito Light" charset="0"/>
              </a:rPr>
              <a:t>A culture-reflexive approach has the ability to capture the complexity of culture, its multi-faceted nature and dynamics and the inclusion of important contextual aspects in the overall analysis. </a:t>
            </a:r>
          </a:p>
          <a:p>
            <a:r>
              <a:rPr lang="en-US" altLang="de-DE" sz="2000" dirty="0">
                <a:solidFill>
                  <a:srgbClr val="376092"/>
                </a:solidFill>
                <a:latin typeface="Nunito Light" charset="0"/>
              </a:rPr>
              <a:t>It is thus acknowledges that in intercultural encounters people meet whose </a:t>
            </a:r>
            <a:r>
              <a:rPr lang="en-US" altLang="de-DE" sz="2000" dirty="0" err="1">
                <a:solidFill>
                  <a:srgbClr val="376092"/>
                </a:solidFill>
                <a:latin typeface="Nunito Light" charset="0"/>
              </a:rPr>
              <a:t>behaviour</a:t>
            </a:r>
            <a:r>
              <a:rPr lang="en-US" altLang="de-DE" sz="2000" dirty="0">
                <a:solidFill>
                  <a:srgbClr val="376092"/>
                </a:solidFill>
                <a:latin typeface="Nunito Light" charset="0"/>
              </a:rPr>
              <a:t> is influenced by many different factors.</a:t>
            </a:r>
          </a:p>
          <a:p>
            <a:r>
              <a:rPr lang="en-US" altLang="de-DE" sz="2000" dirty="0">
                <a:solidFill>
                  <a:srgbClr val="376092"/>
                </a:solidFill>
                <a:latin typeface="Nunito Light" charset="0"/>
              </a:rPr>
              <a:t>Using a culture-reflexive approach is an important starting point for ‘creating culture together’ or in other words, developing a common basis for communication. </a:t>
            </a:r>
          </a:p>
        </p:txBody>
      </p:sp>
      <p:sp>
        <p:nvSpPr>
          <p:cNvPr id="5" name="Textplatzhalter 4">
            <a:extLst>
              <a:ext uri="{FF2B5EF4-FFF2-40B4-BE49-F238E27FC236}">
                <a16:creationId xmlns:a16="http://schemas.microsoft.com/office/drawing/2014/main" id="{193BE627-59A9-47F5-8C43-0D1C501A0455}"/>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Summary</a:t>
            </a:r>
          </a:p>
        </p:txBody>
      </p:sp>
      <p:pic>
        <p:nvPicPr>
          <p:cNvPr id="45060" name="Bild 5">
            <a:extLst>
              <a:ext uri="{FF2B5EF4-FFF2-40B4-BE49-F238E27FC236}">
                <a16:creationId xmlns:a16="http://schemas.microsoft.com/office/drawing/2014/main" id="{FBFE7EDA-B75B-4A49-A741-A3EC49F8F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00188"/>
            <a:ext cx="498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72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E9E644F-19AB-438D-84DA-91FAEC18A9A8}"/>
              </a:ext>
            </a:extLst>
          </p:cNvPr>
          <p:cNvSpPr>
            <a:spLocks noGrp="1"/>
          </p:cNvSpPr>
          <p:nvPr>
            <p:ph idx="1"/>
          </p:nvPr>
        </p:nvSpPr>
        <p:spPr>
          <a:xfrm>
            <a:off x="971550" y="1535113"/>
            <a:ext cx="7848600" cy="4392612"/>
          </a:xfrm>
        </p:spPr>
        <p:txBody>
          <a:bodyPr>
            <a:normAutofit/>
          </a:bodyPr>
          <a:lstStyle/>
          <a:p>
            <a:r>
              <a:rPr lang="en-US" altLang="de-DE" sz="2400" dirty="0">
                <a:solidFill>
                  <a:srgbClr val="376092"/>
                </a:solidFill>
                <a:latin typeface="Nunito Light" pitchFamily="2" charset="77"/>
              </a:rPr>
              <a:t>What are different elements of a culture reflective approach and what could be the stumbling blocks when applying the approach in day to day interactions?</a:t>
            </a:r>
          </a:p>
          <a:p>
            <a:r>
              <a:rPr lang="en-US" altLang="de-DE" sz="2400" dirty="0">
                <a:solidFill>
                  <a:srgbClr val="376092"/>
                </a:solidFill>
                <a:latin typeface="Nunito Light" pitchFamily="2" charset="77"/>
              </a:rPr>
              <a:t>Think about a situation you have experienced in which a culturally-reflexive approach could have helped you to develop a basis for common meaning and knowledge.</a:t>
            </a:r>
          </a:p>
          <a:p>
            <a:r>
              <a:rPr lang="en-US" altLang="de-DE" sz="2400" dirty="0">
                <a:solidFill>
                  <a:srgbClr val="376092"/>
                </a:solidFill>
                <a:latin typeface="Nunito Light" pitchFamily="2" charset="77"/>
              </a:rPr>
              <a:t>What are the vital skills required in order to apply a culturally reflexive approach?</a:t>
            </a:r>
          </a:p>
        </p:txBody>
      </p:sp>
      <p:sp>
        <p:nvSpPr>
          <p:cNvPr id="5" name="Textplatzhalter 4">
            <a:extLst>
              <a:ext uri="{FF2B5EF4-FFF2-40B4-BE49-F238E27FC236}">
                <a16:creationId xmlns:a16="http://schemas.microsoft.com/office/drawing/2014/main" id="{B35CA55B-349C-4042-A211-7619AFA70ADA}"/>
              </a:ext>
            </a:extLst>
          </p:cNvPr>
          <p:cNvSpPr>
            <a:spLocks noGrp="1"/>
          </p:cNvSpPr>
          <p:nvPr>
            <p:ph type="body" sz="quarter" idx="13"/>
          </p:nvPr>
        </p:nvSpPr>
        <p:spPr>
          <a:xfrm>
            <a:off x="395288" y="779463"/>
            <a:ext cx="5940425" cy="720725"/>
          </a:xfrm>
        </p:spPr>
        <p:txBody>
          <a:bodyPr rtlCol="0">
            <a:normAutofit/>
          </a:bodyPr>
          <a:lstStyle/>
          <a:p>
            <a:pPr fontAlgn="auto">
              <a:spcAft>
                <a:spcPts val="0"/>
              </a:spcAft>
              <a:defRPr/>
            </a:pPr>
            <a:r>
              <a:rPr lang="en-GB" dirty="0">
                <a:latin typeface="Nunito Light" panose="020B0604020202020204"/>
                <a:ea typeface="Nunito Light" charset="0"/>
                <a:cs typeface="Nunito Light" charset="0"/>
              </a:rPr>
              <a:t>Reflection</a:t>
            </a:r>
          </a:p>
        </p:txBody>
      </p:sp>
      <p:sp>
        <p:nvSpPr>
          <p:cNvPr id="49155" name="Titel 1">
            <a:extLst>
              <a:ext uri="{FF2B5EF4-FFF2-40B4-BE49-F238E27FC236}">
                <a16:creationId xmlns:a16="http://schemas.microsoft.com/office/drawing/2014/main" id="{C7DDDB3E-7A57-4F1B-B8B6-F67F03C337F7}"/>
              </a:ext>
            </a:extLst>
          </p:cNvPr>
          <p:cNvSpPr>
            <a:spLocks noGrp="1"/>
          </p:cNvSpPr>
          <p:nvPr>
            <p:ph type="title"/>
          </p:nvPr>
        </p:nvSpPr>
        <p:spPr>
          <a:xfrm>
            <a:off x="395288" y="258763"/>
            <a:ext cx="8785225" cy="669925"/>
          </a:xfrm>
        </p:spPr>
        <p:txBody>
          <a:bodyPr/>
          <a:lstStyle/>
          <a:p>
            <a:r>
              <a:rPr lang="en-GB" altLang="de-DE" sz="3600" dirty="0">
                <a:latin typeface="Nunito Light" panose="020B0604020202020204"/>
              </a:rPr>
              <a:t>SUMMARY AND REFLECTION</a:t>
            </a:r>
          </a:p>
        </p:txBody>
      </p:sp>
      <p:pic>
        <p:nvPicPr>
          <p:cNvPr id="7" name="Bild 5">
            <a:extLst>
              <a:ext uri="{FF2B5EF4-FFF2-40B4-BE49-F238E27FC236}">
                <a16:creationId xmlns:a16="http://schemas.microsoft.com/office/drawing/2014/main" id="{72011482-73D3-47DB-A682-25EBF12077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522413"/>
            <a:ext cx="628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51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2533BA-AB8C-4622-9DC0-9533A8C22D57}"/>
              </a:ext>
            </a:extLst>
          </p:cNvPr>
          <p:cNvSpPr>
            <a:spLocks noGrp="1"/>
          </p:cNvSpPr>
          <p:nvPr>
            <p:ph idx="1"/>
          </p:nvPr>
        </p:nvSpPr>
        <p:spPr>
          <a:xfrm>
            <a:off x="1001713" y="1484313"/>
            <a:ext cx="7634287" cy="4570412"/>
          </a:xfrm>
        </p:spPr>
        <p:txBody>
          <a:bodyPr>
            <a:normAutofit/>
          </a:bodyPr>
          <a:lstStyle/>
          <a:p>
            <a:pPr fontAlgn="base">
              <a:spcAft>
                <a:spcPct val="0"/>
              </a:spcAft>
            </a:pPr>
            <a:r>
              <a:rPr lang="en-GB" altLang="de-DE" sz="2400" dirty="0">
                <a:solidFill>
                  <a:srgbClr val="376092"/>
                </a:solidFill>
                <a:latin typeface="Nunito Light" charset="0"/>
              </a:rPr>
              <a:t>Assignment 1:</a:t>
            </a:r>
            <a:br>
              <a:rPr lang="en-GB" altLang="de-DE" sz="2400" dirty="0">
                <a:solidFill>
                  <a:srgbClr val="376092"/>
                </a:solidFill>
                <a:latin typeface="Nunito Light" charset="0"/>
              </a:rPr>
            </a:br>
            <a:r>
              <a:rPr lang="en-US" altLang="de-DE" sz="2400" dirty="0">
                <a:solidFill>
                  <a:srgbClr val="376092"/>
                </a:solidFill>
                <a:latin typeface="Nunito Light" charset="0"/>
                <a:ea typeface="MS PGothic" panose="020B0600070205080204" pitchFamily="34" charset="-128"/>
              </a:rPr>
              <a:t>Read the case study by Peter </a:t>
            </a:r>
            <a:r>
              <a:rPr lang="en-US" altLang="de-DE" sz="2400" dirty="0" err="1">
                <a:solidFill>
                  <a:srgbClr val="376092"/>
                </a:solidFill>
                <a:latin typeface="Nunito Light" charset="0"/>
                <a:ea typeface="MS PGothic" panose="020B0600070205080204" pitchFamily="34" charset="-128"/>
              </a:rPr>
              <a:t>Witchalls</a:t>
            </a:r>
            <a:r>
              <a:rPr lang="en-US" altLang="de-DE" sz="2400" dirty="0">
                <a:solidFill>
                  <a:srgbClr val="376092"/>
                </a:solidFill>
                <a:latin typeface="Nunito Light" charset="0"/>
                <a:ea typeface="MS PGothic" panose="020B0600070205080204" pitchFamily="34" charset="-128"/>
              </a:rPr>
              <a:t> ‘Made in Germany (or India?)’ In: </a:t>
            </a:r>
            <a:r>
              <a:rPr lang="en-GB" altLang="de-DE" sz="2400" i="1" dirty="0" err="1">
                <a:solidFill>
                  <a:srgbClr val="376092"/>
                </a:solidFill>
                <a:latin typeface="Nunito Light" charset="0"/>
                <a:ea typeface="MS PGothic" panose="020B0600070205080204" pitchFamily="34" charset="-128"/>
              </a:rPr>
              <a:t>interculture</a:t>
            </a:r>
            <a:r>
              <a:rPr lang="en-GB" altLang="de-DE" sz="2400" dirty="0" err="1">
                <a:solidFill>
                  <a:srgbClr val="376092"/>
                </a:solidFill>
                <a:latin typeface="Nunito Light" charset="0"/>
                <a:ea typeface="MS PGothic" panose="020B0600070205080204" pitchFamily="34" charset="-128"/>
              </a:rPr>
              <a:t>journal</a:t>
            </a:r>
            <a:r>
              <a:rPr lang="en-GB" altLang="de-DE" sz="2400" dirty="0">
                <a:solidFill>
                  <a:srgbClr val="376092"/>
                </a:solidFill>
                <a:latin typeface="Nunito Light" charset="0"/>
                <a:ea typeface="MS PGothic" panose="020B0600070205080204" pitchFamily="34" charset="-128"/>
              </a:rPr>
              <a:t> 14 (24): 67-76</a:t>
            </a:r>
          </a:p>
          <a:p>
            <a:pPr fontAlgn="base">
              <a:spcAft>
                <a:spcPct val="0"/>
              </a:spcAft>
              <a:buNone/>
            </a:pPr>
            <a:r>
              <a:rPr lang="en-GB" altLang="de-DE" sz="2400" dirty="0">
                <a:solidFill>
                  <a:srgbClr val="376092"/>
                </a:solidFill>
                <a:latin typeface="Nunito Light" charset="0"/>
                <a:ea typeface="MS PGothic" panose="020B0600070205080204" pitchFamily="34" charset="-128"/>
              </a:rPr>
              <a:t>    </a:t>
            </a:r>
            <a:r>
              <a:rPr lang="en-GB" altLang="de-DE" sz="2400" i="1" dirty="0">
                <a:solidFill>
                  <a:srgbClr val="376092"/>
                </a:solidFill>
                <a:latin typeface="Nunito Light" charset="0"/>
                <a:ea typeface="MS PGothic" panose="020B0600070205080204" pitchFamily="34" charset="-128"/>
              </a:rPr>
              <a:t> </a:t>
            </a:r>
            <a:r>
              <a:rPr lang="en-GB" altLang="de-DE" sz="2400" i="1" dirty="0">
                <a:solidFill>
                  <a:srgbClr val="376092"/>
                </a:solidFill>
                <a:latin typeface="Nunito Light" charset="0"/>
                <a:ea typeface="MS PGothic" panose="020B0600070205080204" pitchFamily="34" charset="-128"/>
                <a:hlinkClick r:id="rId3"/>
              </a:rPr>
              <a:t>http://www.interculture-journal.com/index.php/icj/article/view/243/347</a:t>
            </a:r>
            <a:r>
              <a:rPr lang="en-GB" altLang="de-DE" sz="2400" i="1" dirty="0">
                <a:solidFill>
                  <a:srgbClr val="376092"/>
                </a:solidFill>
                <a:latin typeface="Nunito Light" charset="0"/>
                <a:ea typeface="MS PGothic" panose="020B0600070205080204" pitchFamily="34" charset="-128"/>
              </a:rPr>
              <a:t> </a:t>
            </a:r>
          </a:p>
          <a:p>
            <a:pPr fontAlgn="base">
              <a:spcAft>
                <a:spcPct val="0"/>
              </a:spcAft>
              <a:buFont typeface="Wingdings" panose="05000000000000000000" pitchFamily="2" charset="2"/>
              <a:buNone/>
            </a:pPr>
            <a:endParaRPr lang="en-GB" altLang="de-DE" sz="2400" dirty="0">
              <a:solidFill>
                <a:srgbClr val="376092"/>
              </a:solidFill>
              <a:latin typeface="Nunito Light" charset="0"/>
              <a:ea typeface="MS PGothic" panose="020B0600070205080204" pitchFamily="34" charset="-128"/>
            </a:endParaRPr>
          </a:p>
          <a:p>
            <a:pPr fontAlgn="base">
              <a:spcAft>
                <a:spcPct val="0"/>
              </a:spcAft>
            </a:pPr>
            <a:r>
              <a:rPr lang="en-GB" altLang="de-DE" sz="2400" dirty="0">
                <a:solidFill>
                  <a:srgbClr val="376092"/>
                </a:solidFill>
                <a:latin typeface="Nunito Light" charset="0"/>
                <a:ea typeface="MS PGothic" panose="020B0600070205080204" pitchFamily="34" charset="-128"/>
              </a:rPr>
              <a:t>Analyse the issues using a culture reflexive approach.</a:t>
            </a:r>
          </a:p>
        </p:txBody>
      </p:sp>
      <p:pic>
        <p:nvPicPr>
          <p:cNvPr id="52227" name="Bild 6">
            <a:extLst>
              <a:ext uri="{FF2B5EF4-FFF2-40B4-BE49-F238E27FC236}">
                <a16:creationId xmlns:a16="http://schemas.microsoft.com/office/drawing/2014/main" id="{5FD5915E-DF3C-484F-9E89-E1A468242B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F9C90165-4215-49A4-BE8B-E90A0912B575}"/>
              </a:ext>
            </a:extLst>
          </p:cNvPr>
          <p:cNvSpPr>
            <a:spLocks noGrp="1"/>
          </p:cNvSpPr>
          <p:nvPr>
            <p:ph type="title"/>
          </p:nvPr>
        </p:nvSpPr>
        <p:spPr>
          <a:xfrm>
            <a:off x="395288" y="258763"/>
            <a:ext cx="5940425" cy="669925"/>
          </a:xfrm>
        </p:spPr>
        <p:txBody>
          <a:bodyPr/>
          <a:lstStyle/>
          <a:p>
            <a:r>
              <a:rPr lang="en-GB" altLang="de-DE" sz="3600" dirty="0">
                <a:latin typeface="Nunito Light" charset="0"/>
              </a:rPr>
              <a:t>ASSIGNMENT</a:t>
            </a:r>
          </a:p>
        </p:txBody>
      </p:sp>
    </p:spTree>
    <p:extLst>
      <p:ext uri="{BB962C8B-B14F-4D97-AF65-F5344CB8AC3E}">
        <p14:creationId xmlns:p14="http://schemas.microsoft.com/office/powerpoint/2010/main" val="3687894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2533BA-AB8C-4622-9DC0-9533A8C22D57}"/>
              </a:ext>
            </a:extLst>
          </p:cNvPr>
          <p:cNvSpPr>
            <a:spLocks noGrp="1"/>
          </p:cNvSpPr>
          <p:nvPr>
            <p:ph idx="1"/>
          </p:nvPr>
        </p:nvSpPr>
        <p:spPr>
          <a:xfrm>
            <a:off x="1001713" y="1484313"/>
            <a:ext cx="7634287" cy="4570412"/>
          </a:xfrm>
        </p:spPr>
        <p:txBody>
          <a:bodyPr>
            <a:normAutofit/>
          </a:bodyPr>
          <a:lstStyle/>
          <a:p>
            <a:pPr fontAlgn="base">
              <a:spcAft>
                <a:spcPct val="0"/>
              </a:spcAft>
            </a:pPr>
            <a:r>
              <a:rPr lang="en-GB" altLang="de-DE" sz="2400" dirty="0">
                <a:solidFill>
                  <a:srgbClr val="376092"/>
                </a:solidFill>
                <a:latin typeface="Nunito Light" charset="0"/>
              </a:rPr>
              <a:t>Assignment 2:</a:t>
            </a:r>
            <a:br>
              <a:rPr lang="en-GB" altLang="de-DE" sz="2400" dirty="0">
                <a:solidFill>
                  <a:srgbClr val="376092"/>
                </a:solidFill>
                <a:latin typeface="Nunito Light" charset="0"/>
              </a:rPr>
            </a:br>
            <a:r>
              <a:rPr lang="en-GB" altLang="de-DE" sz="2400" dirty="0">
                <a:solidFill>
                  <a:srgbClr val="376092"/>
                </a:solidFill>
                <a:latin typeface="Nunito Light" charset="0"/>
                <a:ea typeface="MS PGothic" panose="020B0600070205080204" pitchFamily="34" charset="-128"/>
              </a:rPr>
              <a:t>Read the case study by </a:t>
            </a:r>
            <a:r>
              <a:rPr lang="en-GB" altLang="de-DE" sz="2400" dirty="0" err="1">
                <a:solidFill>
                  <a:srgbClr val="376092"/>
                </a:solidFill>
                <a:latin typeface="Nunito Light" charset="0"/>
                <a:ea typeface="MS PGothic" panose="020B0600070205080204" pitchFamily="34" charset="-128"/>
              </a:rPr>
              <a:t>Prof.</a:t>
            </a:r>
            <a:r>
              <a:rPr lang="en-GB" altLang="de-DE" sz="2400" dirty="0">
                <a:solidFill>
                  <a:srgbClr val="376092"/>
                </a:solidFill>
                <a:latin typeface="Nunito Light" charset="0"/>
                <a:ea typeface="MS PGothic" panose="020B0600070205080204" pitchFamily="34" charset="-128"/>
              </a:rPr>
              <a:t> Jasmin Mahadevan and based on a culture reflexive analysis discuss possible solutions to solve the conflict.</a:t>
            </a:r>
          </a:p>
        </p:txBody>
      </p:sp>
      <p:pic>
        <p:nvPicPr>
          <p:cNvPr id="52227" name="Bild 6">
            <a:extLst>
              <a:ext uri="{FF2B5EF4-FFF2-40B4-BE49-F238E27FC236}">
                <a16:creationId xmlns:a16="http://schemas.microsoft.com/office/drawing/2014/main" id="{5FD5915E-DF3C-484F-9E89-E1A468242B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F9C90165-4215-49A4-BE8B-E90A0912B575}"/>
              </a:ext>
            </a:extLst>
          </p:cNvPr>
          <p:cNvSpPr>
            <a:spLocks noGrp="1"/>
          </p:cNvSpPr>
          <p:nvPr>
            <p:ph type="title"/>
          </p:nvPr>
        </p:nvSpPr>
        <p:spPr>
          <a:xfrm>
            <a:off x="395288" y="258763"/>
            <a:ext cx="5940425" cy="669925"/>
          </a:xfrm>
        </p:spPr>
        <p:txBody>
          <a:bodyPr/>
          <a:lstStyle/>
          <a:p>
            <a:r>
              <a:rPr lang="en-GB" altLang="de-DE" sz="3600" dirty="0">
                <a:latin typeface="Nunito Light" charset="0"/>
              </a:rPr>
              <a:t>ASSIGNMENT</a:t>
            </a:r>
          </a:p>
        </p:txBody>
      </p:sp>
    </p:spTree>
    <p:extLst>
      <p:ext uri="{BB962C8B-B14F-4D97-AF65-F5344CB8AC3E}">
        <p14:creationId xmlns:p14="http://schemas.microsoft.com/office/powerpoint/2010/main" val="1103070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2533BA-AB8C-4622-9DC0-9533A8C22D57}"/>
              </a:ext>
            </a:extLst>
          </p:cNvPr>
          <p:cNvSpPr>
            <a:spLocks noGrp="1"/>
          </p:cNvSpPr>
          <p:nvPr>
            <p:ph idx="1"/>
          </p:nvPr>
        </p:nvSpPr>
        <p:spPr>
          <a:xfrm>
            <a:off x="1001713" y="1484313"/>
            <a:ext cx="7634287" cy="4570412"/>
          </a:xfrm>
        </p:spPr>
        <p:txBody>
          <a:bodyPr>
            <a:normAutofit/>
          </a:bodyPr>
          <a:lstStyle/>
          <a:p>
            <a:pPr fontAlgn="base">
              <a:spcAft>
                <a:spcPct val="0"/>
              </a:spcAft>
            </a:pPr>
            <a:r>
              <a:rPr lang="en-GB" altLang="de-DE" sz="2400" dirty="0">
                <a:solidFill>
                  <a:srgbClr val="376092"/>
                </a:solidFill>
                <a:latin typeface="Nunito Light" charset="0"/>
              </a:rPr>
              <a:t>Assignment 3:</a:t>
            </a:r>
            <a:br>
              <a:rPr lang="en-GB" altLang="de-DE" sz="2400" dirty="0">
                <a:solidFill>
                  <a:srgbClr val="376092"/>
                </a:solidFill>
                <a:latin typeface="Nunito Light" charset="0"/>
              </a:rPr>
            </a:br>
            <a:r>
              <a:rPr lang="en-GB" altLang="de-DE" sz="2400" dirty="0">
                <a:solidFill>
                  <a:srgbClr val="376092"/>
                </a:solidFill>
                <a:latin typeface="Nunito Light" charset="0"/>
                <a:ea typeface="MS PGothic" panose="020B0600070205080204" pitchFamily="34" charset="-128"/>
              </a:rPr>
              <a:t>Read the case study by </a:t>
            </a:r>
            <a:r>
              <a:rPr lang="en-GB" altLang="de-DE" sz="2400" dirty="0" err="1">
                <a:solidFill>
                  <a:srgbClr val="376092"/>
                </a:solidFill>
                <a:latin typeface="Nunito Light" charset="0"/>
                <a:ea typeface="MS PGothic" panose="020B0600070205080204" pitchFamily="34" charset="-128"/>
              </a:rPr>
              <a:t>Prof.</a:t>
            </a:r>
            <a:r>
              <a:rPr lang="en-GB" altLang="de-DE" sz="2400" dirty="0">
                <a:solidFill>
                  <a:srgbClr val="376092"/>
                </a:solidFill>
                <a:latin typeface="Nunito Light" charset="0"/>
                <a:ea typeface="MS PGothic" panose="020B0600070205080204" pitchFamily="34" charset="-128"/>
              </a:rPr>
              <a:t> Javier </a:t>
            </a:r>
            <a:r>
              <a:rPr lang="en-GB" altLang="de-DE" sz="2400" dirty="0" err="1">
                <a:solidFill>
                  <a:srgbClr val="376092"/>
                </a:solidFill>
                <a:latin typeface="Nunito Light" charset="0"/>
                <a:ea typeface="MS PGothic" panose="020B0600070205080204" pitchFamily="34" charset="-128"/>
              </a:rPr>
              <a:t>Montiel</a:t>
            </a:r>
            <a:r>
              <a:rPr lang="en-GB" altLang="de-DE" sz="2400" dirty="0">
                <a:solidFill>
                  <a:srgbClr val="376092"/>
                </a:solidFill>
                <a:latin typeface="Nunito Light" charset="0"/>
                <a:ea typeface="MS PGothic" panose="020B0600070205080204" pitchFamily="34" charset="-128"/>
              </a:rPr>
              <a:t> ‘Identity in an international research centre’ and carry out the tasks as outlined on the worksheet.</a:t>
            </a:r>
          </a:p>
        </p:txBody>
      </p:sp>
      <p:pic>
        <p:nvPicPr>
          <p:cNvPr id="52227" name="Bild 6">
            <a:extLst>
              <a:ext uri="{FF2B5EF4-FFF2-40B4-BE49-F238E27FC236}">
                <a16:creationId xmlns:a16="http://schemas.microsoft.com/office/drawing/2014/main" id="{5FD5915E-DF3C-484F-9E89-E1A468242B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4843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F9C90165-4215-49A4-BE8B-E90A0912B575}"/>
              </a:ext>
            </a:extLst>
          </p:cNvPr>
          <p:cNvSpPr>
            <a:spLocks noGrp="1"/>
          </p:cNvSpPr>
          <p:nvPr>
            <p:ph type="title"/>
          </p:nvPr>
        </p:nvSpPr>
        <p:spPr>
          <a:xfrm>
            <a:off x="395288" y="258763"/>
            <a:ext cx="5940425" cy="669925"/>
          </a:xfrm>
        </p:spPr>
        <p:txBody>
          <a:bodyPr/>
          <a:lstStyle/>
          <a:p>
            <a:r>
              <a:rPr lang="en-GB" altLang="de-DE" sz="3600" dirty="0">
                <a:latin typeface="Nunito Light" charset="0"/>
              </a:rPr>
              <a:t>ASSIGNMENT</a:t>
            </a:r>
          </a:p>
        </p:txBody>
      </p:sp>
    </p:spTree>
    <p:extLst>
      <p:ext uri="{BB962C8B-B14F-4D97-AF65-F5344CB8AC3E}">
        <p14:creationId xmlns:p14="http://schemas.microsoft.com/office/powerpoint/2010/main" val="721638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latin typeface="Nunito Light" charset="0"/>
                <a:ea typeface="Nunito Light" charset="0"/>
                <a:cs typeface="Nunito Light" charset="0"/>
              </a:rPr>
              <a:t>SOURCES</a:t>
            </a:r>
            <a:endParaRPr lang="en-GB" sz="3600" dirty="0"/>
          </a:p>
        </p:txBody>
      </p:sp>
      <p:sp>
        <p:nvSpPr>
          <p:cNvPr id="3" name="Inhaltsplatzhalter 2"/>
          <p:cNvSpPr>
            <a:spLocks noGrp="1"/>
          </p:cNvSpPr>
          <p:nvPr>
            <p:ph idx="1"/>
          </p:nvPr>
        </p:nvSpPr>
        <p:spPr>
          <a:xfrm>
            <a:off x="395536" y="1470991"/>
            <a:ext cx="8568952" cy="4982345"/>
          </a:xfrm>
        </p:spPr>
        <p:txBody>
          <a:bodyPr>
            <a:normAutofit/>
          </a:bodyPr>
          <a:lstStyle/>
          <a:p>
            <a:r>
              <a:rPr lang="en-GB" sz="1100" dirty="0">
                <a:solidFill>
                  <a:srgbClr val="376092"/>
                </a:solidFill>
                <a:latin typeface="Nunito Light" charset="0"/>
                <a:ea typeface="MS PGothic" panose="020B0600070205080204" pitchFamily="34" charset="-128"/>
              </a:rPr>
              <a:t>Cambridge University Press 2018. Reflexivity. Cambridge online dictionary. </a:t>
            </a:r>
            <a:r>
              <a:rPr lang="en-GB" sz="1100" dirty="0">
                <a:solidFill>
                  <a:srgbClr val="376092"/>
                </a:solidFill>
                <a:latin typeface="Nunito Light" charset="0"/>
                <a:ea typeface="MS PGothic" panose="020B0600070205080204" pitchFamily="34" charset="-128"/>
                <a:hlinkClick r:id="rId2"/>
              </a:rPr>
              <a:t>https://dictionary.cambridge.org/dictionary/english/reflexivity</a:t>
            </a:r>
            <a:r>
              <a:rPr lang="en-GB" sz="1100" dirty="0">
                <a:solidFill>
                  <a:srgbClr val="376092"/>
                </a:solidFill>
                <a:latin typeface="Nunito Light" charset="0"/>
                <a:ea typeface="MS PGothic" panose="020B0600070205080204" pitchFamily="34" charset="-128"/>
              </a:rPr>
              <a:t> (accessed 22.10.2018)</a:t>
            </a:r>
          </a:p>
          <a:p>
            <a:r>
              <a:rPr lang="en-GB" sz="1100" dirty="0">
                <a:solidFill>
                  <a:srgbClr val="376092"/>
                </a:solidFill>
                <a:latin typeface="Nunito Light" charset="0"/>
                <a:ea typeface="MS PGothic" panose="020B0600070205080204" pitchFamily="34" charset="-128"/>
              </a:rPr>
              <a:t>Conifer, Ann L. 2016. Republication of “On Becoming a Critically Reflexive </a:t>
            </a:r>
            <a:r>
              <a:rPr lang="en-GB" sz="1100" dirty="0" err="1">
                <a:solidFill>
                  <a:srgbClr val="376092"/>
                </a:solidFill>
                <a:latin typeface="Nunito Light" charset="0"/>
                <a:ea typeface="MS PGothic" panose="020B0600070205080204" pitchFamily="34" charset="-128"/>
              </a:rPr>
              <a:t>Practioner</a:t>
            </a:r>
            <a:r>
              <a:rPr lang="en-GB" sz="1100" dirty="0">
                <a:solidFill>
                  <a:srgbClr val="376092"/>
                </a:solidFill>
                <a:latin typeface="Nunito Light" charset="0"/>
                <a:ea typeface="MS PGothic" panose="020B0600070205080204" pitchFamily="34" charset="-128"/>
              </a:rPr>
              <a:t>”. In: </a:t>
            </a:r>
            <a:r>
              <a:rPr lang="en-GB" sz="1100" i="1" dirty="0">
                <a:solidFill>
                  <a:srgbClr val="376092"/>
                </a:solidFill>
                <a:latin typeface="Nunito Light" charset="0"/>
                <a:ea typeface="MS PGothic" panose="020B0600070205080204" pitchFamily="34" charset="-128"/>
              </a:rPr>
              <a:t>Journal of Management Education</a:t>
            </a:r>
            <a:r>
              <a:rPr lang="en-GB" sz="1100" dirty="0">
                <a:solidFill>
                  <a:srgbClr val="376092"/>
                </a:solidFill>
                <a:latin typeface="Nunito Light" charset="0"/>
                <a:ea typeface="MS PGothic" panose="020B0600070205080204" pitchFamily="34" charset="-128"/>
              </a:rPr>
              <a:t> 40 (6), pp. 747-768</a:t>
            </a:r>
          </a:p>
          <a:p>
            <a:r>
              <a:rPr lang="en-GB" sz="1100" dirty="0" err="1">
                <a:solidFill>
                  <a:srgbClr val="376092"/>
                </a:solidFill>
                <a:latin typeface="Nunito Light" charset="0"/>
                <a:ea typeface="MS PGothic" panose="020B0600070205080204" pitchFamily="34" charset="-128"/>
              </a:rPr>
              <a:t>D’Cruz</a:t>
            </a:r>
            <a:r>
              <a:rPr lang="en-GB" sz="1100" dirty="0">
                <a:solidFill>
                  <a:srgbClr val="376092"/>
                </a:solidFill>
                <a:latin typeface="Nunito Light" charset="0"/>
                <a:ea typeface="MS PGothic" panose="020B0600070205080204" pitchFamily="34" charset="-128"/>
              </a:rPr>
              <a:t>, Heather; Gillingham, Philip &amp; Melendez, Sebastien 2007.  </a:t>
            </a:r>
            <a:r>
              <a:rPr lang="en-US" sz="1100" dirty="0">
                <a:solidFill>
                  <a:srgbClr val="376092"/>
                </a:solidFill>
                <a:latin typeface="Nunito Light" charset="0"/>
                <a:ea typeface="MS PGothic" panose="020B0600070205080204" pitchFamily="34" charset="-128"/>
              </a:rPr>
              <a:t>Reflexivity: A Concept and its Meanings for Practitioners Working with Children and Families. In: </a:t>
            </a:r>
            <a:r>
              <a:rPr lang="en-US" sz="1100" i="1" dirty="0">
                <a:solidFill>
                  <a:srgbClr val="376092"/>
                </a:solidFill>
                <a:latin typeface="Nunito Light" charset="0"/>
                <a:ea typeface="MS PGothic" panose="020B0600070205080204" pitchFamily="34" charset="-128"/>
              </a:rPr>
              <a:t>Critical Social Work </a:t>
            </a:r>
            <a:r>
              <a:rPr lang="en-US" sz="1100" dirty="0">
                <a:solidFill>
                  <a:srgbClr val="376092"/>
                </a:solidFill>
                <a:latin typeface="Nunito Light" charset="0"/>
                <a:ea typeface="MS PGothic" panose="020B0600070205080204" pitchFamily="34" charset="-128"/>
              </a:rPr>
              <a:t>8 (1), pp. 1-18 </a:t>
            </a:r>
            <a:r>
              <a:rPr lang="en-GB" sz="1100" dirty="0">
                <a:solidFill>
                  <a:srgbClr val="376092"/>
                </a:solidFill>
                <a:latin typeface="Nunito Light" charset="0"/>
                <a:ea typeface="MS PGothic" panose="020B0600070205080204" pitchFamily="34" charset="-128"/>
                <a:hlinkClick r:id="rId3"/>
              </a:rPr>
              <a:t>http://www1.uwindsor.ca/criticalsocialwork/reflexivity-a-concept-and-its-meanings-for-practitioners-working-with-children-and-families</a:t>
            </a:r>
            <a:r>
              <a:rPr lang="en-GB" sz="1100" dirty="0">
                <a:solidFill>
                  <a:srgbClr val="376092"/>
                </a:solidFill>
                <a:latin typeface="Nunito Light" charset="0"/>
                <a:ea typeface="MS PGothic" panose="020B0600070205080204" pitchFamily="34" charset="-128"/>
              </a:rPr>
              <a:t> (retrieved 24.3.2018)</a:t>
            </a:r>
            <a:endParaRPr lang="en-US" sz="1100" dirty="0">
              <a:solidFill>
                <a:srgbClr val="376092"/>
              </a:solidFill>
              <a:latin typeface="Nunito Light" charset="0"/>
              <a:ea typeface="MS PGothic" panose="020B0600070205080204" pitchFamily="34" charset="-128"/>
            </a:endParaRPr>
          </a:p>
          <a:p>
            <a:r>
              <a:rPr lang="en-GB" sz="1100" dirty="0">
                <a:solidFill>
                  <a:srgbClr val="376092"/>
                </a:solidFill>
                <a:latin typeface="Nunito Light" charset="0"/>
                <a:ea typeface="MS PGothic" panose="020B0600070205080204" pitchFamily="34" charset="-128"/>
              </a:rPr>
              <a:t>Hansen, Klaus P. 2011. </a:t>
            </a:r>
            <a:r>
              <a:rPr lang="en-GB" sz="1100" dirty="0" err="1">
                <a:solidFill>
                  <a:srgbClr val="376092"/>
                </a:solidFill>
                <a:latin typeface="Nunito Light" charset="0"/>
                <a:ea typeface="MS PGothic" panose="020B0600070205080204" pitchFamily="34" charset="-128"/>
              </a:rPr>
              <a:t>Kulturtheorie</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heute</a:t>
            </a:r>
            <a:r>
              <a:rPr lang="en-GB" sz="1100" dirty="0">
                <a:solidFill>
                  <a:srgbClr val="376092"/>
                </a:solidFill>
                <a:latin typeface="Nunito Light" charset="0"/>
                <a:ea typeface="MS PGothic" panose="020B0600070205080204" pitchFamily="34" charset="-128"/>
              </a:rPr>
              <a:t>. University Poznan, Poland (23.11.2010). </a:t>
            </a:r>
            <a:r>
              <a:rPr lang="en-GB" sz="1100" dirty="0">
                <a:solidFill>
                  <a:srgbClr val="376092"/>
                </a:solidFill>
                <a:latin typeface="Nunito Light" charset="0"/>
                <a:ea typeface="MS PGothic" panose="020B0600070205080204" pitchFamily="34" charset="-128"/>
                <a:hlinkClick r:id="rId4"/>
              </a:rPr>
              <a:t>http://www.klaus-p-hansen.de/fileadmin/downloads/kulturtheorie%20heute.pdf</a:t>
            </a:r>
            <a:r>
              <a:rPr lang="en-GB" sz="1100" dirty="0">
                <a:solidFill>
                  <a:srgbClr val="376092"/>
                </a:solidFill>
                <a:latin typeface="Nunito Light" charset="0"/>
                <a:ea typeface="MS PGothic" panose="020B0600070205080204" pitchFamily="34" charset="-128"/>
              </a:rPr>
              <a:t> (retrieved 2.2.2017). </a:t>
            </a:r>
          </a:p>
          <a:p>
            <a:r>
              <a:rPr lang="en-GB" sz="1100" dirty="0">
                <a:solidFill>
                  <a:srgbClr val="376092"/>
                </a:solidFill>
                <a:latin typeface="Nunito Light" charset="0"/>
                <a:ea typeface="MS PGothic" panose="020B0600070205080204" pitchFamily="34" charset="-128"/>
              </a:rPr>
              <a:t>Nazarkiewicz, Kirsten 2016. </a:t>
            </a:r>
            <a:r>
              <a:rPr lang="en-GB" sz="1100" dirty="0" err="1">
                <a:solidFill>
                  <a:srgbClr val="376092"/>
                </a:solidFill>
                <a:latin typeface="Nunito Light" charset="0"/>
                <a:ea typeface="MS PGothic" panose="020B0600070205080204" pitchFamily="34" charset="-128"/>
              </a:rPr>
              <a:t>Kulturreflexivität</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statt</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Interkulturalität</a:t>
            </a:r>
            <a:r>
              <a:rPr lang="en-GB" sz="1100" dirty="0">
                <a:solidFill>
                  <a:srgbClr val="376092"/>
                </a:solidFill>
                <a:latin typeface="Nunito Light" charset="0"/>
                <a:ea typeface="MS PGothic" panose="020B0600070205080204" pitchFamily="34" charset="-128"/>
              </a:rPr>
              <a:t>? In </a:t>
            </a:r>
            <a:r>
              <a:rPr lang="en-GB" sz="1100" i="1" dirty="0" err="1">
                <a:solidFill>
                  <a:srgbClr val="376092"/>
                </a:solidFill>
                <a:latin typeface="Nunito Light" charset="0"/>
                <a:ea typeface="MS PGothic" panose="020B0600070205080204" pitchFamily="34" charset="-128"/>
              </a:rPr>
              <a:t>Interculture</a:t>
            </a:r>
            <a:r>
              <a:rPr lang="en-GB" sz="1100" dirty="0" err="1">
                <a:solidFill>
                  <a:srgbClr val="376092"/>
                </a:solidFill>
                <a:latin typeface="Nunito Light" charset="0"/>
                <a:ea typeface="MS PGothic" panose="020B0600070205080204" pitchFamily="34" charset="-128"/>
              </a:rPr>
              <a:t>Journal</a:t>
            </a:r>
            <a:r>
              <a:rPr lang="en-GB" sz="1100" dirty="0">
                <a:solidFill>
                  <a:srgbClr val="376092"/>
                </a:solidFill>
                <a:latin typeface="Nunito Light" charset="0"/>
                <a:ea typeface="MS PGothic" panose="020B0600070205080204" pitchFamily="34" charset="-128"/>
              </a:rPr>
              <a:t> 15 (26), pp. 23-32 </a:t>
            </a:r>
            <a:r>
              <a:rPr lang="en-GB" sz="1100" dirty="0">
                <a:solidFill>
                  <a:srgbClr val="376092"/>
                </a:solidFill>
                <a:latin typeface="Nunito Light" charset="0"/>
                <a:ea typeface="MS PGothic" panose="020B0600070205080204" pitchFamily="34" charset="-128"/>
                <a:hlinkClick r:id="rId5"/>
              </a:rPr>
              <a:t>http://www.interculture-journal.com/index.php/icj/article/view/278/362</a:t>
            </a:r>
            <a:r>
              <a:rPr lang="en-GB" sz="1100" dirty="0">
                <a:solidFill>
                  <a:srgbClr val="376092"/>
                </a:solidFill>
                <a:latin typeface="Nunito Light" charset="0"/>
                <a:ea typeface="MS PGothic" panose="020B0600070205080204" pitchFamily="34" charset="-128"/>
              </a:rPr>
              <a:t> (retrieved 2.2.2017)</a:t>
            </a:r>
          </a:p>
          <a:p>
            <a:r>
              <a:rPr lang="en-GB" sz="1100" dirty="0">
                <a:solidFill>
                  <a:srgbClr val="376092"/>
                </a:solidFill>
                <a:latin typeface="Nunito Light" charset="0"/>
                <a:ea typeface="MS PGothic" panose="020B0600070205080204" pitchFamily="34" charset="-128"/>
              </a:rPr>
              <a:t>Nazarkiewicz, Kerstin 2016a. </a:t>
            </a:r>
            <a:r>
              <a:rPr lang="en-GB" sz="1100" dirty="0" err="1">
                <a:solidFill>
                  <a:srgbClr val="376092"/>
                </a:solidFill>
                <a:latin typeface="Nunito Light" charset="0"/>
                <a:ea typeface="MS PGothic" panose="020B0600070205080204" pitchFamily="34" charset="-128"/>
              </a:rPr>
              <a:t>Kulturreflexive</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Perspektiven</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für</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Systemiker</a:t>
            </a:r>
            <a:r>
              <a:rPr lang="en-GB" sz="1100" dirty="0">
                <a:solidFill>
                  <a:srgbClr val="376092"/>
                </a:solidFill>
                <a:latin typeface="Nunito Light" charset="0"/>
                <a:ea typeface="MS PGothic" panose="020B0600070205080204" pitchFamily="34" charset="-128"/>
              </a:rPr>
              <a:t>*</a:t>
            </a:r>
            <a:r>
              <a:rPr lang="en-GB" sz="1100" dirty="0" err="1">
                <a:solidFill>
                  <a:srgbClr val="376092"/>
                </a:solidFill>
                <a:latin typeface="Nunito Light" charset="0"/>
                <a:ea typeface="MS PGothic" panose="020B0600070205080204" pitchFamily="34" charset="-128"/>
              </a:rPr>
              <a:t>innen</a:t>
            </a:r>
            <a:r>
              <a:rPr lang="en-GB" sz="1100" dirty="0">
                <a:solidFill>
                  <a:srgbClr val="376092"/>
                </a:solidFill>
                <a:latin typeface="Nunito Light" charset="0"/>
                <a:ea typeface="MS PGothic" panose="020B0600070205080204" pitchFamily="34" charset="-128"/>
              </a:rPr>
              <a:t>. </a:t>
            </a:r>
            <a:r>
              <a:rPr lang="en-GB" sz="1100" dirty="0" err="1">
                <a:solidFill>
                  <a:srgbClr val="376092"/>
                </a:solidFill>
                <a:latin typeface="Nunito Light" charset="0"/>
                <a:ea typeface="MS PGothic" panose="020B0600070205080204" pitchFamily="34" charset="-128"/>
              </a:rPr>
              <a:t>Vortrag</a:t>
            </a:r>
            <a:r>
              <a:rPr lang="en-GB" sz="1100" dirty="0">
                <a:solidFill>
                  <a:srgbClr val="376092"/>
                </a:solidFill>
                <a:latin typeface="Nunito Light" charset="0"/>
                <a:ea typeface="MS PGothic" panose="020B0600070205080204" pitchFamily="34" charset="-128"/>
              </a:rPr>
              <a:t> auf der 16. </a:t>
            </a:r>
            <a:r>
              <a:rPr lang="en-GB" sz="1100" dirty="0" err="1">
                <a:solidFill>
                  <a:srgbClr val="376092"/>
                </a:solidFill>
                <a:latin typeface="Nunito Light" charset="0"/>
                <a:ea typeface="MS PGothic" panose="020B0600070205080204" pitchFamily="34" charset="-128"/>
              </a:rPr>
              <a:t>Jahrestagung</a:t>
            </a:r>
            <a:r>
              <a:rPr lang="en-GB" sz="1100" dirty="0">
                <a:solidFill>
                  <a:srgbClr val="376092"/>
                </a:solidFill>
                <a:latin typeface="Nunito Light" charset="0"/>
                <a:ea typeface="MS PGothic" panose="020B0600070205080204" pitchFamily="34" charset="-128"/>
              </a:rPr>
              <a:t> der GGSF in Frankfurt. </a:t>
            </a:r>
            <a:r>
              <a:rPr lang="en-GB" sz="1100" dirty="0">
                <a:solidFill>
                  <a:srgbClr val="376092"/>
                </a:solidFill>
                <a:latin typeface="Nunito Light" charset="0"/>
                <a:ea typeface="MS PGothic" panose="020B0600070205080204" pitchFamily="34" charset="-128"/>
                <a:hlinkClick r:id="rId6"/>
              </a:rPr>
              <a:t>http://www.consilia-cct.com/dokumente/Nazarkiewicz-Kulturreflexive-Perspektiven-fuer-Systemikerinnen.pdf</a:t>
            </a:r>
            <a:r>
              <a:rPr lang="en-GB" sz="1100" dirty="0">
                <a:solidFill>
                  <a:srgbClr val="376092"/>
                </a:solidFill>
                <a:latin typeface="Nunito Light" charset="0"/>
                <a:ea typeface="MS PGothic" panose="020B0600070205080204" pitchFamily="34" charset="-128"/>
              </a:rPr>
              <a:t> (retrieved 8.2.2018)</a:t>
            </a:r>
          </a:p>
          <a:p>
            <a:r>
              <a:rPr lang="en-GB" sz="1100" dirty="0" err="1">
                <a:solidFill>
                  <a:srgbClr val="376092"/>
                </a:solidFill>
                <a:latin typeface="Nunito Light" charset="0"/>
                <a:ea typeface="MS PGothic" panose="020B0600070205080204" pitchFamily="34" charset="-128"/>
              </a:rPr>
              <a:t>Pollner</a:t>
            </a:r>
            <a:r>
              <a:rPr lang="en-GB" sz="1100" dirty="0">
                <a:solidFill>
                  <a:srgbClr val="376092"/>
                </a:solidFill>
                <a:latin typeface="Nunito Light" charset="0"/>
                <a:ea typeface="MS PGothic" panose="020B0600070205080204" pitchFamily="34" charset="-128"/>
              </a:rPr>
              <a:t>, M. 1991. Left of ethnomethodology: The rise and decline of radical reflexivity. In: </a:t>
            </a:r>
            <a:r>
              <a:rPr lang="en-GB" sz="1100" i="1" dirty="0">
                <a:solidFill>
                  <a:srgbClr val="376092"/>
                </a:solidFill>
                <a:latin typeface="Nunito Light" charset="0"/>
                <a:ea typeface="MS PGothic" panose="020B0600070205080204" pitchFamily="34" charset="-128"/>
              </a:rPr>
              <a:t>American Sociological Review </a:t>
            </a:r>
            <a:r>
              <a:rPr lang="en-GB" sz="1100" dirty="0">
                <a:solidFill>
                  <a:srgbClr val="376092"/>
                </a:solidFill>
                <a:latin typeface="Nunito Light" charset="0"/>
                <a:ea typeface="MS PGothic" panose="020B0600070205080204" pitchFamily="34" charset="-128"/>
              </a:rPr>
              <a:t>56 (3), pp. 370-380.</a:t>
            </a:r>
          </a:p>
          <a:p>
            <a:r>
              <a:rPr lang="en-GB" sz="1100" dirty="0" err="1">
                <a:solidFill>
                  <a:srgbClr val="376092"/>
                </a:solidFill>
                <a:latin typeface="Nunito Light" charset="0"/>
                <a:ea typeface="MS PGothic" panose="020B0600070205080204" pitchFamily="34" charset="-128"/>
              </a:rPr>
              <a:t>Rathje</a:t>
            </a:r>
            <a:r>
              <a:rPr lang="en-GB" sz="1100" dirty="0">
                <a:solidFill>
                  <a:srgbClr val="376092"/>
                </a:solidFill>
                <a:latin typeface="Nunito Light" charset="0"/>
                <a:ea typeface="MS PGothic" panose="020B0600070205080204" pitchFamily="34" charset="-128"/>
              </a:rPr>
              <a:t>, Stefanie 2015. </a:t>
            </a:r>
            <a:r>
              <a:rPr lang="en-GB" sz="1100" dirty="0" err="1">
                <a:solidFill>
                  <a:srgbClr val="376092"/>
                </a:solidFill>
                <a:latin typeface="Nunito Light" charset="0"/>
                <a:ea typeface="MS PGothic" panose="020B0600070205080204" pitchFamily="34" charset="-128"/>
              </a:rPr>
              <a:t>Multicollectivity</a:t>
            </a:r>
            <a:r>
              <a:rPr lang="en-GB" sz="1100" dirty="0">
                <a:solidFill>
                  <a:srgbClr val="376092"/>
                </a:solidFill>
                <a:latin typeface="Nunito Light" charset="0"/>
                <a:ea typeface="MS PGothic" panose="020B0600070205080204" pitchFamily="34" charset="-128"/>
              </a:rPr>
              <a:t> – It changes everything. Key Note Speech at the SIETAR Europe Congress </a:t>
            </a:r>
            <a:r>
              <a:rPr lang="en-GB" sz="1100" dirty="0">
                <a:solidFill>
                  <a:srgbClr val="376092"/>
                </a:solidFill>
                <a:latin typeface="Nunito Light" charset="0"/>
                <a:ea typeface="MS PGothic" panose="020B0600070205080204" pitchFamily="34" charset="-128"/>
                <a:hlinkClick r:id="rId7"/>
              </a:rPr>
              <a:t>http://stefanie-rathje.de/wp-content/uploads/2015/05/SIETAR_slides_Rathje.pdf</a:t>
            </a:r>
            <a:r>
              <a:rPr lang="en-GB" sz="1100" dirty="0">
                <a:solidFill>
                  <a:srgbClr val="376092"/>
                </a:solidFill>
                <a:latin typeface="Nunito Light" charset="0"/>
                <a:ea typeface="MS PGothic" panose="020B0600070205080204" pitchFamily="34" charset="-128"/>
              </a:rPr>
              <a:t>  (retrieved 18.9.2018)</a:t>
            </a:r>
          </a:p>
          <a:p>
            <a:endParaRPr lang="en-GB" sz="1100" dirty="0"/>
          </a:p>
        </p:txBody>
      </p:sp>
    </p:spTree>
    <p:extLst>
      <p:ext uri="{BB962C8B-B14F-4D97-AF65-F5344CB8AC3E}">
        <p14:creationId xmlns:p14="http://schemas.microsoft.com/office/powerpoint/2010/main" val="167975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latin typeface="Nunito Light" charset="0"/>
                <a:ea typeface="Nunito Light" charset="0"/>
                <a:cs typeface="Nunito Light" charset="0"/>
              </a:rPr>
              <a:t>ICONS</a:t>
            </a:r>
          </a:p>
        </p:txBody>
      </p:sp>
      <p:sp>
        <p:nvSpPr>
          <p:cNvPr id="3" name="Inhaltsplatzhalter 2"/>
          <p:cNvSpPr>
            <a:spLocks noGrp="1"/>
          </p:cNvSpPr>
          <p:nvPr>
            <p:ph idx="1"/>
          </p:nvPr>
        </p:nvSpPr>
        <p:spPr>
          <a:xfrm>
            <a:off x="1115612" y="1492143"/>
            <a:ext cx="7106423" cy="571430"/>
          </a:xfrm>
        </p:spPr>
        <p:txBody>
          <a:bodyPr>
            <a:noAutofit/>
          </a:bodyPr>
          <a:lstStyle/>
          <a:p>
            <a:pPr marL="0" indent="0">
              <a:buNone/>
            </a:pPr>
            <a:r>
              <a:rPr lang="en-GB" dirty="0">
                <a:solidFill>
                  <a:schemeClr val="accent1">
                    <a:lumMod val="75000"/>
                  </a:schemeClr>
                </a:solidFill>
                <a:latin typeface="Nunito Light" charset="0"/>
                <a:ea typeface="Nunito Light" charset="0"/>
                <a:cs typeface="Nunito Light" charset="0"/>
              </a:rPr>
              <a:t>Discussion </a:t>
            </a:r>
            <a:r>
              <a:rPr lang="en-GB">
                <a:solidFill>
                  <a:schemeClr val="accent1">
                    <a:lumMod val="75000"/>
                  </a:schemeClr>
                </a:solidFill>
                <a:latin typeface="Nunito Light" charset="0"/>
                <a:ea typeface="Nunito Light" charset="0"/>
                <a:cs typeface="Nunito Light" charset="0"/>
              </a:rPr>
              <a:t>/ Reflection</a:t>
            </a:r>
            <a:endParaRPr lang="en-GB" dirty="0">
              <a:solidFill>
                <a:schemeClr val="accent1">
                  <a:lumMod val="75000"/>
                </a:schemeClr>
              </a:solidFill>
              <a:latin typeface="Nunito Light" charset="0"/>
              <a:ea typeface="Nunito Light" charset="0"/>
              <a:cs typeface="Nunito Light" charset="0"/>
            </a:endParaRPr>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44" y="1487573"/>
            <a:ext cx="629079" cy="576000"/>
          </a:xfrm>
          <a:prstGeom prst="rect">
            <a:avLst/>
          </a:prstGeom>
        </p:spPr>
      </p:pic>
      <p:pic>
        <p:nvPicPr>
          <p:cNvPr id="4" name="Bil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5" y="2194446"/>
            <a:ext cx="576000" cy="576000"/>
          </a:xfrm>
          <a:prstGeom prst="rect">
            <a:avLst/>
          </a:prstGeom>
        </p:spPr>
      </p:pic>
      <p:pic>
        <p:nvPicPr>
          <p:cNvPr id="5" name="Bild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323" y="2904108"/>
            <a:ext cx="576000" cy="576000"/>
          </a:xfrm>
          <a:prstGeom prst="rect">
            <a:avLst/>
          </a:prstGeom>
        </p:spPr>
      </p:pic>
      <p:pic>
        <p:nvPicPr>
          <p:cNvPr id="7" name="Bild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47" y="3613770"/>
            <a:ext cx="498551" cy="504000"/>
          </a:xfrm>
          <a:prstGeom prst="rect">
            <a:avLst/>
          </a:prstGeom>
        </p:spPr>
      </p:pic>
      <p:pic>
        <p:nvPicPr>
          <p:cNvPr id="9" name="Bild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323" y="4251432"/>
            <a:ext cx="576000" cy="576000"/>
          </a:xfrm>
          <a:prstGeom prst="rect">
            <a:avLst/>
          </a:prstGeom>
        </p:spPr>
      </p:pic>
      <p:sp>
        <p:nvSpPr>
          <p:cNvPr id="10" name="Inhaltsplatzhalter 2"/>
          <p:cNvSpPr txBox="1">
            <a:spLocks/>
          </p:cNvSpPr>
          <p:nvPr/>
        </p:nvSpPr>
        <p:spPr>
          <a:xfrm>
            <a:off x="1115616" y="2164409"/>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Task / Home assignment</a:t>
            </a:r>
          </a:p>
        </p:txBody>
      </p:sp>
      <p:sp>
        <p:nvSpPr>
          <p:cNvPr id="11" name="Inhaltsplatzhalter 2"/>
          <p:cNvSpPr txBox="1">
            <a:spLocks/>
          </p:cNvSpPr>
          <p:nvPr/>
        </p:nvSpPr>
        <p:spPr>
          <a:xfrm>
            <a:off x="1115615" y="2835786"/>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Learning Outcome / Objectives</a:t>
            </a:r>
          </a:p>
        </p:txBody>
      </p:sp>
      <p:sp>
        <p:nvSpPr>
          <p:cNvPr id="12" name="Inhaltsplatzhalter 2"/>
          <p:cNvSpPr txBox="1">
            <a:spLocks/>
          </p:cNvSpPr>
          <p:nvPr/>
        </p:nvSpPr>
        <p:spPr>
          <a:xfrm>
            <a:off x="1115614" y="3507163"/>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Summary</a:t>
            </a:r>
          </a:p>
        </p:txBody>
      </p:sp>
      <p:sp>
        <p:nvSpPr>
          <p:cNvPr id="13" name="Inhaltsplatzhalter 2"/>
          <p:cNvSpPr txBox="1">
            <a:spLocks/>
          </p:cNvSpPr>
          <p:nvPr/>
        </p:nvSpPr>
        <p:spPr>
          <a:xfrm>
            <a:off x="1115613" y="4178540"/>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a:ln>
                  <a:noFill/>
                </a:ln>
                <a:solidFill>
                  <a:srgbClr val="4F81BD">
                    <a:lumMod val="75000"/>
                  </a:srgbClr>
                </a:solidFill>
                <a:effectLst/>
                <a:uLnTx/>
                <a:uFillTx/>
                <a:latin typeface="Nunito Light" charset="0"/>
                <a:ea typeface="Nunito Light" charset="0"/>
                <a:cs typeface="Nunito Light" charset="0"/>
              </a:rPr>
              <a:t>License</a:t>
            </a:r>
            <a:endPar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endParaRPr>
          </a:p>
        </p:txBody>
      </p:sp>
      <p:pic>
        <p:nvPicPr>
          <p:cNvPr id="14" name="Bild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752" y="4961094"/>
            <a:ext cx="576000" cy="576000"/>
          </a:xfrm>
          <a:prstGeom prst="rect">
            <a:avLst/>
          </a:prstGeom>
        </p:spPr>
      </p:pic>
      <p:sp>
        <p:nvSpPr>
          <p:cNvPr id="15" name="Inhaltsplatzhalter 2"/>
          <p:cNvSpPr txBox="1">
            <a:spLocks/>
          </p:cNvSpPr>
          <p:nvPr/>
        </p:nvSpPr>
        <p:spPr>
          <a:xfrm>
            <a:off x="1115612" y="4965664"/>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Video</a:t>
            </a:r>
          </a:p>
        </p:txBody>
      </p:sp>
    </p:spTree>
    <p:extLst>
      <p:ext uri="{BB962C8B-B14F-4D97-AF65-F5344CB8AC3E}">
        <p14:creationId xmlns:p14="http://schemas.microsoft.com/office/powerpoint/2010/main" val="3074412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1056DA0-36E2-47E9-A296-B7775716B2B9}"/>
              </a:ext>
            </a:extLst>
          </p:cNvPr>
          <p:cNvSpPr>
            <a:spLocks noGrp="1"/>
          </p:cNvSpPr>
          <p:nvPr>
            <p:ph idx="1"/>
          </p:nvPr>
        </p:nvSpPr>
        <p:spPr>
          <a:xfrm>
            <a:off x="323850" y="1484313"/>
            <a:ext cx="8362950" cy="1728787"/>
          </a:xfrm>
        </p:spPr>
        <p:txBody>
          <a:bodyPr>
            <a:normAutofit fontScale="92500"/>
          </a:bodyPr>
          <a:lstStyle/>
          <a:p>
            <a:r>
              <a:rPr lang="en-GB" sz="1200" dirty="0">
                <a:solidFill>
                  <a:srgbClr val="376092"/>
                </a:solidFill>
                <a:latin typeface="Nunito Light" charset="0"/>
                <a:ea typeface="MS PGothic" panose="020B0600070205080204" pitchFamily="34" charset="-128"/>
              </a:rPr>
              <a:t>Yildirim-Krannig, Yeliz 2014. </a:t>
            </a:r>
            <a:r>
              <a:rPr lang="en-GB" sz="1200" dirty="0" err="1">
                <a:solidFill>
                  <a:srgbClr val="376092"/>
                </a:solidFill>
                <a:latin typeface="Nunito Light" charset="0"/>
                <a:ea typeface="MS PGothic" panose="020B0600070205080204" pitchFamily="34" charset="-128"/>
              </a:rPr>
              <a:t>Kultur</a:t>
            </a:r>
            <a:r>
              <a:rPr lang="en-GB" sz="1200" dirty="0">
                <a:solidFill>
                  <a:srgbClr val="376092"/>
                </a:solidFill>
                <a:latin typeface="Nunito Light" charset="0"/>
                <a:ea typeface="MS PGothic" panose="020B0600070205080204" pitchFamily="34" charset="-128"/>
              </a:rPr>
              <a:t> </a:t>
            </a:r>
            <a:r>
              <a:rPr lang="en-GB" sz="1200" dirty="0" err="1">
                <a:solidFill>
                  <a:srgbClr val="376092"/>
                </a:solidFill>
                <a:latin typeface="Nunito Light" charset="0"/>
                <a:ea typeface="MS PGothic" panose="020B0600070205080204" pitchFamily="34" charset="-128"/>
              </a:rPr>
              <a:t>zwischen</a:t>
            </a:r>
            <a:r>
              <a:rPr lang="en-GB" sz="1200" dirty="0">
                <a:solidFill>
                  <a:srgbClr val="376092"/>
                </a:solidFill>
                <a:latin typeface="Nunito Light" charset="0"/>
                <a:ea typeface="MS PGothic" panose="020B0600070205080204" pitchFamily="34" charset="-128"/>
              </a:rPr>
              <a:t> </a:t>
            </a:r>
            <a:r>
              <a:rPr lang="en-GB" sz="1200" dirty="0" err="1">
                <a:solidFill>
                  <a:srgbClr val="376092"/>
                </a:solidFill>
                <a:latin typeface="Nunito Light" charset="0"/>
                <a:ea typeface="MS PGothic" panose="020B0600070205080204" pitchFamily="34" charset="-128"/>
              </a:rPr>
              <a:t>Nationalstaatlichkeit</a:t>
            </a:r>
            <a:r>
              <a:rPr lang="en-GB" sz="1200" dirty="0">
                <a:solidFill>
                  <a:srgbClr val="376092"/>
                </a:solidFill>
                <a:latin typeface="Nunito Light" charset="0"/>
                <a:ea typeface="MS PGothic" panose="020B0600070205080204" pitchFamily="34" charset="-128"/>
              </a:rPr>
              <a:t> und Migration. </a:t>
            </a:r>
            <a:r>
              <a:rPr lang="en-GB" sz="1200" dirty="0" err="1">
                <a:solidFill>
                  <a:srgbClr val="376092"/>
                </a:solidFill>
                <a:latin typeface="Nunito Light" charset="0"/>
                <a:ea typeface="MS PGothic" panose="020B0600070205080204" pitchFamily="34" charset="-128"/>
              </a:rPr>
              <a:t>Plädoyer</a:t>
            </a:r>
            <a:r>
              <a:rPr lang="en-GB" sz="1200" dirty="0">
                <a:solidFill>
                  <a:srgbClr val="376092"/>
                </a:solidFill>
                <a:latin typeface="Nunito Light" charset="0"/>
                <a:ea typeface="MS PGothic" panose="020B0600070205080204" pitchFamily="34" charset="-128"/>
              </a:rPr>
              <a:t> für </a:t>
            </a:r>
            <a:r>
              <a:rPr lang="en-GB" sz="1200" dirty="0" err="1">
                <a:solidFill>
                  <a:srgbClr val="376092"/>
                </a:solidFill>
                <a:latin typeface="Nunito Light" charset="0"/>
                <a:ea typeface="MS PGothic" panose="020B0600070205080204" pitchFamily="34" charset="-128"/>
              </a:rPr>
              <a:t>einen</a:t>
            </a:r>
            <a:r>
              <a:rPr lang="en-GB" sz="1200" dirty="0">
                <a:solidFill>
                  <a:srgbClr val="376092"/>
                </a:solidFill>
                <a:latin typeface="Nunito Light" charset="0"/>
                <a:ea typeface="MS PGothic" panose="020B0600070205080204" pitchFamily="34" charset="-128"/>
              </a:rPr>
              <a:t> </a:t>
            </a:r>
            <a:r>
              <a:rPr lang="en-GB" sz="1200" dirty="0" err="1">
                <a:solidFill>
                  <a:srgbClr val="376092"/>
                </a:solidFill>
                <a:latin typeface="Nunito Light" charset="0"/>
                <a:ea typeface="MS PGothic" panose="020B0600070205080204" pitchFamily="34" charset="-128"/>
              </a:rPr>
              <a:t>Paradigmenwechsel</a:t>
            </a:r>
            <a:r>
              <a:rPr lang="en-GB" sz="1200" dirty="0">
                <a:solidFill>
                  <a:srgbClr val="376092"/>
                </a:solidFill>
                <a:latin typeface="Nunito Light" charset="0"/>
                <a:ea typeface="MS PGothic" panose="020B0600070205080204" pitchFamily="34" charset="-128"/>
              </a:rPr>
              <a:t>. Bielefeld: Transcript</a:t>
            </a:r>
          </a:p>
          <a:p>
            <a:pPr lvl="0"/>
            <a:r>
              <a:rPr lang="en-GB" sz="1200" dirty="0">
                <a:solidFill>
                  <a:srgbClr val="376092"/>
                </a:solidFill>
                <a:latin typeface="Nunito Light" charset="0"/>
                <a:ea typeface="MS PGothic" panose="020B0600070205080204" pitchFamily="34" charset="-128"/>
                <a:sym typeface="Nunito Light"/>
              </a:rPr>
              <a:t>Wikipedia 2018. Reflexivity (social theory). </a:t>
            </a:r>
            <a:r>
              <a:rPr lang="en-GB" sz="1200" dirty="0">
                <a:solidFill>
                  <a:srgbClr val="376092"/>
                </a:solidFill>
                <a:latin typeface="Nunito Light" charset="0"/>
                <a:ea typeface="MS PGothic" panose="020B0600070205080204" pitchFamily="34" charset="-128"/>
                <a:sym typeface="Nunito Light"/>
                <a:hlinkClick r:id="rId2"/>
              </a:rPr>
              <a:t>https://en.wikipedia.org/wiki/Reflexivity_(social_theory)</a:t>
            </a:r>
            <a:r>
              <a:rPr lang="en-GB" sz="1200" dirty="0">
                <a:solidFill>
                  <a:srgbClr val="376092"/>
                </a:solidFill>
                <a:latin typeface="Nunito Light" charset="0"/>
                <a:ea typeface="MS PGothic" panose="020B0600070205080204" pitchFamily="34" charset="-128"/>
                <a:sym typeface="Nunito Light"/>
              </a:rPr>
              <a:t> (retrieved 22.8.2018)</a:t>
            </a:r>
          </a:p>
          <a:p>
            <a:r>
              <a:rPr lang="en-GB" sz="1200" dirty="0">
                <a:solidFill>
                  <a:srgbClr val="376092"/>
                </a:solidFill>
                <a:latin typeface="Nunito Light" charset="0"/>
                <a:ea typeface="MS PGothic" panose="020B0600070205080204" pitchFamily="34" charset="-128"/>
                <a:sym typeface="Nunito Light"/>
              </a:rPr>
              <a:t>Witchalls, Peter James 2012. Is national culture still relevant? In: </a:t>
            </a:r>
            <a:r>
              <a:rPr lang="en-GB" sz="1200" i="1" dirty="0" err="1">
                <a:solidFill>
                  <a:srgbClr val="376092"/>
                </a:solidFill>
                <a:latin typeface="Nunito Light" charset="0"/>
                <a:ea typeface="MS PGothic" panose="020B0600070205080204" pitchFamily="34" charset="-128"/>
                <a:sym typeface="Nunito Light"/>
              </a:rPr>
              <a:t>interculture</a:t>
            </a:r>
            <a:r>
              <a:rPr lang="en-GB" sz="1200" dirty="0" err="1">
                <a:solidFill>
                  <a:srgbClr val="376092"/>
                </a:solidFill>
                <a:latin typeface="Nunito Light" charset="0"/>
                <a:ea typeface="MS PGothic" panose="020B0600070205080204" pitchFamily="34" charset="-128"/>
                <a:sym typeface="Nunito Light"/>
              </a:rPr>
              <a:t>journal</a:t>
            </a:r>
            <a:r>
              <a:rPr lang="en-GB" sz="1200" dirty="0">
                <a:solidFill>
                  <a:srgbClr val="376092"/>
                </a:solidFill>
                <a:latin typeface="Nunito Light" charset="0"/>
                <a:ea typeface="MS PGothic" panose="020B0600070205080204" pitchFamily="34" charset="-128"/>
                <a:sym typeface="Nunito Light"/>
              </a:rPr>
              <a:t> 11 (19): pp. 11-18 </a:t>
            </a:r>
            <a:r>
              <a:rPr lang="en-GB" sz="1200" dirty="0">
                <a:solidFill>
                  <a:srgbClr val="376092"/>
                </a:solidFill>
                <a:latin typeface="Nunito Light" charset="0"/>
                <a:ea typeface="MS PGothic" panose="020B0600070205080204" pitchFamily="34" charset="-128"/>
                <a:sym typeface="Nunito Light"/>
                <a:hlinkClick r:id="rId3"/>
              </a:rPr>
              <a:t>http://www.interculture-journal.com/index.php/icj/article/viewFile/178/280</a:t>
            </a:r>
            <a:r>
              <a:rPr lang="en-GB" sz="1200" dirty="0">
                <a:solidFill>
                  <a:srgbClr val="376092"/>
                </a:solidFill>
                <a:latin typeface="Nunito Light" charset="0"/>
                <a:ea typeface="MS PGothic" panose="020B0600070205080204" pitchFamily="34" charset="-128"/>
                <a:sym typeface="Nunito Light"/>
              </a:rPr>
              <a:t> (retrieved 13.3.2017)</a:t>
            </a:r>
            <a:endParaRPr lang="en-GB" sz="1200" dirty="0">
              <a:solidFill>
                <a:srgbClr val="376092"/>
              </a:solidFill>
              <a:latin typeface="Nunito Light" charset="0"/>
              <a:ea typeface="MS PGothic" panose="020B0600070205080204" pitchFamily="34" charset="-128"/>
            </a:endParaRPr>
          </a:p>
          <a:p>
            <a:r>
              <a:rPr lang="en-GB" sz="1200" dirty="0" err="1">
                <a:solidFill>
                  <a:srgbClr val="376092"/>
                </a:solidFill>
                <a:latin typeface="Nunito Light" charset="0"/>
                <a:ea typeface="MS PGothic" panose="020B0600070205080204" pitchFamily="34" charset="-128"/>
              </a:rPr>
              <a:t>Witchalls</a:t>
            </a:r>
            <a:r>
              <a:rPr lang="en-GB" sz="1200" dirty="0">
                <a:solidFill>
                  <a:srgbClr val="376092"/>
                </a:solidFill>
                <a:latin typeface="Nunito Light" charset="0"/>
                <a:ea typeface="MS PGothic" panose="020B0600070205080204" pitchFamily="34" charset="-128"/>
              </a:rPr>
              <a:t>, Peter James 2015. Teaching and learning intercultural business communication through an authentic case study: an experience report. In: </a:t>
            </a:r>
            <a:r>
              <a:rPr lang="en-GB" sz="1200" i="1" dirty="0" err="1">
                <a:solidFill>
                  <a:srgbClr val="376092"/>
                </a:solidFill>
                <a:latin typeface="Nunito Light" charset="0"/>
                <a:ea typeface="MS PGothic" panose="020B0600070205080204" pitchFamily="34" charset="-128"/>
              </a:rPr>
              <a:t>interculture</a:t>
            </a:r>
            <a:r>
              <a:rPr lang="en-GB" sz="1200" dirty="0" err="1">
                <a:solidFill>
                  <a:srgbClr val="376092"/>
                </a:solidFill>
                <a:latin typeface="Nunito Light" charset="0"/>
                <a:ea typeface="MS PGothic" panose="020B0600070205080204" pitchFamily="34" charset="-128"/>
              </a:rPr>
              <a:t>journal</a:t>
            </a:r>
            <a:r>
              <a:rPr lang="en-GB" sz="1200" dirty="0">
                <a:solidFill>
                  <a:srgbClr val="376092"/>
                </a:solidFill>
                <a:latin typeface="Nunito Light" charset="0"/>
                <a:ea typeface="MS PGothic" panose="020B0600070205080204" pitchFamily="34" charset="-128"/>
              </a:rPr>
              <a:t> 14 (24): pp. 67-76 </a:t>
            </a:r>
            <a:r>
              <a:rPr lang="en-GB" sz="1200" dirty="0">
                <a:solidFill>
                  <a:srgbClr val="376092"/>
                </a:solidFill>
                <a:latin typeface="Nunito Light" charset="0"/>
                <a:ea typeface="MS PGothic" panose="020B0600070205080204" pitchFamily="34" charset="-128"/>
                <a:hlinkClick r:id="rId4"/>
              </a:rPr>
              <a:t>https://www.ssoar.info/ssoar/bitstream/handle/document/45013/ssoar-interculturej-2015-24-witchalls-Teaching_and_learning_intercultural_business.pdf?sequence=1</a:t>
            </a:r>
            <a:r>
              <a:rPr lang="en-GB" sz="1200" dirty="0">
                <a:solidFill>
                  <a:srgbClr val="376092"/>
                </a:solidFill>
                <a:latin typeface="Nunito Light" charset="0"/>
                <a:ea typeface="MS PGothic" panose="020B0600070205080204" pitchFamily="34" charset="-128"/>
              </a:rPr>
              <a:t>  (retrieved 12.2.2018)</a:t>
            </a:r>
          </a:p>
          <a:p>
            <a:pPr marL="0" indent="0">
              <a:buNone/>
            </a:pPr>
            <a:endParaRPr lang="en-GB" altLang="de-DE" sz="1200" dirty="0">
              <a:solidFill>
                <a:srgbClr val="376092"/>
              </a:solidFill>
              <a:latin typeface="Nunito Light" charset="0"/>
            </a:endParaRPr>
          </a:p>
        </p:txBody>
      </p:sp>
      <p:sp>
        <p:nvSpPr>
          <p:cNvPr id="6" name="Inhaltsplatzhalter 2">
            <a:extLst>
              <a:ext uri="{FF2B5EF4-FFF2-40B4-BE49-F238E27FC236}">
                <a16:creationId xmlns:a16="http://schemas.microsoft.com/office/drawing/2014/main" id="{40CB61CA-2E6F-40D4-A080-34960C0CAF9C}"/>
              </a:ext>
            </a:extLst>
          </p:cNvPr>
          <p:cNvSpPr txBox="1">
            <a:spLocks/>
          </p:cNvSpPr>
          <p:nvPr/>
        </p:nvSpPr>
        <p:spPr>
          <a:xfrm>
            <a:off x="1042988" y="3768725"/>
            <a:ext cx="7777162" cy="955675"/>
          </a:xfrm>
          <a:prstGeom prst="rect">
            <a:avLst/>
          </a:prstGeom>
        </p:spPr>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altLang="de-DE" sz="1800" b="0" i="0" u="none" strike="noStrike" kern="1200" cap="none" spc="0" normalizeH="0" baseline="0" noProof="0">
                <a:ln>
                  <a:noFill/>
                </a:ln>
                <a:solidFill>
                  <a:srgbClr val="376092"/>
                </a:solidFill>
                <a:effectLst/>
                <a:uLnTx/>
                <a:uFillTx/>
                <a:latin typeface="Nunito Light" charset="0"/>
                <a:ea typeface="MS PGothic" panose="020B0600070205080204" pitchFamily="34" charset="-128"/>
                <a:cs typeface="+mn-cs"/>
              </a:rPr>
              <a:t>Except where otherwise noted, content in this presentation / on this site is licensed under a </a:t>
            </a:r>
            <a:br>
              <a:rPr kumimoji="0" lang="en-US" altLang="de-DE" sz="1800" b="0" i="0" u="none" strike="noStrike" kern="1200" cap="none" spc="0" normalizeH="0" baseline="0" noProof="0">
                <a:ln>
                  <a:noFill/>
                </a:ln>
                <a:solidFill>
                  <a:srgbClr val="376092"/>
                </a:solidFill>
                <a:effectLst/>
                <a:uLnTx/>
                <a:uFillTx/>
                <a:latin typeface="Nunito Light" charset="0"/>
                <a:ea typeface="MS PGothic" panose="020B0600070205080204" pitchFamily="34" charset="-128"/>
                <a:cs typeface="+mn-cs"/>
              </a:rPr>
            </a:br>
            <a:r>
              <a:rPr kumimoji="0" lang="en-US" altLang="de-DE" sz="1800" b="0" i="0" u="sng" strike="noStrike" kern="1200" cap="none" spc="0" normalizeH="0" baseline="0" noProof="0">
                <a:ln>
                  <a:noFill/>
                </a:ln>
                <a:solidFill>
                  <a:srgbClr val="376092"/>
                </a:solidFill>
                <a:effectLst/>
                <a:uLnTx/>
                <a:uFillTx/>
                <a:latin typeface="Nunito Light" charset="0"/>
                <a:ea typeface="MS PGothic" panose="020B0600070205080204" pitchFamily="34" charset="-128"/>
                <a:cs typeface="+mn-cs"/>
                <a:hlinkClick r:id="rId5"/>
              </a:rPr>
              <a:t>Creative Commons Attribution Share Alike 4.0 International license</a:t>
            </a:r>
            <a:r>
              <a:rPr kumimoji="0" lang="en-US" altLang="de-DE" sz="1800" b="0" i="0" u="none" strike="noStrike" kern="1200" cap="none" spc="0" normalizeH="0" baseline="0" noProof="0">
                <a:ln>
                  <a:noFill/>
                </a:ln>
                <a:solidFill>
                  <a:srgbClr val="376092"/>
                </a:solidFill>
                <a:effectLst/>
                <a:uLnTx/>
                <a:uFillTx/>
                <a:latin typeface="Nunito Light" charset="0"/>
                <a:ea typeface="MS PGothic" panose="020B0600070205080204" pitchFamily="34" charset="-128"/>
                <a:cs typeface="+mn-cs"/>
              </a:rPr>
              <a:t>. </a:t>
            </a:r>
            <a:endParaRPr kumimoji="0" lang="de-DE" altLang="de-DE" sz="1800" b="0" i="0" u="none" strike="noStrike" kern="1200" cap="none" spc="0" normalizeH="0" baseline="0" noProof="0">
              <a:ln>
                <a:noFill/>
              </a:ln>
              <a:solidFill>
                <a:srgbClr val="376092"/>
              </a:solidFill>
              <a:effectLst/>
              <a:uLnTx/>
              <a:uFillTx/>
              <a:latin typeface="Nunito Light" charset="0"/>
              <a:ea typeface="MS PGothic"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GB" altLang="de-DE" sz="1800" b="0" i="0" u="none" strike="noStrike" kern="1200" cap="none" spc="0" normalizeH="0" baseline="0" noProof="0">
              <a:ln>
                <a:noFill/>
              </a:ln>
              <a:solidFill>
                <a:srgbClr val="376092"/>
              </a:solidFill>
              <a:effectLst/>
              <a:uLnTx/>
              <a:uFillTx/>
              <a:latin typeface="Nunito Light" charset="0"/>
              <a:ea typeface="MS PGothic" panose="020B0600070205080204" pitchFamily="34" charset="-128"/>
              <a:cs typeface="+mn-cs"/>
            </a:endParaRPr>
          </a:p>
        </p:txBody>
      </p:sp>
      <p:pic>
        <p:nvPicPr>
          <p:cNvPr id="54276" name="Bild 6">
            <a:extLst>
              <a:ext uri="{FF2B5EF4-FFF2-40B4-BE49-F238E27FC236}">
                <a16:creationId xmlns:a16="http://schemas.microsoft.com/office/drawing/2014/main" id="{1935F10F-4036-402F-BADC-4FE6B99491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3760788"/>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8">
            <a:extLst>
              <a:ext uri="{FF2B5EF4-FFF2-40B4-BE49-F238E27FC236}">
                <a16:creationId xmlns:a16="http://schemas.microsoft.com/office/drawing/2014/main" id="{12767AF1-388A-4486-B38C-4B5C9309215A}"/>
              </a:ext>
            </a:extLst>
          </p:cNvPr>
          <p:cNvCxnSpPr/>
          <p:nvPr/>
        </p:nvCxnSpPr>
        <p:spPr>
          <a:xfrm>
            <a:off x="2051050" y="3500438"/>
            <a:ext cx="4500563"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pic>
        <p:nvPicPr>
          <p:cNvPr id="54278" name="Bild 9">
            <a:hlinkClick r:id="rId5"/>
            <a:extLst>
              <a:ext uri="{FF2B5EF4-FFF2-40B4-BE49-F238E27FC236}">
                <a16:creationId xmlns:a16="http://schemas.microsoft.com/office/drawing/2014/main" id="{7CBE635B-9E59-4F5A-BD31-4E71547DE5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4724400"/>
            <a:ext cx="1228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8426" y="5085184"/>
            <a:ext cx="1081724" cy="1081724"/>
          </a:xfrm>
          <a:prstGeom prst="rect">
            <a:avLst/>
          </a:prstGeom>
        </p:spPr>
      </p:pic>
      <p:sp>
        <p:nvSpPr>
          <p:cNvPr id="10" name="Titel 1">
            <a:extLst>
              <a:ext uri="{FF2B5EF4-FFF2-40B4-BE49-F238E27FC236}">
                <a16:creationId xmlns:a16="http://schemas.microsoft.com/office/drawing/2014/main" id="{0985237A-AF61-478C-884C-C4FF079C3F79}"/>
              </a:ext>
            </a:extLst>
          </p:cNvPr>
          <p:cNvSpPr>
            <a:spLocks noGrp="1"/>
          </p:cNvSpPr>
          <p:nvPr>
            <p:ph type="title"/>
          </p:nvPr>
        </p:nvSpPr>
        <p:spPr>
          <a:xfrm>
            <a:off x="395535" y="259508"/>
            <a:ext cx="5940000" cy="669162"/>
          </a:xfrm>
        </p:spPr>
        <p:txBody>
          <a:bodyPr/>
          <a:lstStyle/>
          <a:p>
            <a:r>
              <a:rPr lang="en-GB" sz="3600" dirty="0">
                <a:latin typeface="Nunito Light" charset="0"/>
                <a:ea typeface="Nunito Light" charset="0"/>
                <a:cs typeface="Nunito Light" charset="0"/>
              </a:rPr>
              <a:t>SOURCES</a:t>
            </a:r>
            <a:endParaRPr lang="en-GB" sz="3600" dirty="0"/>
          </a:p>
        </p:txBody>
      </p:sp>
    </p:spTree>
    <p:extLst>
      <p:ext uri="{BB962C8B-B14F-4D97-AF65-F5344CB8AC3E}">
        <p14:creationId xmlns:p14="http://schemas.microsoft.com/office/powerpoint/2010/main" val="23522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id="{5EC642DF-2DCA-401D-80E3-79E0A57653A1}"/>
              </a:ext>
            </a:extLst>
          </p:cNvPr>
          <p:cNvSpPr>
            <a:spLocks noGrp="1"/>
          </p:cNvSpPr>
          <p:nvPr>
            <p:ph type="title"/>
          </p:nvPr>
        </p:nvSpPr>
        <p:spPr>
          <a:xfrm>
            <a:off x="395288" y="258763"/>
            <a:ext cx="7561262" cy="669925"/>
          </a:xfrm>
        </p:spPr>
        <p:txBody>
          <a:bodyPr/>
          <a:lstStyle/>
          <a:p>
            <a:r>
              <a:rPr lang="en-GB" altLang="de-DE" sz="3600">
                <a:latin typeface="Nunito Light" charset="0"/>
              </a:rPr>
              <a:t>LEARNING OUTCOME</a:t>
            </a:r>
          </a:p>
        </p:txBody>
      </p:sp>
      <p:sp>
        <p:nvSpPr>
          <p:cNvPr id="3" name="Inhaltsplatzhalter 2">
            <a:extLst>
              <a:ext uri="{FF2B5EF4-FFF2-40B4-BE49-F238E27FC236}">
                <a16:creationId xmlns:a16="http://schemas.microsoft.com/office/drawing/2014/main" id="{76F0C673-FBF5-4C6D-BDA7-ACA3DC45F779}"/>
              </a:ext>
            </a:extLst>
          </p:cNvPr>
          <p:cNvSpPr>
            <a:spLocks noGrp="1"/>
          </p:cNvSpPr>
          <p:nvPr>
            <p:ph idx="1"/>
          </p:nvPr>
        </p:nvSpPr>
        <p:spPr>
          <a:xfrm>
            <a:off x="1042988" y="1557338"/>
            <a:ext cx="7850187" cy="4568825"/>
          </a:xfrm>
        </p:spPr>
        <p:txBody>
          <a:bodyPr rtlCol="0">
            <a:normAutofit/>
          </a:bodyPr>
          <a:lstStyle/>
          <a:p>
            <a:pPr marL="0" indent="0">
              <a:buNone/>
              <a:defRPr/>
            </a:pPr>
            <a:r>
              <a:rPr lang="en-US" sz="2000" dirty="0">
                <a:solidFill>
                  <a:schemeClr val="accent1">
                    <a:lumMod val="75000"/>
                  </a:schemeClr>
                </a:solidFill>
                <a:latin typeface="Nunito Light" charset="0"/>
              </a:rPr>
              <a:t>Students </a:t>
            </a:r>
            <a:r>
              <a:rPr lang="en-US" sz="2000" dirty="0" err="1">
                <a:solidFill>
                  <a:schemeClr val="accent1">
                    <a:lumMod val="75000"/>
                  </a:schemeClr>
                </a:solidFill>
                <a:latin typeface="Nunito Light" charset="0"/>
              </a:rPr>
              <a:t>analyse</a:t>
            </a:r>
            <a:r>
              <a:rPr lang="en-US" sz="2000" dirty="0">
                <a:solidFill>
                  <a:schemeClr val="accent1">
                    <a:lumMod val="75000"/>
                  </a:schemeClr>
                </a:solidFill>
                <a:latin typeface="Nunito Light" charset="0"/>
              </a:rPr>
              <a:t> cross-cultural situations while applying a culture reflexive approach</a:t>
            </a:r>
          </a:p>
          <a:p>
            <a:pPr marL="0" indent="0" fontAlgn="auto">
              <a:spcAft>
                <a:spcPts val="0"/>
              </a:spcAft>
              <a:buFont typeface="Wingdings" panose="05000000000000000000" pitchFamily="2" charset="2"/>
              <a:buNone/>
              <a:defRPr/>
            </a:pPr>
            <a:endParaRPr lang="en-GB" sz="2000" dirty="0">
              <a:solidFill>
                <a:schemeClr val="accent1">
                  <a:lumMod val="75000"/>
                </a:schemeClr>
              </a:solidFill>
              <a:latin typeface="Nunito Light" charset="0"/>
              <a:ea typeface="Nunito Light" charset="0"/>
              <a:cs typeface="Nunito Light" charset="0"/>
            </a:endParaRPr>
          </a:p>
        </p:txBody>
      </p:sp>
      <p:pic>
        <p:nvPicPr>
          <p:cNvPr id="18437" name="Bild 6">
            <a:extLst>
              <a:ext uri="{FF2B5EF4-FFF2-40B4-BE49-F238E27FC236}">
                <a16:creationId xmlns:a16="http://schemas.microsoft.com/office/drawing/2014/main" id="{2BD717F3-B4C3-4739-83FC-D8B2D64764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576263"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102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a:extLst>
              <a:ext uri="{FF2B5EF4-FFF2-40B4-BE49-F238E27FC236}">
                <a16:creationId xmlns:a16="http://schemas.microsoft.com/office/drawing/2014/main" id="{7A4705AE-796F-41E6-B38F-23E4ADC3B1C4}"/>
              </a:ext>
            </a:extLst>
          </p:cNvPr>
          <p:cNvSpPr>
            <a:spLocks noGrp="1"/>
          </p:cNvSpPr>
          <p:nvPr>
            <p:ph type="title"/>
          </p:nvPr>
        </p:nvSpPr>
        <p:spPr>
          <a:xfrm>
            <a:off x="395288" y="258763"/>
            <a:ext cx="5940425" cy="669925"/>
          </a:xfrm>
        </p:spPr>
        <p:txBody>
          <a:bodyPr/>
          <a:lstStyle/>
          <a:p>
            <a:r>
              <a:rPr lang="en-GB" altLang="de-DE" sz="3600">
                <a:latin typeface="Nunito Light" charset="0"/>
              </a:rPr>
              <a:t>OBJECTIVES</a:t>
            </a:r>
          </a:p>
        </p:txBody>
      </p:sp>
      <p:sp>
        <p:nvSpPr>
          <p:cNvPr id="3" name="Inhaltsplatzhalter 2">
            <a:extLst>
              <a:ext uri="{FF2B5EF4-FFF2-40B4-BE49-F238E27FC236}">
                <a16:creationId xmlns:a16="http://schemas.microsoft.com/office/drawing/2014/main" id="{1A0D801C-82CF-47F3-8DB6-B4720E2D36A3}"/>
              </a:ext>
            </a:extLst>
          </p:cNvPr>
          <p:cNvSpPr>
            <a:spLocks noGrp="1"/>
          </p:cNvSpPr>
          <p:nvPr>
            <p:ph idx="1"/>
          </p:nvPr>
        </p:nvSpPr>
        <p:spPr>
          <a:xfrm>
            <a:off x="1042988" y="1557338"/>
            <a:ext cx="7705725" cy="4568825"/>
          </a:xfrm>
        </p:spPr>
        <p:txBody>
          <a:bodyPr>
            <a:noAutofit/>
          </a:bodyPr>
          <a:lstStyle/>
          <a:p>
            <a:pPr marL="0" indent="0" fontAlgn="base">
              <a:spcAft>
                <a:spcPct val="0"/>
              </a:spcAft>
              <a:buNone/>
            </a:pPr>
            <a:r>
              <a:rPr lang="en-GB" sz="2000" dirty="0">
                <a:solidFill>
                  <a:srgbClr val="376092"/>
                </a:solidFill>
                <a:latin typeface="Nunito Light" charset="0"/>
                <a:ea typeface="MS PGothic" panose="020B0600070205080204" pitchFamily="34" charset="-128"/>
              </a:rPr>
              <a:t>At the end of the session, students will be able to:</a:t>
            </a:r>
          </a:p>
          <a:p>
            <a:pPr marL="0" indent="0" fontAlgn="base">
              <a:spcAft>
                <a:spcPct val="0"/>
              </a:spcAft>
            </a:pPr>
            <a:r>
              <a:rPr lang="en-GB" sz="2000" dirty="0">
                <a:solidFill>
                  <a:srgbClr val="376092"/>
                </a:solidFill>
                <a:latin typeface="Nunito Light" charset="0"/>
                <a:ea typeface="MS PGothic" panose="020B0600070205080204" pitchFamily="34" charset="-128"/>
              </a:rPr>
              <a:t> explain what we mean by cultural reflexivity</a:t>
            </a:r>
          </a:p>
          <a:p>
            <a:pPr marL="0" indent="0" fontAlgn="base">
              <a:spcAft>
                <a:spcPct val="0"/>
              </a:spcAft>
            </a:pPr>
            <a:r>
              <a:rPr lang="en-GB" sz="2000" dirty="0">
                <a:solidFill>
                  <a:srgbClr val="376092"/>
                </a:solidFill>
                <a:latin typeface="Nunito Light" charset="0"/>
                <a:ea typeface="MS PGothic" panose="020B0600070205080204" pitchFamily="34" charset="-128"/>
              </a:rPr>
              <a:t> apply a culture-reflexive approach to the analysis of cross-cultural encounters, and</a:t>
            </a:r>
          </a:p>
          <a:p>
            <a:pPr marL="0" indent="0" fontAlgn="base">
              <a:spcAft>
                <a:spcPct val="0"/>
              </a:spcAft>
            </a:pPr>
            <a:r>
              <a:rPr lang="en-GB" sz="2000" dirty="0">
                <a:solidFill>
                  <a:srgbClr val="376092"/>
                </a:solidFill>
                <a:latin typeface="Nunito Light" charset="0"/>
                <a:ea typeface="MS PGothic" panose="020B0600070205080204" pitchFamily="34" charset="-128"/>
              </a:rPr>
              <a:t> based on the findings make meaningful suggestions as to how to deal with the issue at stake</a:t>
            </a:r>
          </a:p>
        </p:txBody>
      </p:sp>
      <p:pic>
        <p:nvPicPr>
          <p:cNvPr id="19459" name="Bild 6">
            <a:extLst>
              <a:ext uri="{FF2B5EF4-FFF2-40B4-BE49-F238E27FC236}">
                <a16:creationId xmlns:a16="http://schemas.microsoft.com/office/drawing/2014/main" id="{EE40CE4D-DF06-45D3-B7ED-3316EE931C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484313"/>
            <a:ext cx="576263"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4170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a:extLst>
              <a:ext uri="{FF2B5EF4-FFF2-40B4-BE49-F238E27FC236}">
                <a16:creationId xmlns:a16="http://schemas.microsoft.com/office/drawing/2014/main" id="{B427EADD-ACC8-462C-AC46-4EB300539272}"/>
              </a:ext>
            </a:extLst>
          </p:cNvPr>
          <p:cNvSpPr>
            <a:spLocks noGrp="1"/>
          </p:cNvSpPr>
          <p:nvPr>
            <p:ph type="title"/>
          </p:nvPr>
        </p:nvSpPr>
        <p:spPr>
          <a:xfrm>
            <a:off x="395288" y="258763"/>
            <a:ext cx="8158162" cy="669925"/>
          </a:xfrm>
        </p:spPr>
        <p:txBody>
          <a:bodyPr/>
          <a:lstStyle/>
          <a:p>
            <a:r>
              <a:rPr lang="en-GB" altLang="de-DE" sz="3600" dirty="0">
                <a:latin typeface="Nunito Light" charset="0"/>
              </a:rPr>
              <a:t>A CULTURE REFLEXIVE APPROACH</a:t>
            </a:r>
          </a:p>
        </p:txBody>
      </p:sp>
      <p:sp>
        <p:nvSpPr>
          <p:cNvPr id="3" name="Inhaltsplatzhalter 2">
            <a:extLst>
              <a:ext uri="{FF2B5EF4-FFF2-40B4-BE49-F238E27FC236}">
                <a16:creationId xmlns:a16="http://schemas.microsoft.com/office/drawing/2014/main" id="{0763E4C5-8F8E-4636-A19D-6D8CC1082772}"/>
              </a:ext>
            </a:extLst>
          </p:cNvPr>
          <p:cNvSpPr>
            <a:spLocks noGrp="1"/>
          </p:cNvSpPr>
          <p:nvPr>
            <p:ph idx="1"/>
          </p:nvPr>
        </p:nvSpPr>
        <p:spPr>
          <a:xfrm>
            <a:off x="323850" y="1449388"/>
            <a:ext cx="8229600" cy="4787900"/>
          </a:xfrm>
        </p:spPr>
        <p:txBody>
          <a:bodyPr rtlCol="0">
            <a:noAutofit/>
          </a:bodyPr>
          <a:lstStyle/>
          <a:p>
            <a:pPr fontAlgn="auto">
              <a:spcAft>
                <a:spcPts val="0"/>
              </a:spcAft>
              <a:defRPr/>
            </a:pPr>
            <a:r>
              <a:rPr lang="en-GB" sz="2000" dirty="0">
                <a:solidFill>
                  <a:schemeClr val="accent1">
                    <a:lumMod val="75000"/>
                  </a:schemeClr>
                </a:solidFill>
                <a:latin typeface="Nunito Light" charset="0"/>
                <a:ea typeface="Nunito Light" charset="0"/>
                <a:cs typeface="Nunito Light" charset="0"/>
              </a:rPr>
              <a:t>Learning outcome</a:t>
            </a:r>
          </a:p>
          <a:p>
            <a:pPr fontAlgn="auto">
              <a:spcAft>
                <a:spcPts val="0"/>
              </a:spcAft>
              <a:defRPr/>
            </a:pPr>
            <a:r>
              <a:rPr lang="en-GB" sz="2000" dirty="0">
                <a:solidFill>
                  <a:schemeClr val="accent1">
                    <a:lumMod val="75000"/>
                  </a:schemeClr>
                </a:solidFill>
                <a:latin typeface="Nunito Light" charset="0"/>
                <a:ea typeface="Nunito Light" charset="0"/>
                <a:cs typeface="Nunito Light" charset="0"/>
              </a:rPr>
              <a:t>Objectives</a:t>
            </a:r>
          </a:p>
          <a:p>
            <a:pPr fontAlgn="auto">
              <a:spcAft>
                <a:spcPts val="0"/>
              </a:spcAft>
              <a:defRPr/>
            </a:pPr>
            <a:r>
              <a:rPr lang="en-GB" sz="2000" dirty="0">
                <a:solidFill>
                  <a:schemeClr val="accent1">
                    <a:lumMod val="75000"/>
                  </a:schemeClr>
                </a:solidFill>
                <a:latin typeface="Nunito Light" charset="0"/>
                <a:ea typeface="Nunito Light" charset="0"/>
                <a:cs typeface="Nunito Light" charset="0"/>
              </a:rPr>
              <a:t>Lead-in</a:t>
            </a:r>
          </a:p>
          <a:p>
            <a:pPr fontAlgn="auto">
              <a:spcAft>
                <a:spcPts val="0"/>
              </a:spcAft>
              <a:defRPr/>
            </a:pPr>
            <a:r>
              <a:rPr lang="en-GB" sz="2000" dirty="0">
                <a:solidFill>
                  <a:schemeClr val="accent1">
                    <a:lumMod val="75000"/>
                  </a:schemeClr>
                </a:solidFill>
                <a:latin typeface="Nunito Light" charset="0"/>
                <a:ea typeface="Nunito Light" charset="0"/>
                <a:cs typeface="Nunito Light" charset="0"/>
              </a:rPr>
              <a:t>A culture reflexive analysis</a:t>
            </a:r>
          </a:p>
          <a:p>
            <a:pPr lvl="1" fontAlgn="auto">
              <a:spcAft>
                <a:spcPts val="0"/>
              </a:spcAft>
              <a:defRPr/>
            </a:pPr>
            <a:r>
              <a:rPr lang="en-GB" sz="2000" dirty="0">
                <a:solidFill>
                  <a:schemeClr val="accent1">
                    <a:lumMod val="75000"/>
                  </a:schemeClr>
                </a:solidFill>
                <a:latin typeface="Nunito Light" charset="0"/>
                <a:ea typeface="Nunito Light" charset="0"/>
                <a:cs typeface="Nunito Light" charset="0"/>
              </a:rPr>
              <a:t>Cultural reflexivity</a:t>
            </a:r>
          </a:p>
          <a:p>
            <a:pPr lvl="1" fontAlgn="auto">
              <a:spcAft>
                <a:spcPts val="0"/>
              </a:spcAft>
              <a:defRPr/>
            </a:pPr>
            <a:r>
              <a:rPr lang="en-GB" sz="2000" dirty="0">
                <a:solidFill>
                  <a:schemeClr val="accent1">
                    <a:lumMod val="75000"/>
                  </a:schemeClr>
                </a:solidFill>
                <a:latin typeface="Nunito Light" charset="0"/>
                <a:ea typeface="Nunito Light" charset="0"/>
                <a:cs typeface="Nunito Light" charset="0"/>
              </a:rPr>
              <a:t>Three perspectives of cultural reflexivity</a:t>
            </a:r>
          </a:p>
          <a:p>
            <a:pPr lvl="1" fontAlgn="auto">
              <a:spcAft>
                <a:spcPts val="0"/>
              </a:spcAft>
              <a:defRPr/>
            </a:pPr>
            <a:r>
              <a:rPr lang="en-GB" sz="2000" dirty="0">
                <a:solidFill>
                  <a:schemeClr val="accent1">
                    <a:lumMod val="75000"/>
                  </a:schemeClr>
                </a:solidFill>
                <a:latin typeface="Nunito Light" charset="0"/>
                <a:ea typeface="Nunito Light" charset="0"/>
                <a:cs typeface="Nunito Light" charset="0"/>
              </a:rPr>
              <a:t>Putting it into practice</a:t>
            </a:r>
          </a:p>
          <a:p>
            <a:pPr lvl="1" fontAlgn="auto">
              <a:spcAft>
                <a:spcPts val="0"/>
              </a:spcAft>
              <a:defRPr/>
            </a:pPr>
            <a:r>
              <a:rPr lang="en-GB" sz="2000" dirty="0">
                <a:solidFill>
                  <a:schemeClr val="accent1">
                    <a:lumMod val="75000"/>
                  </a:schemeClr>
                </a:solidFill>
                <a:latin typeface="Nunito Light" charset="0"/>
                <a:ea typeface="Nunito Light" charset="0"/>
                <a:cs typeface="Nunito Light" charset="0"/>
              </a:rPr>
              <a:t>Case studies</a:t>
            </a:r>
          </a:p>
          <a:p>
            <a:pPr fontAlgn="auto">
              <a:spcAft>
                <a:spcPts val="0"/>
              </a:spcAft>
              <a:defRPr/>
            </a:pPr>
            <a:r>
              <a:rPr lang="en-GB" sz="2000" dirty="0">
                <a:solidFill>
                  <a:schemeClr val="accent1">
                    <a:lumMod val="75000"/>
                  </a:schemeClr>
                </a:solidFill>
                <a:latin typeface="Nunito Light" charset="0"/>
                <a:ea typeface="Nunito Light" charset="0"/>
                <a:cs typeface="Nunito Light" charset="0"/>
              </a:rPr>
              <a:t>Summary and reflection</a:t>
            </a:r>
          </a:p>
          <a:p>
            <a:pPr fontAlgn="auto">
              <a:spcAft>
                <a:spcPts val="0"/>
              </a:spcAft>
              <a:defRPr/>
            </a:pPr>
            <a:r>
              <a:rPr lang="en-GB" sz="2000" dirty="0">
                <a:solidFill>
                  <a:schemeClr val="accent1">
                    <a:lumMod val="75000"/>
                  </a:schemeClr>
                </a:solidFill>
                <a:latin typeface="Nunito Light" charset="0"/>
                <a:ea typeface="Nunito Light" charset="0"/>
                <a:cs typeface="Nunito Light" charset="0"/>
              </a:rPr>
              <a:t>Home assignment</a:t>
            </a:r>
          </a:p>
          <a:p>
            <a:pPr fontAlgn="auto">
              <a:spcAft>
                <a:spcPts val="0"/>
              </a:spcAft>
              <a:defRPr/>
            </a:pPr>
            <a:r>
              <a:rPr lang="en-GB" sz="2000" dirty="0">
                <a:solidFill>
                  <a:schemeClr val="accent1">
                    <a:lumMod val="75000"/>
                  </a:schemeClr>
                </a:solidFill>
                <a:latin typeface="Nunito Light" charset="0"/>
                <a:ea typeface="Nunito Light" charset="0"/>
                <a:cs typeface="Nunito Light" charset="0"/>
              </a:rPr>
              <a:t>Sources</a:t>
            </a:r>
          </a:p>
          <a:p>
            <a:pPr fontAlgn="auto">
              <a:spcAft>
                <a:spcPts val="0"/>
              </a:spcAft>
              <a:defRPr/>
            </a:pPr>
            <a:endParaRPr lang="en-GB" sz="2000" dirty="0">
              <a:solidFill>
                <a:schemeClr val="accent1">
                  <a:lumMod val="75000"/>
                </a:schemeClr>
              </a:solidFill>
              <a:latin typeface="Nunito Light" charset="0"/>
              <a:ea typeface="Nunito Light" charset="0"/>
              <a:cs typeface="Nunito Light" charset="0"/>
            </a:endParaRPr>
          </a:p>
        </p:txBody>
      </p:sp>
      <p:sp>
        <p:nvSpPr>
          <p:cNvPr id="6" name="Textplatzhalter 5">
            <a:extLst>
              <a:ext uri="{FF2B5EF4-FFF2-40B4-BE49-F238E27FC236}">
                <a16:creationId xmlns:a16="http://schemas.microsoft.com/office/drawing/2014/main" id="{2AF96430-AFA1-4FF6-B307-8B817DF59E18}"/>
              </a:ext>
            </a:extLst>
          </p:cNvPr>
          <p:cNvSpPr>
            <a:spLocks noGrp="1"/>
          </p:cNvSpPr>
          <p:nvPr>
            <p:ph type="body" sz="quarter" idx="13"/>
          </p:nvPr>
        </p:nvSpPr>
        <p:spPr>
          <a:xfrm>
            <a:off x="395288" y="779463"/>
            <a:ext cx="5940425" cy="720725"/>
          </a:xfrm>
        </p:spPr>
        <p:txBody>
          <a:bodyPr rtlCol="0"/>
          <a:lstStyle/>
          <a:p>
            <a:pPr fontAlgn="auto">
              <a:spcAft>
                <a:spcPts val="0"/>
              </a:spcAft>
              <a:defRPr/>
            </a:pPr>
            <a:r>
              <a:rPr lang="en-GB" dirty="0">
                <a:latin typeface="Nunito Light" charset="0"/>
                <a:ea typeface="Nunito Light" charset="0"/>
                <a:cs typeface="Nunito Light" charset="0"/>
              </a:rPr>
              <a:t>Topics</a:t>
            </a:r>
          </a:p>
        </p:txBody>
      </p:sp>
    </p:spTree>
    <p:extLst>
      <p:ext uri="{BB962C8B-B14F-4D97-AF65-F5344CB8AC3E}">
        <p14:creationId xmlns:p14="http://schemas.microsoft.com/office/powerpoint/2010/main" val="132239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a:extLst>
              <a:ext uri="{FF2B5EF4-FFF2-40B4-BE49-F238E27FC236}">
                <a16:creationId xmlns:a16="http://schemas.microsoft.com/office/drawing/2014/main" id="{E59E49B6-7B29-4176-9953-684CBAA91111}"/>
              </a:ext>
            </a:extLst>
          </p:cNvPr>
          <p:cNvSpPr>
            <a:spLocks noGrp="1"/>
          </p:cNvSpPr>
          <p:nvPr>
            <p:ph type="title"/>
          </p:nvPr>
        </p:nvSpPr>
        <p:spPr>
          <a:xfrm>
            <a:off x="395288" y="258763"/>
            <a:ext cx="5940425" cy="669925"/>
          </a:xfrm>
        </p:spPr>
        <p:txBody>
          <a:bodyPr/>
          <a:lstStyle/>
          <a:p>
            <a:r>
              <a:rPr lang="en-GB" altLang="de-DE" sz="3600" dirty="0">
                <a:latin typeface="Nunito Light" charset="0"/>
              </a:rPr>
              <a:t>LEAD-IN</a:t>
            </a:r>
          </a:p>
        </p:txBody>
      </p:sp>
      <p:sp>
        <p:nvSpPr>
          <p:cNvPr id="3" name="Inhaltsplatzhalter 2">
            <a:extLst>
              <a:ext uri="{FF2B5EF4-FFF2-40B4-BE49-F238E27FC236}">
                <a16:creationId xmlns:a16="http://schemas.microsoft.com/office/drawing/2014/main" id="{34909437-FE49-4361-9031-F8027A2095D0}"/>
              </a:ext>
            </a:extLst>
          </p:cNvPr>
          <p:cNvSpPr>
            <a:spLocks noGrp="1"/>
          </p:cNvSpPr>
          <p:nvPr>
            <p:ph idx="1"/>
          </p:nvPr>
        </p:nvSpPr>
        <p:spPr>
          <a:xfrm>
            <a:off x="1116013" y="1489075"/>
            <a:ext cx="7105650" cy="1152525"/>
          </a:xfrm>
        </p:spPr>
        <p:txBody>
          <a:bodyPr rtlCol="0">
            <a:noAutofit/>
          </a:bodyPr>
          <a:lstStyle/>
          <a:p>
            <a:pPr marL="0" indent="0">
              <a:buNone/>
            </a:pPr>
            <a:r>
              <a:rPr lang="en-GB" sz="2000" dirty="0">
                <a:solidFill>
                  <a:srgbClr val="376092"/>
                </a:solidFill>
                <a:latin typeface="Nunito Light" charset="0"/>
              </a:rPr>
              <a:t>What do you think?</a:t>
            </a:r>
          </a:p>
          <a:p>
            <a:r>
              <a:rPr lang="en-GB" sz="2000" dirty="0">
                <a:solidFill>
                  <a:srgbClr val="376092"/>
                </a:solidFill>
                <a:latin typeface="Nunito Light" charset="0"/>
              </a:rPr>
              <a:t>‘…if a Chinese acquaintance is invited to a dinner party, how much of this invitee’s behaviour at that party can be attributed to the fact that he or she is Chinese, and how much to other factors, such as affiliations to a whole host of sub-cultures that could be professional, regional, gender-specific, generational, interest-group related or even a culture that simply relates to family, friends or the individual themselves?’ </a:t>
            </a:r>
            <a:r>
              <a:rPr lang="en-GB" altLang="de-DE" sz="2000" dirty="0">
                <a:solidFill>
                  <a:schemeClr val="accent1">
                    <a:lumMod val="75000"/>
                  </a:schemeClr>
                </a:solidFill>
                <a:latin typeface="Nunito Light" charset="0"/>
              </a:rPr>
              <a:t>(Witchalls 2012, p.12; used by permission) </a:t>
            </a:r>
            <a:endParaRPr lang="en-GB" sz="2000" dirty="0">
              <a:solidFill>
                <a:srgbClr val="376092"/>
              </a:solidFill>
              <a:latin typeface="Nunito Light" charset="0"/>
            </a:endParaRPr>
          </a:p>
        </p:txBody>
      </p:sp>
      <p:pic>
        <p:nvPicPr>
          <p:cNvPr id="21508" name="Bild 7">
            <a:extLst>
              <a:ext uri="{FF2B5EF4-FFF2-40B4-BE49-F238E27FC236}">
                <a16:creationId xmlns:a16="http://schemas.microsoft.com/office/drawing/2014/main" id="{C0F7D8F2-8184-45C9-BBF2-AC41893339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1484313"/>
            <a:ext cx="62865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7834875"/>
      </p:ext>
    </p:extLst>
  </p:cSld>
  <p:clrMapOvr>
    <a:masterClrMapping/>
  </p:clrMapOvr>
</p:sld>
</file>

<file path=ppt/theme/theme1.xml><?xml version="1.0" encoding="utf-8"?>
<a:theme xmlns:a="http://schemas.openxmlformats.org/drawingml/2006/main" name="Vorlage Iken (4)">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Vorlage Iken (4)">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Iken (4)</Template>
  <TotalTime>0</TotalTime>
  <Words>5944</Words>
  <Application>Microsoft Macintosh PowerPoint</Application>
  <PresentationFormat>Bildschirmpräsentation (4:3)</PresentationFormat>
  <Paragraphs>431</Paragraphs>
  <Slides>50</Slides>
  <Notes>45</Notes>
  <HiddenSlides>1</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50</vt:i4>
      </vt:variant>
    </vt:vector>
  </HeadingPairs>
  <TitlesOfParts>
    <vt:vector size="59" baseType="lpstr">
      <vt:lpstr>Arial</vt:lpstr>
      <vt:lpstr>Calibri</vt:lpstr>
      <vt:lpstr>FrutigerNext LT Medium</vt:lpstr>
      <vt:lpstr>HAW Frutiger Next Regular</vt:lpstr>
      <vt:lpstr>nunito light</vt:lpstr>
      <vt:lpstr>nunito light</vt:lpstr>
      <vt:lpstr>Wingdings</vt:lpstr>
      <vt:lpstr>Vorlage Iken (4)</vt:lpstr>
      <vt:lpstr>1_Vorlage Iken (4)</vt:lpstr>
      <vt:lpstr>PowerPoint-Präsentation</vt:lpstr>
      <vt:lpstr>INTRODUCTION TO EDUBOX 01</vt:lpstr>
      <vt:lpstr>PowerPoint-Präsentation</vt:lpstr>
      <vt:lpstr>A CULTURE REFLEXIVE APPROACH</vt:lpstr>
      <vt:lpstr>ICONS</vt:lpstr>
      <vt:lpstr>LEARNING OUTCOME</vt:lpstr>
      <vt:lpstr>OBJECTIVES</vt:lpstr>
      <vt:lpstr>A CULTURE REFLEXIVE APPROACH</vt:lpstr>
      <vt:lpstr>LEAD-IN</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A CULTURE REFLEXIVE ANALYSIS</vt:lpstr>
      <vt:lpstr>SUMMARY AND REFLECTION</vt:lpstr>
      <vt:lpstr>SUMMARY AND REFLECTION</vt:lpstr>
      <vt:lpstr>ASSIGNMENT</vt:lpstr>
      <vt:lpstr>ASSIGNMENT</vt:lpstr>
      <vt:lpstr>ASSIGNMENT</vt:lpstr>
      <vt:lpstr>SOURCES</vt:lpstr>
      <vt:lpstr>SOURCES</vt:lpstr>
    </vt:vector>
  </TitlesOfParts>
  <Manager/>
  <Company>HAW Hamburg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Cultural reflexivity</dc:title>
  <dc:subject/>
  <dc:creator>Prof. Dr. Adelheid Iken; Prof. Dr. K. Nazarkiewicz</dc:creator>
  <cp:keywords/>
  <dc:description>The Font Software for Nunito is licensed under the SIL Open Font License, Version 1.1. (http://scripts.sil.org/cms/scripts/page.php?site_id=nrsi&amp;id=OFL_web)</dc:description>
  <cp:lastModifiedBy>Darnell Turner</cp:lastModifiedBy>
  <cp:revision>954</cp:revision>
  <cp:lastPrinted>2019-02-26T16:20:05Z</cp:lastPrinted>
  <dcterms:created xsi:type="dcterms:W3CDTF">2011-03-14T07:44:17Z</dcterms:created>
  <dcterms:modified xsi:type="dcterms:W3CDTF">2019-02-26T16:21:04Z</dcterms:modified>
  <cp:category/>
</cp:coreProperties>
</file>