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9" r:id="rId3"/>
    <p:sldId id="257" r:id="rId4"/>
    <p:sldId id="283" r:id="rId5"/>
    <p:sldId id="285" r:id="rId6"/>
    <p:sldId id="284" r:id="rId7"/>
    <p:sldId id="286" r:id="rId8"/>
    <p:sldId id="262" r:id="rId9"/>
    <p:sldId id="263" r:id="rId10"/>
    <p:sldId id="271" r:id="rId11"/>
    <p:sldId id="289" r:id="rId12"/>
    <p:sldId id="270" r:id="rId13"/>
    <p:sldId id="264" r:id="rId14"/>
    <p:sldId id="265" r:id="rId15"/>
    <p:sldId id="267" r:id="rId16"/>
    <p:sldId id="266" r:id="rId17"/>
    <p:sldId id="268" r:id="rId18"/>
    <p:sldId id="269" r:id="rId19"/>
    <p:sldId id="273" r:id="rId20"/>
    <p:sldId id="272" r:id="rId21"/>
    <p:sldId id="274" r:id="rId22"/>
    <p:sldId id="275" r:id="rId23"/>
    <p:sldId id="277" r:id="rId24"/>
    <p:sldId id="280" r:id="rId25"/>
    <p:sldId id="278" r:id="rId26"/>
    <p:sldId id="279" r:id="rId27"/>
    <p:sldId id="260" r:id="rId28"/>
    <p:sldId id="261" r:id="rId29"/>
    <p:sldId id="287" r:id="rId3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09A"/>
    <a:srgbClr val="9B445A"/>
    <a:srgbClr val="B0B1C7"/>
    <a:srgbClr val="CC7F99"/>
    <a:srgbClr val="3D2E59"/>
    <a:srgbClr val="FFFFFF"/>
    <a:srgbClr val="EEF1F2"/>
    <a:srgbClr val="EBEBEB"/>
    <a:srgbClr val="EEF2F2"/>
    <a:srgbClr val="D7D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3"/>
    <p:restoredTop sz="94789"/>
  </p:normalViewPr>
  <p:slideViewPr>
    <p:cSldViewPr snapToGrid="0" snapToObjects="1">
      <p:cViewPr varScale="1">
        <p:scale>
          <a:sx n="117" d="100"/>
          <a:sy n="117" d="100"/>
        </p:scale>
        <p:origin x="1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5A2FE-D9C9-FA4D-A326-CB3EE51A7328}" type="datetimeFigureOut">
              <a:rPr lang="de-DE" smtClean="0"/>
              <a:t>21.09.23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F4A21-5058-984B-BF7B-BA3832770E0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2072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284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585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21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532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140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7710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559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6F4A21-5058-984B-BF7B-BA3832770E0A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441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99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88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193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319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9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19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45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335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11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22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3E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7DDCB-74E7-6349-ABD4-40C09B2A8598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BFC1A-639C-A544-BB0B-D2AE6EF2623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709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qoaGhxrIfY&amp;list=PLujS9ooBebKWlbmIQOtYaJBjKE4VSimXJ&amp;index=8" TargetMode="External"/><Relationship Id="rId13" Type="http://schemas.openxmlformats.org/officeDocument/2006/relationships/hyperlink" Target="https://www.bnitm.de/forschung/forschungsgruppen/epidemiologie-und-diagnostik/abteilung-infektionsepidemiologie/" TargetMode="Externa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haw-hamburg.de/hochschule/qualitaet-in-der-lehre/hamburg-open-online-university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image" Target="../media/image4.jpg"/><Relationship Id="rId4" Type="http://schemas.openxmlformats.org/officeDocument/2006/relationships/slide" Target="slide2.xml"/><Relationship Id="rId9" Type="http://schemas.openxmlformats.org/officeDocument/2006/relationships/hyperlink" Target="https://www.haw-hamburg.de/" TargetMode="External"/><Relationship Id="rId1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s://www.bnitm.de/forschung/forschungsgruppen/epidemiologie-und-diagnostik/abteilung-infektionsepidemiologie/" TargetMode="External"/><Relationship Id="rId3" Type="http://schemas.openxmlformats.org/officeDocument/2006/relationships/image" Target="../media/image28.png"/><Relationship Id="rId7" Type="http://schemas.openxmlformats.org/officeDocument/2006/relationships/image" Target="../media/image5.jpg"/><Relationship Id="rId12" Type="http://schemas.openxmlformats.org/officeDocument/2006/relationships/slide" Target="slide9.xml"/><Relationship Id="rId2" Type="http://schemas.openxmlformats.org/officeDocument/2006/relationships/image" Target="../media/image27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slide" Target="slide11.xml"/><Relationship Id="rId5" Type="http://schemas.openxmlformats.org/officeDocument/2006/relationships/image" Target="../media/image4.jpg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s://www.haw-hamburg.de/" TargetMode="External"/><Relationship Id="rId9" Type="http://schemas.openxmlformats.org/officeDocument/2006/relationships/slide" Target="slide8.xml"/><Relationship Id="rId1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nitm.de/forschung/forschungsgruppen/epidemiologie-und-diagnostik/abteilung-infektionsepidemiologie/" TargetMode="External"/><Relationship Id="rId13" Type="http://schemas.openxmlformats.org/officeDocument/2006/relationships/slide" Target="slide10.xml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slide" Target="slide12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hyperlink" Target="https://www.haw-hamburg.de/hochschule/qualitaet-in-der-lehre/hamburg-open-online-university/" TargetMode="External"/><Relationship Id="rId15" Type="http://schemas.openxmlformats.org/officeDocument/2006/relationships/image" Target="../media/image7.png"/><Relationship Id="rId10" Type="http://schemas.openxmlformats.org/officeDocument/2006/relationships/slide" Target="slide8.xml"/><Relationship Id="rId4" Type="http://schemas.openxmlformats.org/officeDocument/2006/relationships/image" Target="../media/image4.jpg"/><Relationship Id="rId9" Type="http://schemas.openxmlformats.org/officeDocument/2006/relationships/image" Target="../media/image6.tiff"/><Relationship Id="rId14" Type="http://schemas.openxmlformats.org/officeDocument/2006/relationships/hyperlink" Target="https://creativecommons.org/licenses/by/4.0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slide" Target="slide19.xml"/><Relationship Id="rId18" Type="http://schemas.openxmlformats.org/officeDocument/2006/relationships/slide" Target="slide8.xml"/><Relationship Id="rId26" Type="http://schemas.openxmlformats.org/officeDocument/2006/relationships/image" Target="../media/image36.png"/><Relationship Id="rId3" Type="http://schemas.openxmlformats.org/officeDocument/2006/relationships/slide" Target="slide23.xml"/><Relationship Id="rId21" Type="http://schemas.openxmlformats.org/officeDocument/2006/relationships/image" Target="../media/image6.tiff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slide" Target="slide21.xml"/><Relationship Id="rId17" Type="http://schemas.openxmlformats.org/officeDocument/2006/relationships/image" Target="../media/image31.sv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0.png"/><Relationship Id="rId20" Type="http://schemas.openxmlformats.org/officeDocument/2006/relationships/hyperlink" Target="https://www.bnitm.de/forschung/forschungsgruppen/epidemiologie-und-diagnostik/abteilung-infektionsepidemiologie/" TargetMode="Externa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slide" Target="slide20.xml"/><Relationship Id="rId24" Type="http://schemas.openxmlformats.org/officeDocument/2006/relationships/image" Target="../media/image34.png"/><Relationship Id="rId5" Type="http://schemas.openxmlformats.org/officeDocument/2006/relationships/hyperlink" Target="https://www.haw-hamburg.de/" TargetMode="External"/><Relationship Id="rId15" Type="http://schemas.openxmlformats.org/officeDocument/2006/relationships/slide" Target="slide17.xml"/><Relationship Id="rId23" Type="http://schemas.openxmlformats.org/officeDocument/2006/relationships/image" Target="../media/image33.png"/><Relationship Id="rId28" Type="http://schemas.openxmlformats.org/officeDocument/2006/relationships/hyperlink" Target="https://creativecommons.org/licenses/by/4.0/" TargetMode="External"/><Relationship Id="rId10" Type="http://schemas.openxmlformats.org/officeDocument/2006/relationships/slide" Target="slide13.xml"/><Relationship Id="rId19" Type="http://schemas.openxmlformats.org/officeDocument/2006/relationships/image" Target="../media/image9.png"/><Relationship Id="rId4" Type="http://schemas.openxmlformats.org/officeDocument/2006/relationships/image" Target="../media/image26.png"/><Relationship Id="rId9" Type="http://schemas.openxmlformats.org/officeDocument/2006/relationships/image" Target="../media/image2.png"/><Relationship Id="rId14" Type="http://schemas.openxmlformats.org/officeDocument/2006/relationships/slide" Target="slide22.xml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14.xml"/><Relationship Id="rId18" Type="http://schemas.openxmlformats.org/officeDocument/2006/relationships/image" Target="../media/image43.png"/><Relationship Id="rId3" Type="http://schemas.microsoft.com/office/2007/relationships/hdphoto" Target="../media/hdphoto3.wdp"/><Relationship Id="rId21" Type="http://schemas.openxmlformats.org/officeDocument/2006/relationships/image" Target="../media/image46.png"/><Relationship Id="rId7" Type="http://schemas.openxmlformats.org/officeDocument/2006/relationships/image" Target="../media/image5.jpg"/><Relationship Id="rId12" Type="http://schemas.openxmlformats.org/officeDocument/2006/relationships/image" Target="../media/image42.png"/><Relationship Id="rId17" Type="http://schemas.openxmlformats.org/officeDocument/2006/relationships/image" Target="../media/image6.tiff"/><Relationship Id="rId2" Type="http://schemas.openxmlformats.org/officeDocument/2006/relationships/image" Target="../media/image38.png"/><Relationship Id="rId16" Type="http://schemas.openxmlformats.org/officeDocument/2006/relationships/hyperlink" Target="https://www.bnitm.de/forschung/forschungsgruppen/epidemiologie-und-diagnostik/abteilung-infektionsepidemiologie/" TargetMode="Externa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image" Target="../media/image41.png"/><Relationship Id="rId5" Type="http://schemas.openxmlformats.org/officeDocument/2006/relationships/image" Target="../media/image4.jpg"/><Relationship Id="rId15" Type="http://schemas.openxmlformats.org/officeDocument/2006/relationships/image" Target="../media/image9.png"/><Relationship Id="rId23" Type="http://schemas.openxmlformats.org/officeDocument/2006/relationships/image" Target="../media/image7.png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hyperlink" Target="https://www.haw-hamburg.de/" TargetMode="External"/><Relationship Id="rId9" Type="http://schemas.openxmlformats.org/officeDocument/2006/relationships/image" Target="../media/image39.png"/><Relationship Id="rId14" Type="http://schemas.openxmlformats.org/officeDocument/2006/relationships/slide" Target="slide12.xml"/><Relationship Id="rId22" Type="http://schemas.openxmlformats.org/officeDocument/2006/relationships/hyperlink" Target="https://creativecommons.org/licenses/by/4.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6.tiff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hyperlink" Target="https://www.haw-hamburg.de/hochschule/qualitaet-in-der-lehre/hamburg-open-online-university/" TargetMode="External"/><Relationship Id="rId15" Type="http://schemas.openxmlformats.org/officeDocument/2006/relationships/image" Target="../media/image7.png"/><Relationship Id="rId10" Type="http://schemas.openxmlformats.org/officeDocument/2006/relationships/slide" Target="slide12.xml"/><Relationship Id="rId4" Type="http://schemas.openxmlformats.org/officeDocument/2006/relationships/image" Target="../media/image4.jpg"/><Relationship Id="rId9" Type="http://schemas.openxmlformats.org/officeDocument/2006/relationships/slide" Target="slide13.xml"/><Relationship Id="rId14" Type="http://schemas.openxmlformats.org/officeDocument/2006/relationships/hyperlink" Target="https://creativecommons.org/licenses/by/4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hyperlink" Target="https://www.bnitm.de/forschung/forschungsgruppen/epidemiologie-und-diagnostik/abteilung-infektionsepidemiologie/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slide" Target="slide12.xml"/><Relationship Id="rId5" Type="http://schemas.openxmlformats.org/officeDocument/2006/relationships/image" Target="../media/image4.jpg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slide" Target="slide14.xml"/><Relationship Id="rId4" Type="http://schemas.openxmlformats.org/officeDocument/2006/relationships/hyperlink" Target="https://www.haw-hamburg.de/" TargetMode="External"/><Relationship Id="rId9" Type="http://schemas.openxmlformats.org/officeDocument/2006/relationships/slide" Target="slide16.xml"/><Relationship Id="rId14" Type="http://schemas.openxmlformats.org/officeDocument/2006/relationships/image" Target="../media/image6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tiff"/><Relationship Id="rId3" Type="http://schemas.openxmlformats.org/officeDocument/2006/relationships/image" Target="../media/image49.png"/><Relationship Id="rId7" Type="http://schemas.openxmlformats.org/officeDocument/2006/relationships/image" Target="../media/image5.jpg"/><Relationship Id="rId12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jpg"/><Relationship Id="rId15" Type="http://schemas.openxmlformats.org/officeDocument/2006/relationships/hyperlink" Target="https://creativecommons.org/licenses/by/4.0/" TargetMode="External"/><Relationship Id="rId10" Type="http://schemas.openxmlformats.org/officeDocument/2006/relationships/slide" Target="slide12.xml"/><Relationship Id="rId4" Type="http://schemas.openxmlformats.org/officeDocument/2006/relationships/hyperlink" Target="https://www.haw-hamburg.de/" TargetMode="External"/><Relationship Id="rId9" Type="http://schemas.openxmlformats.org/officeDocument/2006/relationships/slide" Target="slide15.xml"/><Relationship Id="rId1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tiff"/><Relationship Id="rId3" Type="http://schemas.openxmlformats.org/officeDocument/2006/relationships/image" Target="../media/image51.png"/><Relationship Id="rId7" Type="http://schemas.openxmlformats.org/officeDocument/2006/relationships/image" Target="../media/image5.jpg"/><Relationship Id="rId12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slide" Target="slide18.xml"/><Relationship Id="rId5" Type="http://schemas.openxmlformats.org/officeDocument/2006/relationships/image" Target="../media/image4.jpg"/><Relationship Id="rId1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hyperlink" Target="https://www.haw-hamburg.de/" TargetMode="External"/><Relationship Id="rId9" Type="http://schemas.openxmlformats.org/officeDocument/2006/relationships/slide" Target="slide12.xml"/><Relationship Id="rId14" Type="http://schemas.openxmlformats.org/officeDocument/2006/relationships/hyperlink" Target="https://creativecommons.org/licenses/by/4.0/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53.png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6.tif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hyperlink" Target="https://www.bnitm.de/forschung/forschungsgruppen/epidemiologie-und-diagnostik/abteilung-infektionsepidemiologie/" TargetMode="External"/><Relationship Id="rId5" Type="http://schemas.openxmlformats.org/officeDocument/2006/relationships/hyperlink" Target="https://www.haw-hamburg.de/hochschule/qualitaet-in-der-lehre/hamburg-open-online-university/" TargetMode="External"/><Relationship Id="rId15" Type="http://schemas.openxmlformats.org/officeDocument/2006/relationships/image" Target="../media/image7.png"/><Relationship Id="rId10" Type="http://schemas.openxmlformats.org/officeDocument/2006/relationships/slide" Target="slide17.xml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hyperlink" Target="https://creativecommons.org/licenses/by/4.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31.svg"/><Relationship Id="rId18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47.png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image" Target="../media/image30.png"/><Relationship Id="rId17" Type="http://schemas.openxmlformats.org/officeDocument/2006/relationships/image" Target="../media/image6.tiff"/><Relationship Id="rId2" Type="http://schemas.openxmlformats.org/officeDocument/2006/relationships/image" Target="../media/image54.png"/><Relationship Id="rId16" Type="http://schemas.openxmlformats.org/officeDocument/2006/relationships/hyperlink" Target="https://www.bnitm.de/forschung/forschungsgruppen/epidemiologie-und-diagnostik/abteilung-infektionsepidemiologi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hyperlink" Target="https://www.haw-hamburg.de/" TargetMode="External"/><Relationship Id="rId15" Type="http://schemas.openxmlformats.org/officeDocument/2006/relationships/image" Target="../media/image56.svg"/><Relationship Id="rId10" Type="http://schemas.openxmlformats.org/officeDocument/2006/relationships/slide" Target="slide12.xml"/><Relationship Id="rId19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openxmlformats.org/officeDocument/2006/relationships/image" Target="../media/image2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w-hamburg.de/hochschule/qualitaet-in-der-lehre/hamburg-open-online-university/" TargetMode="External"/><Relationship Id="rId13" Type="http://schemas.openxmlformats.org/officeDocument/2006/relationships/hyperlink" Target="https://creativecommons.org/licenses/by/4.0/" TargetMode="External"/><Relationship Id="rId3" Type="http://schemas.openxmlformats.org/officeDocument/2006/relationships/slide" Target="slide3.xml"/><Relationship Id="rId7" Type="http://schemas.openxmlformats.org/officeDocument/2006/relationships/image" Target="../media/image4.jpg"/><Relationship Id="rId12" Type="http://schemas.openxmlformats.org/officeDocument/2006/relationships/image" Target="../media/image6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" TargetMode="External"/><Relationship Id="rId11" Type="http://schemas.openxmlformats.org/officeDocument/2006/relationships/hyperlink" Target="https://www.bnitm.de/forschung/forschungsgruppen/epidemiologie-und-diagnostik/abteilung-infektionsepidemiologie/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2.png"/><Relationship Id="rId4" Type="http://schemas.openxmlformats.org/officeDocument/2006/relationships/slide" Target="slide1.xml"/><Relationship Id="rId9" Type="http://schemas.openxmlformats.org/officeDocument/2006/relationships/image" Target="../media/image5.jpg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w-hamburg.de/" TargetMode="External"/><Relationship Id="rId13" Type="http://schemas.openxmlformats.org/officeDocument/2006/relationships/slide" Target="slide12.xml"/><Relationship Id="rId18" Type="http://schemas.openxmlformats.org/officeDocument/2006/relationships/image" Target="../media/image6.tiff"/><Relationship Id="rId3" Type="http://schemas.openxmlformats.org/officeDocument/2006/relationships/image" Target="../media/image36.pn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17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.jpg"/><Relationship Id="rId5" Type="http://schemas.openxmlformats.org/officeDocument/2006/relationships/image" Target="../media/image32.png"/><Relationship Id="rId15" Type="http://schemas.openxmlformats.org/officeDocument/2006/relationships/image" Target="../media/image30.png"/><Relationship Id="rId10" Type="http://schemas.openxmlformats.org/officeDocument/2006/relationships/hyperlink" Target="https://www.haw-hamburg.de/hochschule/qualitaet-in-der-lehre/hamburg-open-online-university/" TargetMode="External"/><Relationship Id="rId19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57.png"/><Relationship Id="rId9" Type="http://schemas.openxmlformats.org/officeDocument/2006/relationships/image" Target="../media/image4.jp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slide" Target="slide12.xml"/><Relationship Id="rId12" Type="http://schemas.openxmlformats.org/officeDocument/2006/relationships/hyperlink" Target="https://creativecommons.org/licenses/by/4.0/" TargetMode="External"/><Relationship Id="rId2" Type="http://schemas.openxmlformats.org/officeDocument/2006/relationships/hyperlink" Target="https://www.haw-hamburg.de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5.jpg"/><Relationship Id="rId10" Type="http://schemas.openxmlformats.org/officeDocument/2006/relationships/image" Target="../media/image6.tiff"/><Relationship Id="rId4" Type="http://schemas.openxmlformats.org/officeDocument/2006/relationships/hyperlink" Target="https://www.haw-hamburg.de/hochschule/qualitaet-in-der-lehre/hamburg-open-online-university/" TargetMode="External"/><Relationship Id="rId9" Type="http://schemas.openxmlformats.org/officeDocument/2006/relationships/hyperlink" Target="https://www.bnitm.de/forschung/forschungsgruppen/epidemiologie-und-diagnostik/abteilung-infektionsepidemiologie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7.png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creativecommons.org/licenses/by/4.0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6.tiff"/><Relationship Id="rId5" Type="http://schemas.openxmlformats.org/officeDocument/2006/relationships/hyperlink" Target="https://www.haw-hamburg.de/hochschule/qualitaet-in-der-lehre/hamburg-open-online-university/" TargetMode="External"/><Relationship Id="rId10" Type="http://schemas.openxmlformats.org/officeDocument/2006/relationships/hyperlink" Target="https://www.bnitm.de/forschung/forschungsgruppen/epidemiologie-und-diagnostik/abteilung-infektionsepidemiologie/" TargetMode="External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6.tiff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58.png"/><Relationship Id="rId5" Type="http://schemas.openxmlformats.org/officeDocument/2006/relationships/hyperlink" Target="https://www.haw-hamburg.de/hochschule/qualitaet-in-der-lehre/hamburg-open-online-university/" TargetMode="External"/><Relationship Id="rId15" Type="http://schemas.openxmlformats.org/officeDocument/2006/relationships/image" Target="../media/image7.png"/><Relationship Id="rId10" Type="http://schemas.openxmlformats.org/officeDocument/2006/relationships/slide" Target="slide24.xml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hyperlink" Target="https://creativecommons.org/licenses/by/4.0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6.tiff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slide" Target="slide25.xml"/><Relationship Id="rId5" Type="http://schemas.openxmlformats.org/officeDocument/2006/relationships/hyperlink" Target="https://www.haw-hamburg.de/hochschule/qualitaet-in-der-lehre/hamburg-open-online-university/" TargetMode="External"/><Relationship Id="rId15" Type="http://schemas.openxmlformats.org/officeDocument/2006/relationships/image" Target="../media/image7.png"/><Relationship Id="rId10" Type="http://schemas.openxmlformats.org/officeDocument/2006/relationships/slide" Target="slide23.xml"/><Relationship Id="rId4" Type="http://schemas.openxmlformats.org/officeDocument/2006/relationships/image" Target="../media/image4.jpg"/><Relationship Id="rId9" Type="http://schemas.openxmlformats.org/officeDocument/2006/relationships/image" Target="../media/image9.png"/><Relationship Id="rId14" Type="http://schemas.openxmlformats.org/officeDocument/2006/relationships/hyperlink" Target="https://creativecommons.org/licenses/by/4.0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slide" Target="slide26.xml"/><Relationship Id="rId18" Type="http://schemas.openxmlformats.org/officeDocument/2006/relationships/image" Target="../media/image55.png"/><Relationship Id="rId3" Type="http://schemas.openxmlformats.org/officeDocument/2006/relationships/image" Target="../media/image59.png"/><Relationship Id="rId21" Type="http://schemas.openxmlformats.org/officeDocument/2006/relationships/image" Target="../media/image7.png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slide" Target="slide24.xml"/><Relationship Id="rId17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bnitm.de/forschung/forschungsgruppen/epidemiologie-und-diagnostik/abteilung-infektionsepidemiologie/" TargetMode="External"/><Relationship Id="rId20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hyperlink" Target="https://www.haw-hamburg.de/" TargetMode="External"/><Relationship Id="rId15" Type="http://schemas.openxmlformats.org/officeDocument/2006/relationships/image" Target="../media/image61.svg"/><Relationship Id="rId10" Type="http://schemas.openxmlformats.org/officeDocument/2006/relationships/slide" Target="slide12.xml"/><Relationship Id="rId19" Type="http://schemas.openxmlformats.org/officeDocument/2006/relationships/image" Target="../media/image56.svg"/><Relationship Id="rId4" Type="http://schemas.openxmlformats.org/officeDocument/2006/relationships/image" Target="../media/image57.png"/><Relationship Id="rId9" Type="http://schemas.openxmlformats.org/officeDocument/2006/relationships/image" Target="../media/image2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60.png"/><Relationship Id="rId18" Type="http://schemas.openxmlformats.org/officeDocument/2006/relationships/image" Target="../media/image56.svg"/><Relationship Id="rId3" Type="http://schemas.openxmlformats.org/officeDocument/2006/relationships/slide" Target="slide19.xml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slide" Target="slide25.xml"/><Relationship Id="rId17" Type="http://schemas.openxmlformats.org/officeDocument/2006/relationships/image" Target="../media/image55.png"/><Relationship Id="rId2" Type="http://schemas.openxmlformats.org/officeDocument/2006/relationships/image" Target="../media/image59.png"/><Relationship Id="rId16" Type="http://schemas.openxmlformats.org/officeDocument/2006/relationships/image" Target="../media/image6.tiff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hyperlink" Target="https://www.haw-hamburg.de/" TargetMode="External"/><Relationship Id="rId15" Type="http://schemas.openxmlformats.org/officeDocument/2006/relationships/hyperlink" Target="https://www.bnitm.de/forschung/forschungsgruppen/epidemiologie-und-diagnostik/abteilung-infektionsepidemiologie/" TargetMode="External"/><Relationship Id="rId10" Type="http://schemas.openxmlformats.org/officeDocument/2006/relationships/slide" Target="slide12.xml"/><Relationship Id="rId19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2.png"/><Relationship Id="rId14" Type="http://schemas.openxmlformats.org/officeDocument/2006/relationships/image" Target="../media/image61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w-hamburg.de/" TargetMode="External"/><Relationship Id="rId13" Type="http://schemas.openxmlformats.org/officeDocument/2006/relationships/hyperlink" Target="https://www.bnitm.de/forschung/forschungsgruppen/epidemiologie-und-diagnostik/abteilung-infektionsepidemiologie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creativecommons.org/" TargetMode="External"/><Relationship Id="rId12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reativecommons.org/licenses/by/4.0/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5.jpg"/><Relationship Id="rId4" Type="http://schemas.openxmlformats.org/officeDocument/2006/relationships/image" Target="../media/image1.png"/><Relationship Id="rId9" Type="http://schemas.openxmlformats.org/officeDocument/2006/relationships/image" Target="../media/image4.jpg"/><Relationship Id="rId14" Type="http://schemas.openxmlformats.org/officeDocument/2006/relationships/image" Target="../media/image6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slide" Target="slide2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6.tiff"/><Relationship Id="rId5" Type="http://schemas.openxmlformats.org/officeDocument/2006/relationships/hyperlink" Target="https://www.haw-hamburg.de/" TargetMode="External"/><Relationship Id="rId10" Type="http://schemas.openxmlformats.org/officeDocument/2006/relationships/hyperlink" Target="https://www.bnitm.de/forschung/forschungsgruppen/epidemiologie-und-diagnostik/abteilung-infektionsepidemiologie/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6.tiff"/><Relationship Id="rId3" Type="http://schemas.openxmlformats.org/officeDocument/2006/relationships/slide" Target="slide2.xml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hyperlink" Target="https://www.youtube.com/watch?v=xqoaGhxrIfY&amp;list=PLujS9ooBebKWlbmIQOtYaJBjKE4VSimXJ&amp;index=8" TargetMode="External"/><Relationship Id="rId5" Type="http://schemas.openxmlformats.org/officeDocument/2006/relationships/hyperlink" Target="https://www.haw-hamburg.de/" TargetMode="External"/><Relationship Id="rId15" Type="http://schemas.openxmlformats.org/officeDocument/2006/relationships/image" Target="../media/image7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hyperlink" Target="https://creativecommons.org/licenses/by/4.0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s://www.youtube.com/watch?v=PDjS20kic54&amp;list=PLujS9ooBebKWlbmIQOtYaJBjKE4VSimXJ&amp;index=4" TargetMode="External"/><Relationship Id="rId18" Type="http://schemas.openxmlformats.org/officeDocument/2006/relationships/hyperlink" Target="https://www.haw-hamburg.de/" TargetMode="External"/><Relationship Id="rId26" Type="http://schemas.openxmlformats.org/officeDocument/2006/relationships/image" Target="../media/image6.tiff"/><Relationship Id="rId3" Type="http://schemas.openxmlformats.org/officeDocument/2006/relationships/hyperlink" Target="https://www.youtube.com/watch?v=S5XRh47T420&amp;list=PLujS9ooBebKWlbmIQOtYaJBjKE4VSimXJ&amp;index=6" TargetMode="External"/><Relationship Id="rId21" Type="http://schemas.openxmlformats.org/officeDocument/2006/relationships/image" Target="../media/image5.jpg"/><Relationship Id="rId7" Type="http://schemas.openxmlformats.org/officeDocument/2006/relationships/image" Target="../media/image11.png"/><Relationship Id="rId12" Type="http://schemas.openxmlformats.org/officeDocument/2006/relationships/slide" Target="slide4.xml"/><Relationship Id="rId17" Type="http://schemas.openxmlformats.org/officeDocument/2006/relationships/image" Target="../media/image9.png"/><Relationship Id="rId25" Type="http://schemas.openxmlformats.org/officeDocument/2006/relationships/hyperlink" Target="https://www.bnitm.de/forschung/forschungsgruppen/epidemiologie-und-diagnostik/abteilung-infektionsepidemiologie/" TargetMode="External"/><Relationship Id="rId2" Type="http://schemas.openxmlformats.org/officeDocument/2006/relationships/image" Target="../media/image10.png"/><Relationship Id="rId16" Type="http://schemas.openxmlformats.org/officeDocument/2006/relationships/slide" Target="slide2.xml"/><Relationship Id="rId20" Type="http://schemas.openxmlformats.org/officeDocument/2006/relationships/hyperlink" Target="https://www.haw-hamburg.de/hochschule/qualitaet-in-der-lehre/hamburg-open-online-universit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7SM4PN7Yg1s&amp;list=PLujS9ooBebKWlbmIQOtYaJBjKE4VSimXJ&amp;index=12" TargetMode="External"/><Relationship Id="rId11" Type="http://schemas.openxmlformats.org/officeDocument/2006/relationships/hyperlink" Target="https://www.youtube.com/watch?v=9yUFkA_m66M&amp;list=PLujS9ooBebKWlbmIQOtYaJBjKE4VSimXJ&amp;index=7" TargetMode="External"/><Relationship Id="rId24" Type="http://schemas.openxmlformats.org/officeDocument/2006/relationships/slide" Target="slide8.xml"/><Relationship Id="rId5" Type="http://schemas.openxmlformats.org/officeDocument/2006/relationships/image" Target="../media/image8.png"/><Relationship Id="rId15" Type="http://schemas.openxmlformats.org/officeDocument/2006/relationships/image" Target="../media/image14.png"/><Relationship Id="rId23" Type="http://schemas.openxmlformats.org/officeDocument/2006/relationships/image" Target="../media/image15.png"/><Relationship Id="rId28" Type="http://schemas.openxmlformats.org/officeDocument/2006/relationships/image" Target="../media/image7.png"/><Relationship Id="rId10" Type="http://schemas.openxmlformats.org/officeDocument/2006/relationships/image" Target="../media/image13.svg"/><Relationship Id="rId19" Type="http://schemas.openxmlformats.org/officeDocument/2006/relationships/image" Target="../media/image4.jpg"/><Relationship Id="rId4" Type="http://schemas.openxmlformats.org/officeDocument/2006/relationships/hyperlink" Target="https://www.youtube.com/watch?v=J3GHTYa-gZg&amp;list=PLujS9ooBebKWlbmIQOtYaJBjKE4VSimXJ&amp;index=9" TargetMode="External"/><Relationship Id="rId9" Type="http://schemas.openxmlformats.org/officeDocument/2006/relationships/image" Target="../media/image12.png"/><Relationship Id="rId14" Type="http://schemas.openxmlformats.org/officeDocument/2006/relationships/hyperlink" Target="https://www.youtube.com/watch?v=xqoaGhxrIfY&amp;list=PLujS9ooBebKWlbmIQOtYaJBjKE4VSimXJ&amp;index=8" TargetMode="External"/><Relationship Id="rId22" Type="http://schemas.openxmlformats.org/officeDocument/2006/relationships/image" Target="../media/image2.png"/><Relationship Id="rId27" Type="http://schemas.openxmlformats.org/officeDocument/2006/relationships/hyperlink" Target="https://creativecommons.org/licenses/by/4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5.xml"/><Relationship Id="rId3" Type="http://schemas.openxmlformats.org/officeDocument/2006/relationships/image" Target="../media/image9.png"/><Relationship Id="rId7" Type="http://schemas.openxmlformats.org/officeDocument/2006/relationships/image" Target="../media/image5.jpg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slide" Target="slide3.xml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image" Target="../media/image18.png"/><Relationship Id="rId5" Type="http://schemas.openxmlformats.org/officeDocument/2006/relationships/image" Target="../media/image4.jpg"/><Relationship Id="rId15" Type="http://schemas.openxmlformats.org/officeDocument/2006/relationships/image" Target="../media/image6.tiff"/><Relationship Id="rId10" Type="http://schemas.openxmlformats.org/officeDocument/2006/relationships/image" Target="../media/image17.png"/><Relationship Id="rId4" Type="http://schemas.openxmlformats.org/officeDocument/2006/relationships/hyperlink" Target="https://www.haw-hamburg.de/" TargetMode="External"/><Relationship Id="rId9" Type="http://schemas.openxmlformats.org/officeDocument/2006/relationships/image" Target="../media/image16.png"/><Relationship Id="rId14" Type="http://schemas.openxmlformats.org/officeDocument/2006/relationships/hyperlink" Target="https://www.bnitm.de/forschung/forschungsgruppen/epidemiologie-und-diagnostik/abteilung-infektionsepidemiologie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slide" Target="slide6.xml"/><Relationship Id="rId1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5.jpg"/><Relationship Id="rId12" Type="http://schemas.openxmlformats.org/officeDocument/2006/relationships/image" Target="../media/image19.png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slide" Target="slide3.xml"/><Relationship Id="rId16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4.jpg"/><Relationship Id="rId15" Type="http://schemas.openxmlformats.org/officeDocument/2006/relationships/hyperlink" Target="https://www.bnitm.de/forschung/forschungsgruppen/epidemiologie-und-diagnostik/abteilung-infektionsepidemiologie/" TargetMode="External"/><Relationship Id="rId10" Type="http://schemas.openxmlformats.org/officeDocument/2006/relationships/image" Target="../media/image20.png"/><Relationship Id="rId4" Type="http://schemas.openxmlformats.org/officeDocument/2006/relationships/hyperlink" Target="https://www.haw-hamburg.de/" TargetMode="External"/><Relationship Id="rId9" Type="http://schemas.openxmlformats.org/officeDocument/2006/relationships/image" Target="../media/image17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9.png"/><Relationship Id="rId1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5.jpg"/><Relationship Id="rId12" Type="http://schemas.openxmlformats.org/officeDocument/2006/relationships/image" Target="../media/image23.png"/><Relationship Id="rId17" Type="http://schemas.openxmlformats.org/officeDocument/2006/relationships/hyperlink" Target="https://creativecommons.org/licenses/by/4.0/" TargetMode="External"/><Relationship Id="rId2" Type="http://schemas.openxmlformats.org/officeDocument/2006/relationships/slide" Target="slide3.xml"/><Relationship Id="rId16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hochschule/qualitaet-in-der-lehre/hamburg-open-online-university/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4.jpg"/><Relationship Id="rId15" Type="http://schemas.openxmlformats.org/officeDocument/2006/relationships/hyperlink" Target="https://www.bnitm.de/forschung/forschungsgruppen/epidemiologie-und-diagnostik/abteilung-infektionsepidemiologie/" TargetMode="External"/><Relationship Id="rId10" Type="http://schemas.openxmlformats.org/officeDocument/2006/relationships/slide" Target="slide5.xml"/><Relationship Id="rId4" Type="http://schemas.openxmlformats.org/officeDocument/2006/relationships/hyperlink" Target="https://www.haw-hamburg.de/" TargetMode="External"/><Relationship Id="rId9" Type="http://schemas.openxmlformats.org/officeDocument/2006/relationships/slide" Target="slide7.xml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7.png"/><Relationship Id="rId3" Type="http://schemas.openxmlformats.org/officeDocument/2006/relationships/slide" Target="slide3.xml"/><Relationship Id="rId7" Type="http://schemas.openxmlformats.org/officeDocument/2006/relationships/hyperlink" Target="https://www.haw-hamburg.de/hochschule/qualitaet-in-der-lehre/hamburg-open-online-university/" TargetMode="External"/><Relationship Id="rId12" Type="http://schemas.openxmlformats.org/officeDocument/2006/relationships/image" Target="../media/image19.png"/><Relationship Id="rId17" Type="http://schemas.openxmlformats.org/officeDocument/2006/relationships/image" Target="../media/image7.png"/><Relationship Id="rId2" Type="http://schemas.openxmlformats.org/officeDocument/2006/relationships/image" Target="../media/image24.png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25.png"/><Relationship Id="rId5" Type="http://schemas.openxmlformats.org/officeDocument/2006/relationships/hyperlink" Target="https://www.haw-hamburg.de/" TargetMode="External"/><Relationship Id="rId15" Type="http://schemas.openxmlformats.org/officeDocument/2006/relationships/image" Target="../media/image6.tiff"/><Relationship Id="rId10" Type="http://schemas.openxmlformats.org/officeDocument/2006/relationships/slide" Target="slide6.xml"/><Relationship Id="rId4" Type="http://schemas.openxmlformats.org/officeDocument/2006/relationships/image" Target="../media/image9.png"/><Relationship Id="rId9" Type="http://schemas.openxmlformats.org/officeDocument/2006/relationships/image" Target="../media/image2.png"/><Relationship Id="rId14" Type="http://schemas.openxmlformats.org/officeDocument/2006/relationships/hyperlink" Target="https://www.bnitm.de/forschung/forschungsgruppen/epidemiologie-und-diagnostik/abteilung-infektionsepidemiologie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w-hamburg.de/hochschule/qualitaet-in-der-lehre/hamburg-open-online-university/" TargetMode="External"/><Relationship Id="rId13" Type="http://schemas.openxmlformats.org/officeDocument/2006/relationships/slide" Target="slide29.xml"/><Relationship Id="rId3" Type="http://schemas.openxmlformats.org/officeDocument/2006/relationships/hyperlink" Target="https://www.youtube.com/watch?v=xqoaGhxrIfY&amp;list=PLujS9ooBebKWlbmIQOtYaJBjKE4VSimXJ&amp;index=8" TargetMode="External"/><Relationship Id="rId7" Type="http://schemas.openxmlformats.org/officeDocument/2006/relationships/image" Target="../media/image4.jpg"/><Relationship Id="rId12" Type="http://schemas.openxmlformats.org/officeDocument/2006/relationships/slide" Target="slide3.xml"/><Relationship Id="rId17" Type="http://schemas.openxmlformats.org/officeDocument/2006/relationships/image" Target="../media/image7.png"/><Relationship Id="rId2" Type="http://schemas.openxmlformats.org/officeDocument/2006/relationships/image" Target="../media/image8.png"/><Relationship Id="rId16" Type="http://schemas.openxmlformats.org/officeDocument/2006/relationships/hyperlink" Target="https://creativecommons.org/licenses/by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haw-hamburg.de/" TargetMode="Externa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image" Target="../media/image6.tiff"/><Relationship Id="rId10" Type="http://schemas.openxmlformats.org/officeDocument/2006/relationships/image" Target="../media/image2.png"/><Relationship Id="rId4" Type="http://schemas.openxmlformats.org/officeDocument/2006/relationships/slide" Target="slide2.xml"/><Relationship Id="rId9" Type="http://schemas.openxmlformats.org/officeDocument/2006/relationships/image" Target="../media/image5.jpg"/><Relationship Id="rId14" Type="http://schemas.openxmlformats.org/officeDocument/2006/relationships/hyperlink" Target="https://www.bnitm.de/forschung/forschungsgruppen/epidemiologie-und-diagnostik/abteilung-infektionsepidemiologi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hyperlink" Target="https://creativecommons.org/licenses/by/4.0/" TargetMode="External"/><Relationship Id="rId3" Type="http://schemas.openxmlformats.org/officeDocument/2006/relationships/hyperlink" Target="https://www.haw-hamburg.de/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6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hyperlink" Target="https://www.bnitm.de/forschung/forschungsgruppen/epidemiologie-und-diagnostik/abteilung-infektionsepidemiologie/" TargetMode="External"/><Relationship Id="rId5" Type="http://schemas.openxmlformats.org/officeDocument/2006/relationships/hyperlink" Target="https://www.haw-hamburg.de/hochschule/qualitaet-in-der-lehre/hamburg-open-online-university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4.jpg"/><Relationship Id="rId9" Type="http://schemas.openxmlformats.org/officeDocument/2006/relationships/slide" Target="slide8.xml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66570A0-8E1D-2641-BC94-DAD71ABBA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75" r="-1"/>
          <a:stretch/>
        </p:blipFill>
        <p:spPr>
          <a:xfrm>
            <a:off x="92368" y="70587"/>
            <a:ext cx="9748170" cy="593656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2892216-6F18-DC4E-B0DF-3226A405BF45}"/>
              </a:ext>
            </a:extLst>
          </p:cNvPr>
          <p:cNvSpPr/>
          <p:nvPr/>
        </p:nvSpPr>
        <p:spPr>
          <a:xfrm>
            <a:off x="3930743" y="1271853"/>
            <a:ext cx="3143826" cy="190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</a:p>
          <a:p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D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</a:p>
          <a:p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D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</a:p>
          <a:p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D7522225-4314-E24B-8422-5BE5DF5CE057}"/>
              </a:ext>
            </a:extLst>
          </p:cNvPr>
          <p:cNvCxnSpPr/>
          <p:nvPr/>
        </p:nvCxnSpPr>
        <p:spPr>
          <a:xfrm>
            <a:off x="434492" y="4001940"/>
            <a:ext cx="8925059" cy="0"/>
          </a:xfrm>
          <a:prstGeom prst="line">
            <a:avLst/>
          </a:prstGeom>
          <a:ln w="38100">
            <a:solidFill>
              <a:srgbClr val="3D2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36C89D61-78B4-2945-9280-9726BC47C930}"/>
              </a:ext>
            </a:extLst>
          </p:cNvPr>
          <p:cNvSpPr/>
          <p:nvPr/>
        </p:nvSpPr>
        <p:spPr>
          <a:xfrm>
            <a:off x="515127" y="4325077"/>
            <a:ext cx="6723064" cy="1531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Welcome Tutorial</a:t>
            </a:r>
          </a:p>
        </p:txBody>
      </p:sp>
      <p:sp>
        <p:nvSpPr>
          <p:cNvPr id="2" name="Rechteck 1">
            <a:hlinkClick r:id="rId4" action="ppaction://hlinksldjump"/>
            <a:extLst>
              <a:ext uri="{FF2B5EF4-FFF2-40B4-BE49-F238E27FC236}">
                <a16:creationId xmlns:a16="http://schemas.microsoft.com/office/drawing/2014/main" id="{DF402575-7372-D543-8633-DEE1411237EA}"/>
              </a:ext>
            </a:extLst>
          </p:cNvPr>
          <p:cNvSpPr/>
          <p:nvPr/>
        </p:nvSpPr>
        <p:spPr>
          <a:xfrm>
            <a:off x="7050436" y="4663219"/>
            <a:ext cx="1566538" cy="76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Abgerundetes Rechteck 2">
            <a:hlinkClick r:id="rId4" action="ppaction://hlinksldjump"/>
            <a:extLst>
              <a:ext uri="{FF2B5EF4-FFF2-40B4-BE49-F238E27FC236}">
                <a16:creationId xmlns:a16="http://schemas.microsoft.com/office/drawing/2014/main" id="{CD218CF3-B17A-B446-A385-3EFEA084D31A}"/>
              </a:ext>
            </a:extLst>
          </p:cNvPr>
          <p:cNvSpPr/>
          <p:nvPr/>
        </p:nvSpPr>
        <p:spPr>
          <a:xfrm>
            <a:off x="7403044" y="4668370"/>
            <a:ext cx="1750355" cy="845127"/>
          </a:xfrm>
          <a:prstGeom prst="roundRect">
            <a:avLst/>
          </a:prstGeom>
          <a:solidFill>
            <a:srgbClr val="3F3F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JOIN!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E9D656-6776-2840-99DD-433853E85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41" y="427176"/>
            <a:ext cx="3403382" cy="3403382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90C71BEE-9BD3-D949-AB5E-1B3D6660255C}"/>
              </a:ext>
            </a:extLst>
          </p:cNvPr>
          <p:cNvGrpSpPr/>
          <p:nvPr/>
        </p:nvGrpSpPr>
        <p:grpSpPr>
          <a:xfrm>
            <a:off x="6602092" y="558451"/>
            <a:ext cx="2579706" cy="3653974"/>
            <a:chOff x="6650154" y="545098"/>
            <a:chExt cx="2579706" cy="3653974"/>
          </a:xfrm>
          <a:effectLst>
            <a:outerShdw blurRad="347738" dist="64382" algn="l" rotWithShape="0">
              <a:srgbClr val="3D2E59">
                <a:alpha val="67000"/>
              </a:srgbClr>
            </a:outerShdw>
          </a:effectLst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9944903D-15BF-B14E-9D30-F4211A35F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81279">
              <a:off x="6650154" y="545098"/>
              <a:ext cx="2579706" cy="3653974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91A1C30-3DC4-624F-9D12-8674D2DFA76A}"/>
                </a:ext>
              </a:extLst>
            </p:cNvPr>
            <p:cNvSpPr/>
            <p:nvPr/>
          </p:nvSpPr>
          <p:spPr>
            <a:xfrm rot="692022">
              <a:off x="6811249" y="1397179"/>
              <a:ext cx="2135740" cy="2506619"/>
            </a:xfrm>
            <a:prstGeom prst="rect">
              <a:avLst/>
            </a:prstGeom>
            <a:solidFill>
              <a:srgbClr val="EFEEF3"/>
            </a:solidFill>
            <a:ln>
              <a:solidFill>
                <a:srgbClr val="7361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hteck 17">
              <a:hlinkClick r:id="rId8"/>
              <a:extLst>
                <a:ext uri="{FF2B5EF4-FFF2-40B4-BE49-F238E27FC236}">
                  <a16:creationId xmlns:a16="http://schemas.microsoft.com/office/drawing/2014/main" id="{8293C08D-F4A1-654C-8B5D-867EC33D0BE6}"/>
                </a:ext>
              </a:extLst>
            </p:cNvPr>
            <p:cNvSpPr/>
            <p:nvPr/>
          </p:nvSpPr>
          <p:spPr>
            <a:xfrm rot="650733">
              <a:off x="7083178" y="772410"/>
              <a:ext cx="1757271" cy="3760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Epidemic Disease</a:t>
              </a:r>
            </a:p>
            <a:p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Detectives </a:t>
              </a: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Hamburg</a:t>
              </a: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B02BD6B5-6DDA-BA49-B44E-8632009DB901}"/>
                </a:ext>
              </a:extLst>
            </p:cNvPr>
            <p:cNvSpPr/>
            <p:nvPr/>
          </p:nvSpPr>
          <p:spPr>
            <a:xfrm rot="697575">
              <a:off x="6840371" y="1570220"/>
              <a:ext cx="2033970" cy="2304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We want you!</a:t>
              </a:r>
            </a:p>
            <a:p>
              <a:pPr algn="ctr"/>
              <a:endParaRPr lang="en-GB" sz="1000" b="1" i="1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Support our</a:t>
              </a:r>
              <a:b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Team </a:t>
              </a:r>
              <a:r>
                <a:rPr lang="en-GB" sz="1000" b="1" dirty="0" err="1">
                  <a:solidFill>
                    <a:srgbClr val="4A396C"/>
                  </a:solidFill>
                  <a:latin typeface="Century Gothic" panose="020B0502020202020204" pitchFamily="34" charset="0"/>
                </a:rPr>
                <a:t>E.D.D.i</a:t>
              </a:r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 Hamburg</a:t>
              </a:r>
              <a:b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and start your</a:t>
              </a:r>
              <a:b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journey as a Junior</a:t>
              </a:r>
              <a:b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Epidemic Disease Detective</a:t>
              </a: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!</a:t>
              </a:r>
            </a:p>
            <a:p>
              <a:pPr algn="ctr"/>
              <a:endParaRPr lang="en-GB" sz="1000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** Crash Course **</a:t>
              </a:r>
              <a:b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Outbreak Investigation</a:t>
              </a:r>
              <a:b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Epidemiological Evaluation</a:t>
              </a:r>
              <a:b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Basics of Data Analysis</a:t>
              </a:r>
            </a:p>
            <a:p>
              <a:pPr algn="ctr"/>
              <a:endParaRPr lang="en-GB" sz="1000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1000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#</a:t>
              </a:r>
              <a:r>
                <a:rPr lang="en-GB" sz="1000" i="1" dirty="0" err="1">
                  <a:solidFill>
                    <a:srgbClr val="4A396C"/>
                  </a:solidFill>
                  <a:latin typeface="Century Gothic" panose="020B0502020202020204" pitchFamily="34" charset="0"/>
                </a:rPr>
                <a:t>protectyourcommunity</a:t>
              </a:r>
              <a:endParaRPr lang="en-GB" sz="1000" i="1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GB" sz="1000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5" name="Grafik 24">
            <a:hlinkClick r:id="rId9"/>
            <a:extLst>
              <a:ext uri="{FF2B5EF4-FFF2-40B4-BE49-F238E27FC236}">
                <a16:creationId xmlns:a16="http://schemas.microsoft.com/office/drawing/2014/main" id="{A0DE8D89-33A5-9941-A4E9-EF777ADB7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26" name="Grafik 25">
            <a:hlinkClick r:id="rId11"/>
            <a:extLst>
              <a:ext uri="{FF2B5EF4-FFF2-40B4-BE49-F238E27FC236}">
                <a16:creationId xmlns:a16="http://schemas.microsoft.com/office/drawing/2014/main" id="{2F1BF06C-78E2-0D43-8AF5-850821D3F0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Grafik 26">
            <a:hlinkClick r:id="rId13"/>
            <a:extLst>
              <a:ext uri="{FF2B5EF4-FFF2-40B4-BE49-F238E27FC236}">
                <a16:creationId xmlns:a16="http://schemas.microsoft.com/office/drawing/2014/main" id="{5414CB02-ECEE-6E41-86D7-1D20E66DDD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2D29412-FDE5-7444-9B77-45B9BA41D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142DC459-4016-2F40-9873-DF919DA400AD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4" name="Grafik 3" descr="Creative Commons License">
            <a:hlinkClick r:id="rId15"/>
            <a:extLst>
              <a:ext uri="{FF2B5EF4-FFF2-40B4-BE49-F238E27FC236}">
                <a16:creationId xmlns:a16="http://schemas.microsoft.com/office/drawing/2014/main" id="{18A21C76-0273-634B-66F6-604BD357753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412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drinnen, mehrere, zugemüllt enthält.&#10;&#10;Automatisch generierte Beschreibung">
            <a:extLst>
              <a:ext uri="{FF2B5EF4-FFF2-40B4-BE49-F238E27FC236}">
                <a16:creationId xmlns:a16="http://schemas.microsoft.com/office/drawing/2014/main" id="{E8698AB2-D63D-4646-2481-8448F26312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r="30582"/>
          <a:stretch/>
        </p:blipFill>
        <p:spPr>
          <a:xfrm>
            <a:off x="5214674" y="1024373"/>
            <a:ext cx="4271943" cy="3641039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D39387-14C7-9D76-AD37-85992E51F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5" r="30908"/>
          <a:stretch/>
        </p:blipFill>
        <p:spPr>
          <a:xfrm>
            <a:off x="419383" y="2095843"/>
            <a:ext cx="4254432" cy="3583088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3" name="Grafik 2">
            <a:hlinkClick r:id="rId9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984" y="135226"/>
            <a:ext cx="560678" cy="560678"/>
          </a:xfrm>
          <a:prstGeom prst="rect">
            <a:avLst/>
          </a:prstGeom>
        </p:spPr>
      </p:pic>
      <p:sp>
        <p:nvSpPr>
          <p:cNvPr id="15" name="Pfeil nach rechts 14">
            <a:hlinkClick r:id="rId11" action="ppaction://hlinksldjump"/>
            <a:extLst>
              <a:ext uri="{FF2B5EF4-FFF2-40B4-BE49-F238E27FC236}">
                <a16:creationId xmlns:a16="http://schemas.microsoft.com/office/drawing/2014/main" id="{DE0E616A-160B-8742-9E77-1199945E8275}"/>
              </a:ext>
            </a:extLst>
          </p:cNvPr>
          <p:cNvSpPr/>
          <p:nvPr/>
        </p:nvSpPr>
        <p:spPr>
          <a:xfrm>
            <a:off x="9396454" y="5574159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feil nach rechts 15">
            <a:hlinkClick r:id="rId12" action="ppaction://hlinksldjump"/>
            <a:extLst>
              <a:ext uri="{FF2B5EF4-FFF2-40B4-BE49-F238E27FC236}">
                <a16:creationId xmlns:a16="http://schemas.microsoft.com/office/drawing/2014/main" id="{9A321CFB-B3DD-CF4D-8BDF-39EE3520FC71}"/>
              </a:ext>
            </a:extLst>
          </p:cNvPr>
          <p:cNvSpPr/>
          <p:nvPr/>
        </p:nvSpPr>
        <p:spPr>
          <a:xfrm rot="10800000">
            <a:off x="8952154" y="5574159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DBBC8FF-21AE-014C-8C7F-A448AC0E74A3}"/>
              </a:ext>
            </a:extLst>
          </p:cNvPr>
          <p:cNvSpPr/>
          <p:nvPr/>
        </p:nvSpPr>
        <p:spPr>
          <a:xfrm>
            <a:off x="342539" y="1211967"/>
            <a:ext cx="4405148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The deeper you dive into the case, the more chaotic your workplace might get....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36832252-E196-3F44-8B0E-C73F392AAACB}"/>
              </a:ext>
            </a:extLst>
          </p:cNvPr>
          <p:cNvSpPr/>
          <p:nvPr/>
        </p:nvSpPr>
        <p:spPr>
          <a:xfrm>
            <a:off x="5164934" y="4895899"/>
            <a:ext cx="4405148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Hint: Organize your work now and again to keep on top of things.</a:t>
            </a:r>
          </a:p>
        </p:txBody>
      </p:sp>
      <p:pic>
        <p:nvPicPr>
          <p:cNvPr id="18" name="Grafik 17">
            <a:hlinkClick r:id="rId13"/>
            <a:extLst>
              <a:ext uri="{FF2B5EF4-FFF2-40B4-BE49-F238E27FC236}">
                <a16:creationId xmlns:a16="http://schemas.microsoft.com/office/drawing/2014/main" id="{5B98FCA7-90BF-AB4E-B651-69F52D8F09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AB5E4868-C6AB-D400-52A2-EF4FD250AACE}"/>
              </a:ext>
            </a:extLst>
          </p:cNvPr>
          <p:cNvSpPr/>
          <p:nvPr/>
        </p:nvSpPr>
        <p:spPr>
          <a:xfrm>
            <a:off x="342539" y="272220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 err="1">
                <a:solidFill>
                  <a:srgbClr val="E6E6E6"/>
                </a:solidFill>
                <a:latin typeface="Century Gothic" panose="020B0502020202020204" pitchFamily="34" charset="0"/>
              </a:rPr>
              <a:t>EDDi</a:t>
            </a:r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Serious Game – Your Workplace</a:t>
            </a:r>
          </a:p>
        </p:txBody>
      </p:sp>
      <p:pic>
        <p:nvPicPr>
          <p:cNvPr id="4" name="Grafik 3" descr="Creative Commons License">
            <a:hlinkClick r:id="rId15"/>
            <a:extLst>
              <a:ext uri="{FF2B5EF4-FFF2-40B4-BE49-F238E27FC236}">
                <a16:creationId xmlns:a16="http://schemas.microsoft.com/office/drawing/2014/main" id="{9E44A2D3-EBA2-16CD-5D0E-EF22976527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104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8B80CEA-A4BF-C479-8D17-439FDEB3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9439">
            <a:off x="5520912" y="1317457"/>
            <a:ext cx="3742769" cy="3669381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4625467-F966-214A-A9D1-E7FE01D0F3A6}"/>
              </a:ext>
            </a:extLst>
          </p:cNvPr>
          <p:cNvSpPr/>
          <p:nvPr/>
        </p:nvSpPr>
        <p:spPr>
          <a:xfrm>
            <a:off x="503071" y="1037892"/>
            <a:ext cx="4666806" cy="2227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To Do-List</a:t>
            </a: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Keep track of your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Emails</a:t>
            </a:r>
            <a:b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and don't forget to respond to them. </a:t>
            </a:r>
            <a:r>
              <a:rPr lang="en-GB" sz="1750" u="sng" dirty="0">
                <a:solidFill>
                  <a:srgbClr val="E6E6E6"/>
                </a:solidFill>
                <a:latin typeface="Century Gothic" panose="020B0502020202020204" pitchFamily="34" charset="0"/>
              </a:rPr>
              <a:t>Firstly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, choose the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subject line 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wisely, </a:t>
            </a:r>
            <a:r>
              <a:rPr lang="en-GB" sz="1750" u="sng" dirty="0">
                <a:solidFill>
                  <a:srgbClr val="E6E6E6"/>
                </a:solidFill>
                <a:latin typeface="Century Gothic" panose="020B0502020202020204" pitchFamily="34" charset="0"/>
              </a:rPr>
              <a:t>secondly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,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complete your reply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spcAft>
                <a:spcPts val="1200"/>
              </a:spcAft>
              <a:buFontTx/>
              <a:buAutoNum type="arabicParenBoth"/>
            </a:pP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You won't be able to answer emails without…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Coffee!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 As soon as your coffee is empty, call it a day!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Email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Attachments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: Any document enclosed? Don't forget to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print it!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To solve the outbreak, you need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. Find hints and clues in the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textbook 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and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email attachments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 and </a:t>
            </a:r>
            <a:r>
              <a:rPr lang="en-GB" sz="1750" b="1" dirty="0">
                <a:solidFill>
                  <a:srgbClr val="E6E6E6"/>
                </a:solidFill>
                <a:latin typeface="Century Gothic" panose="020B0502020202020204" pitchFamily="34" charset="0"/>
              </a:rPr>
              <a:t>gather them in your notebook</a:t>
            </a:r>
            <a:r>
              <a:rPr lang="en-GB" sz="1750" dirty="0">
                <a:solidFill>
                  <a:srgbClr val="E6E6E6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4" name="Grafik 13">
            <a:hlinkClick r:id="rId8"/>
            <a:extLst>
              <a:ext uri="{FF2B5EF4-FFF2-40B4-BE49-F238E27FC236}">
                <a16:creationId xmlns:a16="http://schemas.microsoft.com/office/drawing/2014/main" id="{23E15D5C-B445-3840-A7E8-4B9125D2E9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15" name="Grafik 14">
            <a:hlinkClick r:id="rId10" action="ppaction://hlinksldjump"/>
            <a:extLst>
              <a:ext uri="{FF2B5EF4-FFF2-40B4-BE49-F238E27FC236}">
                <a16:creationId xmlns:a16="http://schemas.microsoft.com/office/drawing/2014/main" id="{FB830C0C-6921-DF4C-9155-B9BC60E43B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3984" y="135226"/>
            <a:ext cx="560678" cy="560678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733BB461-F052-CC45-B643-BFA8CAD54BCC}"/>
              </a:ext>
            </a:extLst>
          </p:cNvPr>
          <p:cNvSpPr/>
          <p:nvPr/>
        </p:nvSpPr>
        <p:spPr>
          <a:xfrm>
            <a:off x="342539" y="226955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 err="1">
                <a:solidFill>
                  <a:srgbClr val="E6E6E6"/>
                </a:solidFill>
                <a:latin typeface="Century Gothic" panose="020B0502020202020204" pitchFamily="34" charset="0"/>
              </a:rPr>
              <a:t>EDDi</a:t>
            </a:r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Serious Game – Your Tasks</a:t>
            </a:r>
          </a:p>
        </p:txBody>
      </p:sp>
      <p:sp>
        <p:nvSpPr>
          <p:cNvPr id="17" name="Pfeil nach rechts 16">
            <a:hlinkClick r:id="rId12" action="ppaction://hlinksldjump"/>
            <a:extLst>
              <a:ext uri="{FF2B5EF4-FFF2-40B4-BE49-F238E27FC236}">
                <a16:creationId xmlns:a16="http://schemas.microsoft.com/office/drawing/2014/main" id="{FCADAA34-0C1E-4E44-9C0C-8C8DEF163FF3}"/>
              </a:ext>
            </a:extLst>
          </p:cNvPr>
          <p:cNvSpPr/>
          <p:nvPr/>
        </p:nvSpPr>
        <p:spPr>
          <a:xfrm>
            <a:off x="9396454" y="5574159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Pfeil nach rechts 17">
            <a:hlinkClick r:id="rId13" action="ppaction://hlinksldjump"/>
            <a:extLst>
              <a:ext uri="{FF2B5EF4-FFF2-40B4-BE49-F238E27FC236}">
                <a16:creationId xmlns:a16="http://schemas.microsoft.com/office/drawing/2014/main" id="{454856C8-402D-AE4C-9F22-FBC5205F141A}"/>
              </a:ext>
            </a:extLst>
          </p:cNvPr>
          <p:cNvSpPr/>
          <p:nvPr/>
        </p:nvSpPr>
        <p:spPr>
          <a:xfrm rot="10800000">
            <a:off x="8952154" y="5574159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Grafik 1" descr="Creative Commons License">
            <a:hlinkClick r:id="rId14"/>
            <a:extLst>
              <a:ext uri="{FF2B5EF4-FFF2-40B4-BE49-F238E27FC236}">
                <a16:creationId xmlns:a16="http://schemas.microsoft.com/office/drawing/2014/main" id="{F7A5AA51-72A3-06ED-5F4F-BA1EF851B24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626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hlinkClick r:id="rId3" action="ppaction://hlinksldjump"/>
            <a:extLst>
              <a:ext uri="{FF2B5EF4-FFF2-40B4-BE49-F238E27FC236}">
                <a16:creationId xmlns:a16="http://schemas.microsoft.com/office/drawing/2014/main" id="{CC9A38EA-E69D-AC91-BABE-943BB34AC8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87" t="31609"/>
          <a:stretch/>
        </p:blipFill>
        <p:spPr>
          <a:xfrm>
            <a:off x="7180610" y="3054788"/>
            <a:ext cx="2265251" cy="2790770"/>
          </a:xfrm>
          <a:prstGeom prst="rect">
            <a:avLst/>
          </a:prstGeom>
          <a:ln w="57150">
            <a:solidFill>
              <a:srgbClr val="5D6288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5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7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345961" y="257603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Your Tools and Materials</a:t>
            </a:r>
          </a:p>
        </p:txBody>
      </p:sp>
      <p:sp>
        <p:nvSpPr>
          <p:cNvPr id="29" name="Rechteck 28">
            <a:hlinkClick r:id="rId10" action="ppaction://hlinksldjump"/>
            <a:extLst>
              <a:ext uri="{FF2B5EF4-FFF2-40B4-BE49-F238E27FC236}">
                <a16:creationId xmlns:a16="http://schemas.microsoft.com/office/drawing/2014/main" id="{312EFF15-3FE0-014B-8C1B-97E190238760}"/>
              </a:ext>
            </a:extLst>
          </p:cNvPr>
          <p:cNvSpPr/>
          <p:nvPr/>
        </p:nvSpPr>
        <p:spPr>
          <a:xfrm>
            <a:off x="139857" y="5444397"/>
            <a:ext cx="194078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Your Emails!</a:t>
            </a:r>
          </a:p>
        </p:txBody>
      </p:sp>
      <p:sp>
        <p:nvSpPr>
          <p:cNvPr id="32" name="Rechteck 31">
            <a:hlinkClick r:id="rId11" action="ppaction://hlinksldjump"/>
            <a:extLst>
              <a:ext uri="{FF2B5EF4-FFF2-40B4-BE49-F238E27FC236}">
                <a16:creationId xmlns:a16="http://schemas.microsoft.com/office/drawing/2014/main" id="{271F7093-8582-CA45-B9CE-6FB08F913914}"/>
              </a:ext>
            </a:extLst>
          </p:cNvPr>
          <p:cNvSpPr/>
          <p:nvPr/>
        </p:nvSpPr>
        <p:spPr>
          <a:xfrm>
            <a:off x="4658348" y="4282599"/>
            <a:ext cx="153381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Textbook</a:t>
            </a:r>
          </a:p>
        </p:txBody>
      </p:sp>
      <p:sp>
        <p:nvSpPr>
          <p:cNvPr id="33" name="Rechteck 32">
            <a:hlinkClick r:id="rId3" action="ppaction://hlinksldjump"/>
            <a:extLst>
              <a:ext uri="{FF2B5EF4-FFF2-40B4-BE49-F238E27FC236}">
                <a16:creationId xmlns:a16="http://schemas.microsoft.com/office/drawing/2014/main" id="{083C81F7-7F1F-FD42-B50F-2806E38EEFF0}"/>
              </a:ext>
            </a:extLst>
          </p:cNvPr>
          <p:cNvSpPr/>
          <p:nvPr/>
        </p:nvSpPr>
        <p:spPr>
          <a:xfrm>
            <a:off x="2646528" y="5124730"/>
            <a:ext cx="185751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Your Evidence!</a:t>
            </a:r>
          </a:p>
        </p:txBody>
      </p:sp>
      <p:sp>
        <p:nvSpPr>
          <p:cNvPr id="34" name="Rechteck 33">
            <a:hlinkClick r:id="rId3" action="ppaction://hlinksldjump"/>
            <a:extLst>
              <a:ext uri="{FF2B5EF4-FFF2-40B4-BE49-F238E27FC236}">
                <a16:creationId xmlns:a16="http://schemas.microsoft.com/office/drawing/2014/main" id="{0BE361C7-8536-1F4C-9811-A42F80BB1735}"/>
              </a:ext>
            </a:extLst>
          </p:cNvPr>
          <p:cNvSpPr/>
          <p:nvPr/>
        </p:nvSpPr>
        <p:spPr>
          <a:xfrm>
            <a:off x="4621277" y="5051202"/>
            <a:ext cx="2388280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Your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Investigation Notebook!</a:t>
            </a:r>
          </a:p>
        </p:txBody>
      </p:sp>
      <p:sp>
        <p:nvSpPr>
          <p:cNvPr id="35" name="Rechteck 34">
            <a:hlinkClick r:id="rId12" action="ppaction://hlinksldjump"/>
            <a:extLst>
              <a:ext uri="{FF2B5EF4-FFF2-40B4-BE49-F238E27FC236}">
                <a16:creationId xmlns:a16="http://schemas.microsoft.com/office/drawing/2014/main" id="{9F932C1E-22A6-824B-B90E-D38095E5BDAE}"/>
              </a:ext>
            </a:extLst>
          </p:cNvPr>
          <p:cNvSpPr/>
          <p:nvPr/>
        </p:nvSpPr>
        <p:spPr>
          <a:xfrm>
            <a:off x="7960805" y="2325523"/>
            <a:ext cx="185751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To Do List</a:t>
            </a:r>
          </a:p>
        </p:txBody>
      </p:sp>
      <p:cxnSp>
        <p:nvCxnSpPr>
          <p:cNvPr id="36" name="Gerade Verbindung 35">
            <a:extLst>
              <a:ext uri="{FF2B5EF4-FFF2-40B4-BE49-F238E27FC236}">
                <a16:creationId xmlns:a16="http://schemas.microsoft.com/office/drawing/2014/main" id="{FC48B15E-501A-D044-B11D-24EF65804B0A}"/>
              </a:ext>
            </a:extLst>
          </p:cNvPr>
          <p:cNvCxnSpPr>
            <a:cxnSpLocks/>
          </p:cNvCxnSpPr>
          <p:nvPr/>
        </p:nvCxnSpPr>
        <p:spPr>
          <a:xfrm flipV="1">
            <a:off x="1162581" y="1905694"/>
            <a:ext cx="0" cy="171176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6B516000-6DB8-834F-BDBB-7FE072389741}"/>
              </a:ext>
            </a:extLst>
          </p:cNvPr>
          <p:cNvCxnSpPr>
            <a:cxnSpLocks/>
          </p:cNvCxnSpPr>
          <p:nvPr/>
        </p:nvCxnSpPr>
        <p:spPr>
          <a:xfrm flipV="1">
            <a:off x="1240116" y="2761576"/>
            <a:ext cx="1537732" cy="1331419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6E0B1F99-38DF-2148-B76A-A34B1693DB25}"/>
              </a:ext>
            </a:extLst>
          </p:cNvPr>
          <p:cNvCxnSpPr>
            <a:cxnSpLocks/>
          </p:cNvCxnSpPr>
          <p:nvPr/>
        </p:nvCxnSpPr>
        <p:spPr>
          <a:xfrm flipH="1" flipV="1">
            <a:off x="3228171" y="2561541"/>
            <a:ext cx="468886" cy="2377344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>
            <a:hlinkClick r:id="rId13" action="ppaction://hlinksldjump"/>
            <a:extLst>
              <a:ext uri="{FF2B5EF4-FFF2-40B4-BE49-F238E27FC236}">
                <a16:creationId xmlns:a16="http://schemas.microsoft.com/office/drawing/2014/main" id="{30521C44-6E06-E049-9795-E90806AF76D5}"/>
              </a:ext>
            </a:extLst>
          </p:cNvPr>
          <p:cNvSpPr/>
          <p:nvPr/>
        </p:nvSpPr>
        <p:spPr>
          <a:xfrm>
            <a:off x="2238903" y="3797319"/>
            <a:ext cx="185751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Email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Attachments</a:t>
            </a:r>
          </a:p>
        </p:txBody>
      </p: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4ADCD29C-7D00-254A-A181-1A6A467D14AC}"/>
              </a:ext>
            </a:extLst>
          </p:cNvPr>
          <p:cNvCxnSpPr>
            <a:cxnSpLocks/>
          </p:cNvCxnSpPr>
          <p:nvPr/>
        </p:nvCxnSpPr>
        <p:spPr>
          <a:xfrm flipV="1">
            <a:off x="3697057" y="3008648"/>
            <a:ext cx="1675419" cy="193023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>
            <a:extLst>
              <a:ext uri="{FF2B5EF4-FFF2-40B4-BE49-F238E27FC236}">
                <a16:creationId xmlns:a16="http://schemas.microsoft.com/office/drawing/2014/main" id="{4FBA3DC9-EA2C-2D42-8E66-BDD6EE0BA7E3}"/>
              </a:ext>
            </a:extLst>
          </p:cNvPr>
          <p:cNvCxnSpPr>
            <a:cxnSpLocks/>
          </p:cNvCxnSpPr>
          <p:nvPr/>
        </p:nvCxnSpPr>
        <p:spPr>
          <a:xfrm flipV="1">
            <a:off x="1162581" y="856323"/>
            <a:ext cx="6539432" cy="569158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hlinkClick r:id="rId14" action="ppaction://hlinksldjump"/>
            <a:extLst>
              <a:ext uri="{FF2B5EF4-FFF2-40B4-BE49-F238E27FC236}">
                <a16:creationId xmlns:a16="http://schemas.microsoft.com/office/drawing/2014/main" id="{FF3A3418-F436-5C46-B181-B74A537025E7}"/>
              </a:ext>
            </a:extLst>
          </p:cNvPr>
          <p:cNvSpPr/>
          <p:nvPr/>
        </p:nvSpPr>
        <p:spPr>
          <a:xfrm>
            <a:off x="6479173" y="1712154"/>
            <a:ext cx="289157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Outbreak Statistics</a:t>
            </a:r>
          </a:p>
        </p:txBody>
      </p:sp>
      <p:sp>
        <p:nvSpPr>
          <p:cNvPr id="28" name="Rechteck 27">
            <a:hlinkClick r:id="rId15" action="ppaction://hlinksldjump"/>
            <a:extLst>
              <a:ext uri="{FF2B5EF4-FFF2-40B4-BE49-F238E27FC236}">
                <a16:creationId xmlns:a16="http://schemas.microsoft.com/office/drawing/2014/main" id="{55885938-5DE5-EB49-A1AA-9BC0F3C139FE}"/>
              </a:ext>
            </a:extLst>
          </p:cNvPr>
          <p:cNvSpPr/>
          <p:nvPr/>
        </p:nvSpPr>
        <p:spPr>
          <a:xfrm>
            <a:off x="233821" y="2151190"/>
            <a:ext cx="185751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Your Coffee</a:t>
            </a:r>
          </a:p>
        </p:txBody>
      </p:sp>
      <p:cxnSp>
        <p:nvCxnSpPr>
          <p:cNvPr id="72" name="Gerade Verbindung 71">
            <a:extLst>
              <a:ext uri="{FF2B5EF4-FFF2-40B4-BE49-F238E27FC236}">
                <a16:creationId xmlns:a16="http://schemas.microsoft.com/office/drawing/2014/main" id="{62CE9398-37FC-3D44-ACA9-CEFFBA0A1206}"/>
              </a:ext>
            </a:extLst>
          </p:cNvPr>
          <p:cNvCxnSpPr>
            <a:cxnSpLocks/>
            <a:endCxn id="35" idx="2"/>
          </p:cNvCxnSpPr>
          <p:nvPr/>
        </p:nvCxnSpPr>
        <p:spPr>
          <a:xfrm flipV="1">
            <a:off x="8743419" y="2828705"/>
            <a:ext cx="146146" cy="1918052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Grafik 76" descr="Pfeil: Kurve im Uhrzeigersinn mit einfarbiger Füllung">
            <a:extLst>
              <a:ext uri="{FF2B5EF4-FFF2-40B4-BE49-F238E27FC236}">
                <a16:creationId xmlns:a16="http://schemas.microsoft.com/office/drawing/2014/main" id="{91551E02-419E-344B-BB38-3BA2D7A86D7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7906445">
            <a:off x="2049861" y="5056028"/>
            <a:ext cx="759917" cy="759917"/>
          </a:xfrm>
          <a:prstGeom prst="rect">
            <a:avLst/>
          </a:prstGeom>
        </p:spPr>
      </p:pic>
      <p:pic>
        <p:nvPicPr>
          <p:cNvPr id="78" name="Grafik 77" descr="Pfeil: Kurve im Uhrzeigersinn mit einfarbiger Füllung">
            <a:extLst>
              <a:ext uri="{FF2B5EF4-FFF2-40B4-BE49-F238E27FC236}">
                <a16:creationId xmlns:a16="http://schemas.microsoft.com/office/drawing/2014/main" id="{6825D712-AF44-1A43-9C8C-A9972E4F41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4811042" flipV="1">
            <a:off x="4383230" y="5170775"/>
            <a:ext cx="759917" cy="817741"/>
          </a:xfrm>
          <a:prstGeom prst="rect">
            <a:avLst/>
          </a:prstGeom>
        </p:spPr>
      </p:pic>
      <p:pic>
        <p:nvPicPr>
          <p:cNvPr id="79" name="Grafik 78">
            <a:hlinkClick r:id="rId18" action="ppaction://hlinksldjump"/>
            <a:extLst>
              <a:ext uri="{FF2B5EF4-FFF2-40B4-BE49-F238E27FC236}">
                <a16:creationId xmlns:a16="http://schemas.microsoft.com/office/drawing/2014/main" id="{E4491E30-47D4-6844-B1A4-E446D338F45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43984" y="5446807"/>
            <a:ext cx="560678" cy="560678"/>
          </a:xfrm>
          <a:prstGeom prst="rect">
            <a:avLst/>
          </a:prstGeom>
        </p:spPr>
      </p:pic>
      <p:pic>
        <p:nvPicPr>
          <p:cNvPr id="37" name="Grafik 36">
            <a:hlinkClick r:id="rId20"/>
            <a:extLst>
              <a:ext uri="{FF2B5EF4-FFF2-40B4-BE49-F238E27FC236}">
                <a16:creationId xmlns:a16="http://schemas.microsoft.com/office/drawing/2014/main" id="{D5FFDF1E-9A87-DC4D-991B-C28BEB271B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Ein Bild, das Text enthält.&#10;&#10;Automatisch generierte Beschreibung">
            <a:hlinkClick r:id="rId13" action="ppaction://hlinksldjump"/>
            <a:extLst>
              <a:ext uri="{FF2B5EF4-FFF2-40B4-BE49-F238E27FC236}">
                <a16:creationId xmlns:a16="http://schemas.microsoft.com/office/drawing/2014/main" id="{9E6349D6-F0D9-B693-9CAC-53492E396C3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873" r="3738"/>
          <a:stretch/>
        </p:blipFill>
        <p:spPr>
          <a:xfrm>
            <a:off x="2466875" y="1629857"/>
            <a:ext cx="1443526" cy="2040032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3" name="Grafik 2">
            <a:hlinkClick r:id="rId14" action="ppaction://hlinksldjump"/>
            <a:extLst>
              <a:ext uri="{FF2B5EF4-FFF2-40B4-BE49-F238E27FC236}">
                <a16:creationId xmlns:a16="http://schemas.microsoft.com/office/drawing/2014/main" id="{2A3109B1-0611-FBB1-2675-B3C40C01E35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1476"/>
          <a:stretch/>
        </p:blipFill>
        <p:spPr>
          <a:xfrm>
            <a:off x="6410706" y="371533"/>
            <a:ext cx="2960461" cy="1345322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14" name="Grafik 13" descr="Ein Bild, das Tasse, Kaffee, Kaffeetasse enthält.&#10;&#10;Automatisch generierte Beschreibung">
            <a:hlinkClick r:id="rId15" action="ppaction://hlinksldjump"/>
            <a:extLst>
              <a:ext uri="{FF2B5EF4-FFF2-40B4-BE49-F238E27FC236}">
                <a16:creationId xmlns:a16="http://schemas.microsoft.com/office/drawing/2014/main" id="{4E59CBED-9BEA-812B-A365-98C8DBD811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7474" y="1090668"/>
            <a:ext cx="949373" cy="1072440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17" name="Grafik 16">
            <a:hlinkClick r:id="rId12" action="ppaction://hlinksldjump"/>
            <a:extLst>
              <a:ext uri="{FF2B5EF4-FFF2-40B4-BE49-F238E27FC236}">
                <a16:creationId xmlns:a16="http://schemas.microsoft.com/office/drawing/2014/main" id="{4153BD64-EBE6-CB16-4078-1E133BA7D0F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4937" t="6647" r="4124" b="3917"/>
          <a:stretch/>
        </p:blipFill>
        <p:spPr>
          <a:xfrm>
            <a:off x="7648224" y="4090243"/>
            <a:ext cx="1541972" cy="1486760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39" name="Grafik 38" descr="Ein Bild, das Text, Schild enthält.&#10;&#10;Automatisch generierte Beschreibung">
            <a:hlinkClick r:id="rId11" action="ppaction://hlinksldjump"/>
            <a:extLst>
              <a:ext uri="{FF2B5EF4-FFF2-40B4-BE49-F238E27FC236}">
                <a16:creationId xmlns:a16="http://schemas.microsoft.com/office/drawing/2014/main" id="{1DD52C52-72AB-BDC7-1376-EEC57A1FFD53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4469" t="2429" r="8455" b="3857"/>
          <a:stretch/>
        </p:blipFill>
        <p:spPr>
          <a:xfrm>
            <a:off x="4696599" y="2269124"/>
            <a:ext cx="1447525" cy="2009277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43" name="Grafik 42">
            <a:hlinkClick r:id="rId10" action="ppaction://hlinksldjump"/>
            <a:extLst>
              <a:ext uri="{FF2B5EF4-FFF2-40B4-BE49-F238E27FC236}">
                <a16:creationId xmlns:a16="http://schemas.microsoft.com/office/drawing/2014/main" id="{08D802E3-C520-3774-5C02-7B173C82CBAD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968" t="20571" r="35859" b="3361"/>
          <a:stretch/>
        </p:blipFill>
        <p:spPr>
          <a:xfrm>
            <a:off x="411905" y="3127707"/>
            <a:ext cx="1395317" cy="2304812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4" name="Grafik 3" descr="Creative Commons License">
            <a:hlinkClick r:id="rId28"/>
            <a:extLst>
              <a:ext uri="{FF2B5EF4-FFF2-40B4-BE49-F238E27FC236}">
                <a16:creationId xmlns:a16="http://schemas.microsoft.com/office/drawing/2014/main" id="{9719259F-1FB2-3C60-C452-29F1179CB8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61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371649-EAB7-67AB-9226-D02F77D03B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5989" b="34727"/>
          <a:stretch/>
        </p:blipFill>
        <p:spPr>
          <a:xfrm>
            <a:off x="650930" y="1598812"/>
            <a:ext cx="3667414" cy="4215044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450917" y="563357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Check your</a:t>
            </a:r>
            <a:b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Emails regularly!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EB6C58-F135-C54C-A353-BA75F63591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4279" y="3783145"/>
            <a:ext cx="1375726" cy="100886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C8E939-3F5D-0747-BDF9-3FDAE4E5E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4279" y="4868822"/>
            <a:ext cx="1375726" cy="100886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47C466C-409C-DB42-A64F-377CE8A1F6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4279" y="1613988"/>
            <a:ext cx="1375726" cy="10088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A9EA4E76-5CDF-E54F-B0E4-550A1EC110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94279" y="2697468"/>
            <a:ext cx="1375726" cy="1008866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C28B73DB-AAC2-1C4D-9ECA-A4F333F650E9}"/>
              </a:ext>
            </a:extLst>
          </p:cNvPr>
          <p:cNvSpPr/>
          <p:nvPr/>
        </p:nvSpPr>
        <p:spPr>
          <a:xfrm>
            <a:off x="6640296" y="604803"/>
            <a:ext cx="286644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Enjoy the break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2086C2AD-4597-D840-B0E2-9DA304FAD9F0}"/>
              </a:ext>
            </a:extLst>
          </p:cNvPr>
          <p:cNvSpPr/>
          <p:nvPr/>
        </p:nvSpPr>
        <p:spPr>
          <a:xfrm>
            <a:off x="6640296" y="1613988"/>
            <a:ext cx="2866444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 new email is waiting for you!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020FC84-C854-3F4A-BFAB-4AD57FA64EFE}"/>
              </a:ext>
            </a:extLst>
          </p:cNvPr>
          <p:cNvSpPr/>
          <p:nvPr/>
        </p:nvSpPr>
        <p:spPr>
          <a:xfrm>
            <a:off x="6640296" y="2697468"/>
            <a:ext cx="2414898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Email(s) waiting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to be answered…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E728ED77-5606-2244-82F2-52C41639354A}"/>
              </a:ext>
            </a:extLst>
          </p:cNvPr>
          <p:cNvSpPr/>
          <p:nvPr/>
        </p:nvSpPr>
        <p:spPr>
          <a:xfrm>
            <a:off x="6640296" y="3791834"/>
            <a:ext cx="3030921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Attachment(s) waiting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to be printed…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ADC74655-B0EA-784B-9713-F8623814C7D6}"/>
              </a:ext>
            </a:extLst>
          </p:cNvPr>
          <p:cNvSpPr/>
          <p:nvPr/>
        </p:nvSpPr>
        <p:spPr>
          <a:xfrm>
            <a:off x="6640296" y="4864428"/>
            <a:ext cx="2866444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Bad news might be waiting for you…</a:t>
            </a:r>
          </a:p>
        </p:txBody>
      </p: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119A442A-11CE-4840-8AA4-0BB669CC5250}"/>
              </a:ext>
            </a:extLst>
          </p:cNvPr>
          <p:cNvCxnSpPr>
            <a:cxnSpLocks/>
          </p:cNvCxnSpPr>
          <p:nvPr/>
        </p:nvCxnSpPr>
        <p:spPr>
          <a:xfrm flipV="1">
            <a:off x="3912042" y="891252"/>
            <a:ext cx="1114389" cy="1222712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18A579FE-DD7F-C34C-9433-AEC6A36CCF6E}"/>
              </a:ext>
            </a:extLst>
          </p:cNvPr>
          <p:cNvCxnSpPr>
            <a:cxnSpLocks/>
          </p:cNvCxnSpPr>
          <p:nvPr/>
        </p:nvCxnSpPr>
        <p:spPr>
          <a:xfrm flipV="1">
            <a:off x="3912042" y="1895302"/>
            <a:ext cx="1114389" cy="218663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18B0E827-BDBA-AE42-911D-0ADD7A631CC4}"/>
              </a:ext>
            </a:extLst>
          </p:cNvPr>
          <p:cNvCxnSpPr>
            <a:cxnSpLocks/>
          </p:cNvCxnSpPr>
          <p:nvPr/>
        </p:nvCxnSpPr>
        <p:spPr>
          <a:xfrm>
            <a:off x="3912042" y="2113965"/>
            <a:ext cx="1114389" cy="953326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>
            <a:extLst>
              <a:ext uri="{FF2B5EF4-FFF2-40B4-BE49-F238E27FC236}">
                <a16:creationId xmlns:a16="http://schemas.microsoft.com/office/drawing/2014/main" id="{E9714015-6810-BE4A-84B8-1CDB050E607D}"/>
              </a:ext>
            </a:extLst>
          </p:cNvPr>
          <p:cNvCxnSpPr>
            <a:cxnSpLocks/>
          </p:cNvCxnSpPr>
          <p:nvPr/>
        </p:nvCxnSpPr>
        <p:spPr>
          <a:xfrm>
            <a:off x="3912042" y="2113966"/>
            <a:ext cx="1114389" cy="2029771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BC41BDDC-6737-AA49-993F-20FDD24C3BF0}"/>
              </a:ext>
            </a:extLst>
          </p:cNvPr>
          <p:cNvCxnSpPr>
            <a:cxnSpLocks/>
          </p:cNvCxnSpPr>
          <p:nvPr/>
        </p:nvCxnSpPr>
        <p:spPr>
          <a:xfrm>
            <a:off x="3912042" y="2113967"/>
            <a:ext cx="1114389" cy="3117790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feil nach rechts 53">
            <a:hlinkClick r:id="rId13" action="ppaction://hlinksldjump"/>
            <a:extLst>
              <a:ext uri="{FF2B5EF4-FFF2-40B4-BE49-F238E27FC236}">
                <a16:creationId xmlns:a16="http://schemas.microsoft.com/office/drawing/2014/main" id="{2EBAA166-1C56-FC4A-BA37-8A03E6311258}"/>
              </a:ext>
            </a:extLst>
          </p:cNvPr>
          <p:cNvSpPr/>
          <p:nvPr/>
        </p:nvSpPr>
        <p:spPr>
          <a:xfrm>
            <a:off x="9396454" y="5560709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Grafik 56">
            <a:hlinkClick r:id="rId14" action="ppaction://hlinksldjump"/>
            <a:extLst>
              <a:ext uri="{FF2B5EF4-FFF2-40B4-BE49-F238E27FC236}">
                <a16:creationId xmlns:a16="http://schemas.microsoft.com/office/drawing/2014/main" id="{CF01A544-4133-6748-A563-34CE08991F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31" name="Grafik 30">
            <a:hlinkClick r:id="rId16"/>
            <a:extLst>
              <a:ext uri="{FF2B5EF4-FFF2-40B4-BE49-F238E27FC236}">
                <a16:creationId xmlns:a16="http://schemas.microsoft.com/office/drawing/2014/main" id="{F4F901E8-A022-B846-936A-681DD2DF8D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B706FEC-9ADB-8D47-6052-9107D4C95D58}"/>
              </a:ext>
            </a:extLst>
          </p:cNvPr>
          <p:cNvSpPr/>
          <p:nvPr/>
        </p:nvSpPr>
        <p:spPr>
          <a:xfrm>
            <a:off x="5225455" y="575433"/>
            <a:ext cx="1181763" cy="597584"/>
          </a:xfrm>
          <a:prstGeom prst="rect">
            <a:avLst/>
          </a:prstGeom>
          <a:noFill/>
          <a:ln w="28575">
            <a:solidFill>
              <a:srgbClr val="B0B1C7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81763"/>
                      <a:gd name="connsiteY0" fmla="*/ 0 h 597584"/>
                      <a:gd name="connsiteX1" fmla="*/ 1181763 w 1181763"/>
                      <a:gd name="connsiteY1" fmla="*/ 0 h 597584"/>
                      <a:gd name="connsiteX2" fmla="*/ 1181763 w 1181763"/>
                      <a:gd name="connsiteY2" fmla="*/ 597584 h 597584"/>
                      <a:gd name="connsiteX3" fmla="*/ 0 w 1181763"/>
                      <a:gd name="connsiteY3" fmla="*/ 597584 h 597584"/>
                      <a:gd name="connsiteX4" fmla="*/ 0 w 1181763"/>
                      <a:gd name="connsiteY4" fmla="*/ 0 h 5975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1763" h="597584" extrusionOk="0">
                        <a:moveTo>
                          <a:pt x="0" y="0"/>
                        </a:moveTo>
                        <a:cubicBezTo>
                          <a:pt x="220959" y="55087"/>
                          <a:pt x="835075" y="98848"/>
                          <a:pt x="1181763" y="0"/>
                        </a:cubicBezTo>
                        <a:cubicBezTo>
                          <a:pt x="1180934" y="263268"/>
                          <a:pt x="1149778" y="489041"/>
                          <a:pt x="1181763" y="597584"/>
                        </a:cubicBezTo>
                        <a:cubicBezTo>
                          <a:pt x="736495" y="702521"/>
                          <a:pt x="133683" y="666834"/>
                          <a:pt x="0" y="597584"/>
                        </a:cubicBezTo>
                        <a:cubicBezTo>
                          <a:pt x="-12916" y="496632"/>
                          <a:pt x="-7077" y="7604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3BA57E4-09E8-4675-BD86-7DAF8B5365FB}"/>
              </a:ext>
            </a:extLst>
          </p:cNvPr>
          <p:cNvSpPr/>
          <p:nvPr/>
        </p:nvSpPr>
        <p:spPr>
          <a:xfrm>
            <a:off x="5398940" y="1698975"/>
            <a:ext cx="766404" cy="51464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BBBB9B-8E65-BBFF-3639-8347F8E7CD4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EDF1F2"/>
              </a:clrFrom>
              <a:clrTo>
                <a:srgbClr val="EDF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4434" y="1682128"/>
            <a:ext cx="787357" cy="536834"/>
          </a:xfrm>
          <a:prstGeom prst="rect">
            <a:avLst/>
          </a:prstGeom>
          <a:ln>
            <a:solidFill>
              <a:srgbClr val="EBEBEB"/>
            </a:solidFill>
          </a:ln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1EDAD00-A5F5-F64E-58BD-EFFFB4CCFEDC}"/>
              </a:ext>
            </a:extLst>
          </p:cNvPr>
          <p:cNvSpPr/>
          <p:nvPr/>
        </p:nvSpPr>
        <p:spPr>
          <a:xfrm>
            <a:off x="5450161" y="2817380"/>
            <a:ext cx="766404" cy="51464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735B604-9621-502E-D678-F29DBBC08C9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DF1F2"/>
              </a:clrFrom>
              <a:clrTo>
                <a:srgbClr val="EDF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11035" y="2797254"/>
            <a:ext cx="974154" cy="519549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735BCBB2-23A3-9673-18D2-D26CC4D9FB82}"/>
              </a:ext>
            </a:extLst>
          </p:cNvPr>
          <p:cNvSpPr/>
          <p:nvPr/>
        </p:nvSpPr>
        <p:spPr>
          <a:xfrm>
            <a:off x="5398940" y="3864112"/>
            <a:ext cx="766404" cy="51464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C69C1218-C14A-9A28-45F0-6494C2D16A5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EDF1F2"/>
              </a:clrFrom>
              <a:clrTo>
                <a:srgbClr val="EDF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06560" y="3839995"/>
            <a:ext cx="766403" cy="579060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01E1E238-6F3B-C45E-A54A-4111AA72ECD6}"/>
              </a:ext>
            </a:extLst>
          </p:cNvPr>
          <p:cNvSpPr/>
          <p:nvPr/>
        </p:nvSpPr>
        <p:spPr>
          <a:xfrm>
            <a:off x="5334787" y="4953146"/>
            <a:ext cx="950402" cy="514642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Grafik 3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E2BB7B7-B019-5693-6077-36DB05E13083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EDF1F2"/>
              </a:clrFrom>
              <a:clrTo>
                <a:srgbClr val="EDF1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6688" y="4954047"/>
            <a:ext cx="1002848" cy="501424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22"/>
            <a:extLst>
              <a:ext uri="{FF2B5EF4-FFF2-40B4-BE49-F238E27FC236}">
                <a16:creationId xmlns:a16="http://schemas.microsoft.com/office/drawing/2014/main" id="{09F23AB3-848C-48B4-151B-0974A423ED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425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E8D54060-5046-B80D-2960-96A77F01F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9" t="2039" r="2836" b="1895"/>
          <a:stretch/>
        </p:blipFill>
        <p:spPr>
          <a:xfrm>
            <a:off x="2703171" y="781553"/>
            <a:ext cx="4509363" cy="513943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BD9F4074-6F7D-F240-B8C2-1EBF2B39F245}"/>
              </a:ext>
            </a:extLst>
          </p:cNvPr>
          <p:cNvSpPr/>
          <p:nvPr/>
        </p:nvSpPr>
        <p:spPr>
          <a:xfrm>
            <a:off x="8225442" y="1166956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Close</a:t>
            </a:r>
          </a:p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email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9F2C7690-26B6-964A-94A8-CA8450524CF4}"/>
              </a:ext>
            </a:extLst>
          </p:cNvPr>
          <p:cNvSpPr/>
          <p:nvPr/>
        </p:nvSpPr>
        <p:spPr>
          <a:xfrm>
            <a:off x="7861819" y="2348005"/>
            <a:ext cx="1867821" cy="2828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</a:t>
            </a:r>
          </a:p>
          <a:p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Some emails contain attachments. Don't forget to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print them 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by clicking the button!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C1F8D431-E3E9-9147-A94C-F86180E7800B}"/>
              </a:ext>
            </a:extLst>
          </p:cNvPr>
          <p:cNvSpPr/>
          <p:nvPr/>
        </p:nvSpPr>
        <p:spPr>
          <a:xfrm>
            <a:off x="397971" y="3852212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This is You!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2C3C515C-EF2C-3841-A955-467AF0EA55FF}"/>
              </a:ext>
            </a:extLst>
          </p:cNvPr>
          <p:cNvSpPr/>
          <p:nvPr/>
        </p:nvSpPr>
        <p:spPr>
          <a:xfrm>
            <a:off x="621510" y="5268231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Reply to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email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95AF37AA-CEEF-D44B-94C5-DE9C174491BD}"/>
              </a:ext>
            </a:extLst>
          </p:cNvPr>
          <p:cNvSpPr/>
          <p:nvPr/>
        </p:nvSpPr>
        <p:spPr>
          <a:xfrm>
            <a:off x="365822" y="2454883"/>
            <a:ext cx="1588307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Sender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of email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5DC7C421-06F4-BC40-A9F8-305208FC47D0}"/>
              </a:ext>
            </a:extLst>
          </p:cNvPr>
          <p:cNvSpPr/>
          <p:nvPr/>
        </p:nvSpPr>
        <p:spPr>
          <a:xfrm>
            <a:off x="749186" y="1031464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Subject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line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2556991" y="215383"/>
            <a:ext cx="471093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Incoming Email</a:t>
            </a:r>
          </a:p>
        </p:txBody>
      </p: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A65AB637-AD8B-7D4E-913B-3E847D3E9498}"/>
              </a:ext>
            </a:extLst>
          </p:cNvPr>
          <p:cNvCxnSpPr>
            <a:cxnSpLocks/>
          </p:cNvCxnSpPr>
          <p:nvPr/>
        </p:nvCxnSpPr>
        <p:spPr>
          <a:xfrm flipV="1">
            <a:off x="1272137" y="1915394"/>
            <a:ext cx="2842663" cy="184661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B452EA1B-84F1-B040-B894-ECE921BFF3FD}"/>
              </a:ext>
            </a:extLst>
          </p:cNvPr>
          <p:cNvCxnSpPr>
            <a:cxnSpLocks/>
          </p:cNvCxnSpPr>
          <p:nvPr/>
        </p:nvCxnSpPr>
        <p:spPr>
          <a:xfrm flipH="1" flipV="1">
            <a:off x="6899564" y="1915394"/>
            <a:ext cx="837721" cy="699474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6ECD15C1-D7F3-B843-AC02-1C2117E08978}"/>
              </a:ext>
            </a:extLst>
          </p:cNvPr>
          <p:cNvCxnSpPr>
            <a:cxnSpLocks/>
          </p:cNvCxnSpPr>
          <p:nvPr/>
        </p:nvCxnSpPr>
        <p:spPr>
          <a:xfrm flipH="1">
            <a:off x="1825301" y="5519822"/>
            <a:ext cx="2406380" cy="13952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96F79B6B-234B-674F-AFD1-04E156D26F9F}"/>
              </a:ext>
            </a:extLst>
          </p:cNvPr>
          <p:cNvCxnSpPr>
            <a:cxnSpLocks/>
          </p:cNvCxnSpPr>
          <p:nvPr/>
        </p:nvCxnSpPr>
        <p:spPr>
          <a:xfrm flipV="1">
            <a:off x="1650760" y="1157230"/>
            <a:ext cx="1271349" cy="26131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B03E8269-6946-E14E-BFFD-ADD5B8D7EFC7}"/>
              </a:ext>
            </a:extLst>
          </p:cNvPr>
          <p:cNvCxnSpPr>
            <a:cxnSpLocks/>
          </p:cNvCxnSpPr>
          <p:nvPr/>
        </p:nvCxnSpPr>
        <p:spPr>
          <a:xfrm flipV="1">
            <a:off x="1556813" y="1710015"/>
            <a:ext cx="1510058" cy="744868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3F531A7-01B0-E841-882B-930265195354}"/>
              </a:ext>
            </a:extLst>
          </p:cNvPr>
          <p:cNvCxnSpPr>
            <a:cxnSpLocks/>
          </p:cNvCxnSpPr>
          <p:nvPr/>
        </p:nvCxnSpPr>
        <p:spPr>
          <a:xfrm>
            <a:off x="6992983" y="1157230"/>
            <a:ext cx="1097421" cy="220201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Pfeil nach rechts 100">
            <a:hlinkClick r:id="rId8" action="ppaction://hlinksldjump"/>
            <a:extLst>
              <a:ext uri="{FF2B5EF4-FFF2-40B4-BE49-F238E27FC236}">
                <a16:creationId xmlns:a16="http://schemas.microsoft.com/office/drawing/2014/main" id="{A095BDB0-7EDF-924F-B6D5-ABE9390DF133}"/>
              </a:ext>
            </a:extLst>
          </p:cNvPr>
          <p:cNvSpPr/>
          <p:nvPr/>
        </p:nvSpPr>
        <p:spPr>
          <a:xfrm>
            <a:off x="9396454" y="556070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Pfeil nach rechts 101">
            <a:hlinkClick r:id="rId9" action="ppaction://hlinksldjump"/>
            <a:extLst>
              <a:ext uri="{FF2B5EF4-FFF2-40B4-BE49-F238E27FC236}">
                <a16:creationId xmlns:a16="http://schemas.microsoft.com/office/drawing/2014/main" id="{089075D5-4616-D549-B3CB-5C2798C1E009}"/>
              </a:ext>
            </a:extLst>
          </p:cNvPr>
          <p:cNvSpPr/>
          <p:nvPr/>
        </p:nvSpPr>
        <p:spPr>
          <a:xfrm rot="10800000">
            <a:off x="8952154" y="556070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6" name="Grafik 105">
            <a:hlinkClick r:id="rId10" action="ppaction://hlinksldjump"/>
            <a:extLst>
              <a:ext uri="{FF2B5EF4-FFF2-40B4-BE49-F238E27FC236}">
                <a16:creationId xmlns:a16="http://schemas.microsoft.com/office/drawing/2014/main" id="{01D96701-7754-9846-BA5B-AEDAA3601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27" name="Grafik 26">
            <a:hlinkClick r:id="rId12"/>
            <a:extLst>
              <a:ext uri="{FF2B5EF4-FFF2-40B4-BE49-F238E27FC236}">
                <a16:creationId xmlns:a16="http://schemas.microsoft.com/office/drawing/2014/main" id="{CD0D37C3-5785-4D4C-B1E1-514EEF55C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4"/>
            <a:extLst>
              <a:ext uri="{FF2B5EF4-FFF2-40B4-BE49-F238E27FC236}">
                <a16:creationId xmlns:a16="http://schemas.microsoft.com/office/drawing/2014/main" id="{5127F9CD-CBC7-8DD9-7CDF-F66BA8ADD0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267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5196671-7301-7EE7-86A4-13624B184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0" t="2275" r="4126" b="2756"/>
          <a:stretch/>
        </p:blipFill>
        <p:spPr>
          <a:xfrm>
            <a:off x="2703171" y="774228"/>
            <a:ext cx="4487175" cy="5094628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2597532" y="202862"/>
            <a:ext cx="471093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Outgoing Email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96F79B6B-234B-674F-AFD1-04E156D26F9F}"/>
              </a:ext>
            </a:extLst>
          </p:cNvPr>
          <p:cNvCxnSpPr>
            <a:cxnSpLocks/>
          </p:cNvCxnSpPr>
          <p:nvPr/>
        </p:nvCxnSpPr>
        <p:spPr>
          <a:xfrm flipV="1">
            <a:off x="1391220" y="1154620"/>
            <a:ext cx="1494746" cy="309054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3F531A7-01B0-E841-882B-930265195354}"/>
              </a:ext>
            </a:extLst>
          </p:cNvPr>
          <p:cNvCxnSpPr>
            <a:cxnSpLocks/>
          </p:cNvCxnSpPr>
          <p:nvPr/>
        </p:nvCxnSpPr>
        <p:spPr>
          <a:xfrm>
            <a:off x="6963831" y="1139908"/>
            <a:ext cx="1309014" cy="245272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6ECD15C1-D7F3-B843-AC02-1C2117E08978}"/>
              </a:ext>
            </a:extLst>
          </p:cNvPr>
          <p:cNvCxnSpPr>
            <a:cxnSpLocks/>
          </p:cNvCxnSpPr>
          <p:nvPr/>
        </p:nvCxnSpPr>
        <p:spPr>
          <a:xfrm flipH="1" flipV="1">
            <a:off x="1757916" y="5169833"/>
            <a:ext cx="2711053" cy="339134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44">
            <a:extLst>
              <a:ext uri="{FF2B5EF4-FFF2-40B4-BE49-F238E27FC236}">
                <a16:creationId xmlns:a16="http://schemas.microsoft.com/office/drawing/2014/main" id="{B03E8269-6946-E14E-BFFD-ADD5B8D7EFC7}"/>
              </a:ext>
            </a:extLst>
          </p:cNvPr>
          <p:cNvCxnSpPr>
            <a:cxnSpLocks/>
          </p:cNvCxnSpPr>
          <p:nvPr/>
        </p:nvCxnSpPr>
        <p:spPr>
          <a:xfrm flipV="1">
            <a:off x="1620672" y="1539183"/>
            <a:ext cx="2115100" cy="180358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45">
            <a:extLst>
              <a:ext uri="{FF2B5EF4-FFF2-40B4-BE49-F238E27FC236}">
                <a16:creationId xmlns:a16="http://schemas.microsoft.com/office/drawing/2014/main" id="{C6E72C00-6C00-8E43-B52C-435EB71BE643}"/>
              </a:ext>
            </a:extLst>
          </p:cNvPr>
          <p:cNvCxnSpPr>
            <a:cxnSpLocks/>
          </p:cNvCxnSpPr>
          <p:nvPr/>
        </p:nvCxnSpPr>
        <p:spPr>
          <a:xfrm>
            <a:off x="1614233" y="3342768"/>
            <a:ext cx="1292039" cy="731678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>
            <a:extLst>
              <a:ext uri="{FF2B5EF4-FFF2-40B4-BE49-F238E27FC236}">
                <a16:creationId xmlns:a16="http://schemas.microsoft.com/office/drawing/2014/main" id="{A65AB637-AD8B-7D4E-913B-3E847D3E9498}"/>
              </a:ext>
            </a:extLst>
          </p:cNvPr>
          <p:cNvCxnSpPr>
            <a:cxnSpLocks/>
          </p:cNvCxnSpPr>
          <p:nvPr/>
        </p:nvCxnSpPr>
        <p:spPr>
          <a:xfrm flipH="1" flipV="1">
            <a:off x="4374182" y="1799650"/>
            <a:ext cx="3583250" cy="2448118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eck 62">
            <a:extLst>
              <a:ext uri="{FF2B5EF4-FFF2-40B4-BE49-F238E27FC236}">
                <a16:creationId xmlns:a16="http://schemas.microsoft.com/office/drawing/2014/main" id="{BD9F4074-6F7D-F240-B8C2-1EBF2B39F245}"/>
              </a:ext>
            </a:extLst>
          </p:cNvPr>
          <p:cNvSpPr/>
          <p:nvPr/>
        </p:nvSpPr>
        <p:spPr>
          <a:xfrm>
            <a:off x="8378433" y="1212083"/>
            <a:ext cx="104690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Close</a:t>
            </a:r>
          </a:p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email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9F2C7690-26B6-964A-94A8-CA8450524CF4}"/>
              </a:ext>
            </a:extLst>
          </p:cNvPr>
          <p:cNvSpPr/>
          <p:nvPr/>
        </p:nvSpPr>
        <p:spPr>
          <a:xfrm>
            <a:off x="8007129" y="2482097"/>
            <a:ext cx="123685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Subject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line</a:t>
            </a:r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C1F8D431-E3E9-9147-A94C-F86180E7800B}"/>
              </a:ext>
            </a:extLst>
          </p:cNvPr>
          <p:cNvSpPr/>
          <p:nvPr/>
        </p:nvSpPr>
        <p:spPr>
          <a:xfrm>
            <a:off x="8077835" y="4031833"/>
            <a:ext cx="1347507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Email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recipient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2C3C515C-EF2C-3841-A955-467AF0EA55FF}"/>
              </a:ext>
            </a:extLst>
          </p:cNvPr>
          <p:cNvSpPr/>
          <p:nvPr/>
        </p:nvSpPr>
        <p:spPr>
          <a:xfrm>
            <a:off x="507461" y="4760792"/>
            <a:ext cx="152851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Send your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answer</a:t>
            </a:r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95AF37AA-CEEF-D44B-94C5-DE9C174491BD}"/>
              </a:ext>
            </a:extLst>
          </p:cNvPr>
          <p:cNvSpPr/>
          <p:nvPr/>
        </p:nvSpPr>
        <p:spPr>
          <a:xfrm>
            <a:off x="702989" y="3067083"/>
            <a:ext cx="111269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This is</a:t>
            </a:r>
          </a:p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You!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5DC7C421-06F4-BC40-A9F8-305208FC47D0}"/>
              </a:ext>
            </a:extLst>
          </p:cNvPr>
          <p:cNvSpPr/>
          <p:nvPr/>
        </p:nvSpPr>
        <p:spPr>
          <a:xfrm>
            <a:off x="399115" y="1592803"/>
            <a:ext cx="1416568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Go back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to email</a:t>
            </a:r>
          </a:p>
        </p:txBody>
      </p:sp>
      <p:sp>
        <p:nvSpPr>
          <p:cNvPr id="28" name="Pfeil nach rechts 27">
            <a:hlinkClick r:id="rId9" action="ppaction://hlinksldjump"/>
            <a:extLst>
              <a:ext uri="{FF2B5EF4-FFF2-40B4-BE49-F238E27FC236}">
                <a16:creationId xmlns:a16="http://schemas.microsoft.com/office/drawing/2014/main" id="{F820DDF0-23BD-7B4D-A9FF-B6832D24E03D}"/>
              </a:ext>
            </a:extLst>
          </p:cNvPr>
          <p:cNvSpPr/>
          <p:nvPr/>
        </p:nvSpPr>
        <p:spPr>
          <a:xfrm>
            <a:off x="93964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feil nach rechts 28">
            <a:hlinkClick r:id="rId10" action="ppaction://hlinksldjump"/>
            <a:extLst>
              <a:ext uri="{FF2B5EF4-FFF2-40B4-BE49-F238E27FC236}">
                <a16:creationId xmlns:a16="http://schemas.microsoft.com/office/drawing/2014/main" id="{3AE21A9D-A103-E641-BBDB-F94416D0566E}"/>
              </a:ext>
            </a:extLst>
          </p:cNvPr>
          <p:cNvSpPr/>
          <p:nvPr/>
        </p:nvSpPr>
        <p:spPr>
          <a:xfrm rot="10800000">
            <a:off x="89521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Grafik 34">
            <a:hlinkClick r:id="rId11" action="ppaction://hlinksldjump"/>
            <a:extLst>
              <a:ext uri="{FF2B5EF4-FFF2-40B4-BE49-F238E27FC236}">
                <a16:creationId xmlns:a16="http://schemas.microsoft.com/office/drawing/2014/main" id="{F8323019-EFA2-5D4C-A8E4-F34EBE3C69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30" name="Grafik 29">
            <a:hlinkClick r:id="rId13"/>
            <a:extLst>
              <a:ext uri="{FF2B5EF4-FFF2-40B4-BE49-F238E27FC236}">
                <a16:creationId xmlns:a16="http://schemas.microsoft.com/office/drawing/2014/main" id="{5755E9BB-AD51-0840-A104-2B0960FF13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0D80824-100F-1371-7748-A5D9DBB9928B}"/>
              </a:ext>
            </a:extLst>
          </p:cNvPr>
          <p:cNvSpPr/>
          <p:nvPr/>
        </p:nvSpPr>
        <p:spPr>
          <a:xfrm>
            <a:off x="2947121" y="4218955"/>
            <a:ext cx="3576028" cy="990548"/>
          </a:xfrm>
          <a:prstGeom prst="rect">
            <a:avLst/>
          </a:prstGeom>
          <a:solidFill>
            <a:srgbClr val="EE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87BE1BF5-51DE-9B48-888F-5ECC9D04AB80}"/>
              </a:ext>
            </a:extLst>
          </p:cNvPr>
          <p:cNvSpPr/>
          <p:nvPr/>
        </p:nvSpPr>
        <p:spPr>
          <a:xfrm>
            <a:off x="2982162" y="4386806"/>
            <a:ext cx="3732141" cy="503182"/>
          </a:xfrm>
          <a:prstGeom prst="rect">
            <a:avLst/>
          </a:prstGeom>
          <a:solidFill>
            <a:srgbClr val="EE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Email with </a:t>
            </a:r>
            <a:r>
              <a:rPr lang="en-GB" sz="20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single subject line </a:t>
            </a: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no evidence</a:t>
            </a: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 required</a:t>
            </a:r>
          </a:p>
        </p:txBody>
      </p: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B452EA1B-84F1-B040-B894-ECE921BFF3FD}"/>
              </a:ext>
            </a:extLst>
          </p:cNvPr>
          <p:cNvCxnSpPr>
            <a:cxnSpLocks/>
          </p:cNvCxnSpPr>
          <p:nvPr/>
        </p:nvCxnSpPr>
        <p:spPr>
          <a:xfrm flipH="1" flipV="1">
            <a:off x="4387810" y="1139908"/>
            <a:ext cx="3454574" cy="1480064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Creative Commons License">
            <a:hlinkClick r:id="rId15"/>
            <a:extLst>
              <a:ext uri="{FF2B5EF4-FFF2-40B4-BE49-F238E27FC236}">
                <a16:creationId xmlns:a16="http://schemas.microsoft.com/office/drawing/2014/main" id="{74BE7D16-89D2-65AC-7675-C84390C0CE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883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95EC9491-23EE-87C6-47AA-37959AA16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2" t="2756" r="4729" b="2909"/>
          <a:stretch/>
        </p:blipFill>
        <p:spPr>
          <a:xfrm>
            <a:off x="2623270" y="774228"/>
            <a:ext cx="4487175" cy="5097774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9F2C7690-26B6-964A-94A8-CA8450524CF4}"/>
              </a:ext>
            </a:extLst>
          </p:cNvPr>
          <p:cNvSpPr/>
          <p:nvPr/>
        </p:nvSpPr>
        <p:spPr>
          <a:xfrm>
            <a:off x="7604658" y="1638401"/>
            <a:ext cx="2148018" cy="2812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Answer box</a:t>
            </a:r>
          </a:p>
          <a:p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Some emails require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Evidences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 to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be answered. Drag the matching evidence</a:t>
            </a:r>
          </a:p>
          <a:p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from your notebook into</a:t>
            </a:r>
          </a:p>
          <a:p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the answer box! The number of boxes indicate the required entries;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click on the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trash bin 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to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clear the box.</a:t>
            </a:r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2C3C515C-EF2C-3841-A955-467AF0EA55FF}"/>
              </a:ext>
            </a:extLst>
          </p:cNvPr>
          <p:cNvSpPr/>
          <p:nvPr/>
        </p:nvSpPr>
        <p:spPr>
          <a:xfrm>
            <a:off x="483532" y="5233068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Send your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answer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2454390" y="213732"/>
            <a:ext cx="471093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Outgoing Email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6ECD15C1-D7F3-B843-AC02-1C2117E08978}"/>
              </a:ext>
            </a:extLst>
          </p:cNvPr>
          <p:cNvCxnSpPr>
            <a:cxnSpLocks/>
          </p:cNvCxnSpPr>
          <p:nvPr/>
        </p:nvCxnSpPr>
        <p:spPr>
          <a:xfrm flipH="1">
            <a:off x="1757779" y="5470451"/>
            <a:ext cx="2633468" cy="14743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hteck 80">
            <a:extLst>
              <a:ext uri="{FF2B5EF4-FFF2-40B4-BE49-F238E27FC236}">
                <a16:creationId xmlns:a16="http://schemas.microsoft.com/office/drawing/2014/main" id="{87BE1BF5-51DE-9B48-888F-5ECC9D04AB80}"/>
              </a:ext>
            </a:extLst>
          </p:cNvPr>
          <p:cNvSpPr/>
          <p:nvPr/>
        </p:nvSpPr>
        <p:spPr>
          <a:xfrm>
            <a:off x="2950712" y="2439811"/>
            <a:ext cx="3669519" cy="844172"/>
          </a:xfrm>
          <a:prstGeom prst="rect">
            <a:avLst/>
          </a:prstGeom>
          <a:solidFill>
            <a:srgbClr val="EEF1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Email with </a:t>
            </a:r>
            <a:r>
              <a:rPr lang="en-GB" sz="20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multiple subject lines</a:t>
            </a: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 and </a:t>
            </a:r>
            <a:r>
              <a:rPr lang="en-GB" sz="20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evidence</a:t>
            </a: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 required to answer the mail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5DC7C421-06F4-BC40-A9F8-305208FC47D0}"/>
              </a:ext>
            </a:extLst>
          </p:cNvPr>
          <p:cNvSpPr/>
          <p:nvPr/>
        </p:nvSpPr>
        <p:spPr>
          <a:xfrm>
            <a:off x="365106" y="1750844"/>
            <a:ext cx="2034659" cy="21538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Subject lines</a:t>
            </a:r>
          </a:p>
          <a:p>
            <a:pPr>
              <a:spcAft>
                <a:spcPts val="6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For some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emails, you will have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two</a:t>
            </a:r>
            <a:b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subject lines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 to choose from.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Always check thoroughly for the best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option before answering an email!</a:t>
            </a:r>
          </a:p>
        </p:txBody>
      </p: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B452EA1B-84F1-B040-B894-ECE921BFF3FD}"/>
              </a:ext>
            </a:extLst>
          </p:cNvPr>
          <p:cNvCxnSpPr>
            <a:cxnSpLocks/>
          </p:cNvCxnSpPr>
          <p:nvPr/>
        </p:nvCxnSpPr>
        <p:spPr>
          <a:xfrm flipH="1">
            <a:off x="6181671" y="2403987"/>
            <a:ext cx="1273526" cy="1312918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feil nach rechts 42">
            <a:hlinkClick r:id="rId9" action="ppaction://hlinksldjump"/>
            <a:extLst>
              <a:ext uri="{FF2B5EF4-FFF2-40B4-BE49-F238E27FC236}">
                <a16:creationId xmlns:a16="http://schemas.microsoft.com/office/drawing/2014/main" id="{ADBF524D-11F4-D447-8E0D-859D86B385E3}"/>
              </a:ext>
            </a:extLst>
          </p:cNvPr>
          <p:cNvSpPr/>
          <p:nvPr/>
        </p:nvSpPr>
        <p:spPr>
          <a:xfrm rot="10800000">
            <a:off x="8952154" y="5560710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Grafik 46">
            <a:hlinkClick r:id="rId10" action="ppaction://hlinksldjump"/>
            <a:extLst>
              <a:ext uri="{FF2B5EF4-FFF2-40B4-BE49-F238E27FC236}">
                <a16:creationId xmlns:a16="http://schemas.microsoft.com/office/drawing/2014/main" id="{43D6E954-FEB2-114C-B691-2C5B3D1CD6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23" name="Grafik 22">
            <a:hlinkClick r:id="rId12"/>
            <a:extLst>
              <a:ext uri="{FF2B5EF4-FFF2-40B4-BE49-F238E27FC236}">
                <a16:creationId xmlns:a16="http://schemas.microsoft.com/office/drawing/2014/main" id="{1E2B9F20-5AD8-E844-8C54-F56B131161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4AEF237-3A29-3047-7728-4C24D61AE6A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653" t="5338" r="8134" b="74470"/>
          <a:stretch/>
        </p:blipFill>
        <p:spPr>
          <a:xfrm>
            <a:off x="2747940" y="937450"/>
            <a:ext cx="4263565" cy="1094991"/>
          </a:xfrm>
          <a:prstGeom prst="rect">
            <a:avLst/>
          </a:prstGeom>
        </p:spPr>
      </p:pic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96F79B6B-234B-674F-AFD1-04E156D26F9F}"/>
              </a:ext>
            </a:extLst>
          </p:cNvPr>
          <p:cNvCxnSpPr>
            <a:cxnSpLocks/>
          </p:cNvCxnSpPr>
          <p:nvPr/>
        </p:nvCxnSpPr>
        <p:spPr>
          <a:xfrm>
            <a:off x="1499191" y="1057940"/>
            <a:ext cx="1844749" cy="21124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Creative Commons License">
            <a:hlinkClick r:id="rId15"/>
            <a:extLst>
              <a:ext uri="{FF2B5EF4-FFF2-40B4-BE49-F238E27FC236}">
                <a16:creationId xmlns:a16="http://schemas.microsoft.com/office/drawing/2014/main" id="{14DBC6E5-8549-2435-2EA8-16395768C6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371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D2B653-723A-EF70-4F67-400D5CA3B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783" y="1447634"/>
            <a:ext cx="3466228" cy="4173992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503071" y="628574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No Coffee – No </a:t>
            </a:r>
            <a:r>
              <a:rPr lang="en-GB" sz="3000" b="1" dirty="0" err="1">
                <a:solidFill>
                  <a:srgbClr val="E6E6E6"/>
                </a:solidFill>
                <a:latin typeface="Century Gothic" panose="020B0502020202020204" pitchFamily="34" charset="0"/>
              </a:rPr>
              <a:t>Workee</a:t>
            </a:r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4625467-F966-214A-A9D1-E7FE01D0F3A6}"/>
              </a:ext>
            </a:extLst>
          </p:cNvPr>
          <p:cNvSpPr/>
          <p:nvPr/>
        </p:nvSpPr>
        <p:spPr>
          <a:xfrm>
            <a:off x="5430291" y="3026791"/>
            <a:ext cx="4117718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Coffee fuels your</a:t>
            </a:r>
            <a:b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Email System!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Every day you start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with freshly brewed coffee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and a count of four big sips.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Every email you send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takes a sip of coffee....</a:t>
            </a:r>
          </a:p>
        </p:txBody>
      </p:sp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895BA8D-EE8E-204C-B2D0-7D87D979E62A}"/>
              </a:ext>
            </a:extLst>
          </p:cNvPr>
          <p:cNvCxnSpPr>
            <a:cxnSpLocks/>
          </p:cNvCxnSpPr>
          <p:nvPr/>
        </p:nvCxnSpPr>
        <p:spPr>
          <a:xfrm>
            <a:off x="2982424" y="2618608"/>
            <a:ext cx="2306904" cy="572946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1308905E-71C4-064D-92E2-FA347A26D19E}"/>
              </a:ext>
            </a:extLst>
          </p:cNvPr>
          <p:cNvCxnSpPr>
            <a:cxnSpLocks/>
          </p:cNvCxnSpPr>
          <p:nvPr/>
        </p:nvCxnSpPr>
        <p:spPr>
          <a:xfrm flipV="1">
            <a:off x="4180045" y="4071230"/>
            <a:ext cx="1109283" cy="572946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hlinkClick r:id="rId9" action="ppaction://hlinksldjump"/>
            <a:extLst>
              <a:ext uri="{FF2B5EF4-FFF2-40B4-BE49-F238E27FC236}">
                <a16:creationId xmlns:a16="http://schemas.microsoft.com/office/drawing/2014/main" id="{D0348E2C-7404-FC49-BC6A-022CF423D4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40" name="Pfeil nach rechts 39">
            <a:hlinkClick r:id="rId11" action="ppaction://hlinksldjump"/>
            <a:extLst>
              <a:ext uri="{FF2B5EF4-FFF2-40B4-BE49-F238E27FC236}">
                <a16:creationId xmlns:a16="http://schemas.microsoft.com/office/drawing/2014/main" id="{7C5BE170-86D5-9E4A-9D9C-553272C708BF}"/>
              </a:ext>
            </a:extLst>
          </p:cNvPr>
          <p:cNvSpPr/>
          <p:nvPr/>
        </p:nvSpPr>
        <p:spPr>
          <a:xfrm>
            <a:off x="93964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hlinkClick r:id="rId12"/>
            <a:extLst>
              <a:ext uri="{FF2B5EF4-FFF2-40B4-BE49-F238E27FC236}">
                <a16:creationId xmlns:a16="http://schemas.microsoft.com/office/drawing/2014/main" id="{7BB5E745-D074-FF46-A4EE-7A401C5E2C5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4"/>
            <a:extLst>
              <a:ext uri="{FF2B5EF4-FFF2-40B4-BE49-F238E27FC236}">
                <a16:creationId xmlns:a16="http://schemas.microsoft.com/office/drawing/2014/main" id="{CFEAFD2E-712B-6CAB-FBF2-E0256E485E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015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0E04B40-FE9D-9850-3340-1F08D02A4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4" r="4463" b="6526"/>
          <a:stretch/>
        </p:blipFill>
        <p:spPr>
          <a:xfrm>
            <a:off x="6446876" y="3982655"/>
            <a:ext cx="3163666" cy="1283790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503071" y="628574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No Coffee – No </a:t>
            </a:r>
            <a:r>
              <a:rPr lang="en-GB" sz="3000" b="1" dirty="0" err="1">
                <a:solidFill>
                  <a:srgbClr val="E6E6E6"/>
                </a:solidFill>
                <a:latin typeface="Century Gothic" panose="020B0502020202020204" pitchFamily="34" charset="0"/>
              </a:rPr>
              <a:t>Workee</a:t>
            </a:r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4625467-F966-214A-A9D1-E7FE01D0F3A6}"/>
              </a:ext>
            </a:extLst>
          </p:cNvPr>
          <p:cNvSpPr/>
          <p:nvPr/>
        </p:nvSpPr>
        <p:spPr>
          <a:xfrm>
            <a:off x="3548505" y="2982462"/>
            <a:ext cx="4117718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Coffee fuels your</a:t>
            </a:r>
            <a:b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Email System!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You won't be able to answer emails without coffee…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As soon as your coffee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is empty, call it a day!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Click on the </a:t>
            </a: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post-it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and wait for the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day to change</a:t>
            </a:r>
          </a:p>
        </p:txBody>
      </p: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1308905E-71C4-064D-92E2-FA347A26D19E}"/>
              </a:ext>
            </a:extLst>
          </p:cNvPr>
          <p:cNvCxnSpPr>
            <a:cxnSpLocks/>
          </p:cNvCxnSpPr>
          <p:nvPr/>
        </p:nvCxnSpPr>
        <p:spPr>
          <a:xfrm flipV="1">
            <a:off x="5810081" y="4280686"/>
            <a:ext cx="1141798" cy="29323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hlinkClick r:id="rId8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28" name="Pfeil nach rechts 27">
            <a:hlinkClick r:id="rId10" action="ppaction://hlinksldjump"/>
            <a:extLst>
              <a:ext uri="{FF2B5EF4-FFF2-40B4-BE49-F238E27FC236}">
                <a16:creationId xmlns:a16="http://schemas.microsoft.com/office/drawing/2014/main" id="{95C66EE2-BB76-6547-B6A1-C660222B8BE7}"/>
              </a:ext>
            </a:extLst>
          </p:cNvPr>
          <p:cNvSpPr/>
          <p:nvPr/>
        </p:nvSpPr>
        <p:spPr>
          <a:xfrm rot="10800000">
            <a:off x="89521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hlinkClick r:id="rId11"/>
            <a:extLst>
              <a:ext uri="{FF2B5EF4-FFF2-40B4-BE49-F238E27FC236}">
                <a16:creationId xmlns:a16="http://schemas.microsoft.com/office/drawing/2014/main" id="{CAA5CF90-F3A8-4147-9544-AAC8A1D207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4BE0871F-618B-BD61-3DF3-29A3CAEA1D6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087" r="18439" b="5194"/>
          <a:stretch/>
        </p:blipFill>
        <p:spPr>
          <a:xfrm>
            <a:off x="583991" y="1592691"/>
            <a:ext cx="2350743" cy="2673391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cxnSp>
        <p:nvCxnSpPr>
          <p:cNvPr id="33" name="Gerade Verbindung 32">
            <a:extLst>
              <a:ext uri="{FF2B5EF4-FFF2-40B4-BE49-F238E27FC236}">
                <a16:creationId xmlns:a16="http://schemas.microsoft.com/office/drawing/2014/main" id="{6895BA8D-EE8E-204C-B2D0-7D87D979E62A}"/>
              </a:ext>
            </a:extLst>
          </p:cNvPr>
          <p:cNvCxnSpPr>
            <a:cxnSpLocks/>
          </p:cNvCxnSpPr>
          <p:nvPr/>
        </p:nvCxnSpPr>
        <p:spPr>
          <a:xfrm flipV="1">
            <a:off x="2322786" y="2049517"/>
            <a:ext cx="1051035" cy="651642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fik 1" descr="Creative Commons License">
            <a:hlinkClick r:id="rId14"/>
            <a:extLst>
              <a:ext uri="{FF2B5EF4-FFF2-40B4-BE49-F238E27FC236}">
                <a16:creationId xmlns:a16="http://schemas.microsoft.com/office/drawing/2014/main" id="{D763CF71-C5EF-414F-7215-894449B095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439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7D1BB492-B3F5-9716-784B-9BCE3C722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2" r="42136" b="28405"/>
          <a:stretch/>
        </p:blipFill>
        <p:spPr>
          <a:xfrm>
            <a:off x="603202" y="2805102"/>
            <a:ext cx="1744697" cy="2120238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3D0422CC-B311-3213-1B88-0509F07AB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9" t="2039" r="2836" b="73696"/>
          <a:stretch/>
        </p:blipFill>
        <p:spPr>
          <a:xfrm>
            <a:off x="803620" y="995953"/>
            <a:ext cx="4031482" cy="1160576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E4625467-F966-214A-A9D1-E7FE01D0F3A6}"/>
              </a:ext>
            </a:extLst>
          </p:cNvPr>
          <p:cNvSpPr/>
          <p:nvPr/>
        </p:nvSpPr>
        <p:spPr>
          <a:xfrm>
            <a:off x="5853182" y="1171907"/>
            <a:ext cx="3781470" cy="4043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Click the Paper Clip!</a:t>
            </a:r>
          </a:p>
          <a:p>
            <a:pPr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Some emails contain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attachments and many of them provide important information for the outbreak investigation.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Evidences!</a:t>
            </a:r>
          </a:p>
          <a:p>
            <a:pPr>
              <a:spcAft>
                <a:spcPts val="1200"/>
              </a:spcAft>
            </a:pPr>
            <a:endParaRPr lang="en-GB" sz="17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endParaRPr lang="en-GB" sz="17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2400"/>
              </a:spcAft>
            </a:pPr>
            <a:endParaRPr lang="en-GB" sz="17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To find them, carefully study the text (magnifying glass). To uncover evidences, rest the magnifying glass on the text and wait until they fade into colour. But be careful - sometimes they are well hidden or not quite as useful as expected!</a:t>
            </a:r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C2D2CC76-C240-D8EF-9428-E61858823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2" t="83726" r="14961" b="12345"/>
          <a:stretch/>
        </p:blipFill>
        <p:spPr>
          <a:xfrm>
            <a:off x="6613021" y="3430072"/>
            <a:ext cx="2472435" cy="175233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DCE82425-37A8-23D9-A5C2-319F024D70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" r="3738"/>
          <a:stretch/>
        </p:blipFill>
        <p:spPr>
          <a:xfrm>
            <a:off x="2856939" y="2443012"/>
            <a:ext cx="2392823" cy="3381605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5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7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342539" y="337143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Print Attachments!</a:t>
            </a:r>
          </a:p>
        </p:txBody>
      </p:sp>
      <p:pic>
        <p:nvPicPr>
          <p:cNvPr id="26" name="Grafik 25">
            <a:hlinkClick r:id="rId10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29" name="Grafik 28" descr="Pfeil: Kurve im Uhrzeigersinn mit einfarbiger Füllung">
            <a:extLst>
              <a:ext uri="{FF2B5EF4-FFF2-40B4-BE49-F238E27FC236}">
                <a16:creationId xmlns:a16="http://schemas.microsoft.com/office/drawing/2014/main" id="{AB6EA1B8-15D6-2244-B2F3-6F0512A8FF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2042463">
            <a:off x="4855020" y="1541111"/>
            <a:ext cx="759917" cy="759917"/>
          </a:xfrm>
          <a:prstGeom prst="rect">
            <a:avLst/>
          </a:prstGeom>
        </p:spPr>
      </p:pic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5F1E0D65-E7F8-0644-8CD6-D2F028BCD159}"/>
              </a:ext>
            </a:extLst>
          </p:cNvPr>
          <p:cNvSpPr/>
          <p:nvPr/>
        </p:nvSpPr>
        <p:spPr>
          <a:xfrm>
            <a:off x="4059613" y="1664962"/>
            <a:ext cx="737131" cy="506316"/>
          </a:xfrm>
          <a:prstGeom prst="roundRect">
            <a:avLst/>
          </a:prstGeom>
          <a:noFill/>
          <a:ln w="57150">
            <a:solidFill>
              <a:srgbClr val="CC7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fik 14" descr="Lupe mit einfarbiger Füllung">
            <a:extLst>
              <a:ext uri="{FF2B5EF4-FFF2-40B4-BE49-F238E27FC236}">
                <a16:creationId xmlns:a16="http://schemas.microsoft.com/office/drawing/2014/main" id="{03F78BC7-EDCF-3C46-8B57-50D6FED83D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24197" y="2394264"/>
            <a:ext cx="684762" cy="684762"/>
          </a:xfrm>
          <a:prstGeom prst="rect">
            <a:avLst/>
          </a:prstGeom>
          <a:effectLst>
            <a:outerShdw blurRad="50800" dist="38100" dir="8100000" sx="104000" sy="104000" algn="tr" rotWithShape="0">
              <a:schemeClr val="bg2">
                <a:alpha val="40000"/>
              </a:schemeClr>
            </a:outerShdw>
          </a:effectLst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84EAA3B5-DB7A-F948-B8C6-CB8B486C7DC1}"/>
              </a:ext>
            </a:extLst>
          </p:cNvPr>
          <p:cNvSpPr>
            <a:spLocks noChangeAspect="1"/>
          </p:cNvSpPr>
          <p:nvPr/>
        </p:nvSpPr>
        <p:spPr>
          <a:xfrm>
            <a:off x="7314692" y="2204967"/>
            <a:ext cx="1023086" cy="1019416"/>
          </a:xfrm>
          <a:prstGeom prst="ellipse">
            <a:avLst/>
          </a:prstGeom>
          <a:noFill/>
          <a:ln w="57150">
            <a:solidFill>
              <a:srgbClr val="DCDCDB">
                <a:alpha val="6117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5616ABE9-63AB-C541-9384-8FA1AA1BF574}"/>
              </a:ext>
            </a:extLst>
          </p:cNvPr>
          <p:cNvCxnSpPr>
            <a:cxnSpLocks/>
          </p:cNvCxnSpPr>
          <p:nvPr/>
        </p:nvCxnSpPr>
        <p:spPr>
          <a:xfrm flipV="1">
            <a:off x="2089298" y="1903472"/>
            <a:ext cx="2055261" cy="124376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>
            <a:extLst>
              <a:ext uri="{FF2B5EF4-FFF2-40B4-BE49-F238E27FC236}">
                <a16:creationId xmlns:a16="http://schemas.microsoft.com/office/drawing/2014/main" id="{840B8085-0C8F-854F-B1BC-D68373D73B0D}"/>
              </a:ext>
            </a:extLst>
          </p:cNvPr>
          <p:cNvCxnSpPr>
            <a:cxnSpLocks/>
          </p:cNvCxnSpPr>
          <p:nvPr/>
        </p:nvCxnSpPr>
        <p:spPr>
          <a:xfrm flipV="1">
            <a:off x="2042445" y="1903472"/>
            <a:ext cx="2102114" cy="2514704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32">
            <a:extLst>
              <a:ext uri="{FF2B5EF4-FFF2-40B4-BE49-F238E27FC236}">
                <a16:creationId xmlns:a16="http://schemas.microsoft.com/office/drawing/2014/main" id="{2621164D-081C-C24C-8152-CE8B261488B6}"/>
              </a:ext>
            </a:extLst>
          </p:cNvPr>
          <p:cNvSpPr/>
          <p:nvPr/>
        </p:nvSpPr>
        <p:spPr>
          <a:xfrm>
            <a:off x="490101" y="5059223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Email with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</a:t>
            </a:r>
          </a:p>
        </p:txBody>
      </p:sp>
      <p:pic>
        <p:nvPicPr>
          <p:cNvPr id="27" name="Grafik 26">
            <a:hlinkClick r:id="rId16"/>
            <a:extLst>
              <a:ext uri="{FF2B5EF4-FFF2-40B4-BE49-F238E27FC236}">
                <a16:creationId xmlns:a16="http://schemas.microsoft.com/office/drawing/2014/main" id="{912B2521-05DB-3748-B7AD-1C0C97C7CE7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8"/>
            <a:extLst>
              <a:ext uri="{FF2B5EF4-FFF2-40B4-BE49-F238E27FC236}">
                <a16:creationId xmlns:a16="http://schemas.microsoft.com/office/drawing/2014/main" id="{E8EE0DD5-6F46-6173-6C44-97772A3FA3C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0887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65F4AB-7303-F944-8E90-877A8BF6B530}"/>
              </a:ext>
            </a:extLst>
          </p:cNvPr>
          <p:cNvSpPr/>
          <p:nvPr/>
        </p:nvSpPr>
        <p:spPr>
          <a:xfrm>
            <a:off x="206657" y="167297"/>
            <a:ext cx="9464942" cy="5780311"/>
          </a:xfrm>
          <a:prstGeom prst="rect">
            <a:avLst/>
          </a:prstGeom>
          <a:solidFill>
            <a:srgbClr val="BAB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A322B60-16D9-2C47-9522-A5701D81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8" t="66847" r="5619" b="11045"/>
          <a:stretch/>
        </p:blipFill>
        <p:spPr>
          <a:xfrm>
            <a:off x="1324800" y="4511040"/>
            <a:ext cx="7264800" cy="1436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724AFA-E7FA-8444-A3D9-E10EB2BC5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5" t="16065" r="23207" b="33882"/>
          <a:stretch/>
        </p:blipFill>
        <p:spPr>
          <a:xfrm>
            <a:off x="2557230" y="1476752"/>
            <a:ext cx="4476039" cy="30342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3C3DC59A-F22F-004B-A615-FF0800428F8C}"/>
              </a:ext>
            </a:extLst>
          </p:cNvPr>
          <p:cNvSpPr/>
          <p:nvPr/>
        </p:nvSpPr>
        <p:spPr>
          <a:xfrm>
            <a:off x="437383" y="414668"/>
            <a:ext cx="2836812" cy="3896881"/>
          </a:xfrm>
          <a:prstGeom prst="wedgeRectCallout">
            <a:avLst>
              <a:gd name="adj1" fmla="val 76678"/>
              <a:gd name="adj2" fmla="val 18923"/>
            </a:avLst>
          </a:prstGeom>
          <a:solidFill>
            <a:srgbClr val="E6E6E6"/>
          </a:solidFill>
          <a:ln w="28575">
            <a:solidFill>
              <a:srgbClr val="3F3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D2E59"/>
              </a:solidFill>
            </a:endParaRPr>
          </a:p>
        </p:txBody>
      </p:sp>
      <p:sp>
        <p:nvSpPr>
          <p:cNvPr id="13" name="Rechteckige Legende 12">
            <a:extLst>
              <a:ext uri="{FF2B5EF4-FFF2-40B4-BE49-F238E27FC236}">
                <a16:creationId xmlns:a16="http://schemas.microsoft.com/office/drawing/2014/main" id="{DBF855F7-E5CD-4547-9523-F6BCEBB944AB}"/>
              </a:ext>
            </a:extLst>
          </p:cNvPr>
          <p:cNvSpPr/>
          <p:nvPr/>
        </p:nvSpPr>
        <p:spPr>
          <a:xfrm>
            <a:off x="6576940" y="609602"/>
            <a:ext cx="2891678" cy="3322497"/>
          </a:xfrm>
          <a:prstGeom prst="wedgeRectCallout">
            <a:avLst>
              <a:gd name="adj1" fmla="val -75251"/>
              <a:gd name="adj2" fmla="val 20447"/>
            </a:avLst>
          </a:prstGeom>
          <a:solidFill>
            <a:srgbClr val="E6E6E6"/>
          </a:solidFill>
          <a:ln w="28575">
            <a:solidFill>
              <a:srgbClr val="3F3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hteck 15">
            <a:hlinkClick r:id="rId3" action="ppaction://hlinksldjump"/>
            <a:extLst>
              <a:ext uri="{FF2B5EF4-FFF2-40B4-BE49-F238E27FC236}">
                <a16:creationId xmlns:a16="http://schemas.microsoft.com/office/drawing/2014/main" id="{FF6EF702-1776-6E4D-9A95-EC6E9308A4F3}"/>
              </a:ext>
            </a:extLst>
          </p:cNvPr>
          <p:cNvSpPr/>
          <p:nvPr/>
        </p:nvSpPr>
        <p:spPr>
          <a:xfrm>
            <a:off x="6763281" y="3399277"/>
            <a:ext cx="2570731" cy="371984"/>
          </a:xfrm>
          <a:prstGeom prst="rect">
            <a:avLst/>
          </a:prstGeom>
          <a:solidFill>
            <a:srgbClr val="3F3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Let's get started!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EA0CA17-B66F-C849-9DD3-17D9C0CF6F1A}"/>
              </a:ext>
            </a:extLst>
          </p:cNvPr>
          <p:cNvSpPr/>
          <p:nvPr/>
        </p:nvSpPr>
        <p:spPr>
          <a:xfrm>
            <a:off x="2659225" y="4860001"/>
            <a:ext cx="4587549" cy="971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BABACF"/>
                </a:solidFill>
                <a:latin typeface="Century Gothic" panose="020B0502020202020204" pitchFamily="34" charset="0"/>
              </a:rPr>
              <a:t>E.D.D.i</a:t>
            </a:r>
            <a:r>
              <a:rPr lang="en-GB" sz="2800" b="1" dirty="0">
                <a:solidFill>
                  <a:srgbClr val="BABACF"/>
                </a:solidFill>
                <a:latin typeface="Century Gothic" panose="020B0502020202020204" pitchFamily="34" charset="0"/>
              </a:rPr>
              <a:t> Academy</a:t>
            </a:r>
          </a:p>
        </p:txBody>
      </p:sp>
      <p:sp>
        <p:nvSpPr>
          <p:cNvPr id="15" name="Rechteck 14">
            <a:hlinkClick r:id="rId3" action="ppaction://hlinksldjump"/>
            <a:extLst>
              <a:ext uri="{FF2B5EF4-FFF2-40B4-BE49-F238E27FC236}">
                <a16:creationId xmlns:a16="http://schemas.microsoft.com/office/drawing/2014/main" id="{CCD0BA8A-DA8D-6E42-AEED-5A203E2386F3}"/>
              </a:ext>
            </a:extLst>
          </p:cNvPr>
          <p:cNvSpPr/>
          <p:nvPr/>
        </p:nvSpPr>
        <p:spPr>
          <a:xfrm>
            <a:off x="6865159" y="3406289"/>
            <a:ext cx="2366974" cy="371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4C92953-1320-764A-97CD-2E42CEF721BC}"/>
              </a:ext>
            </a:extLst>
          </p:cNvPr>
          <p:cNvSpPr txBox="1"/>
          <p:nvPr/>
        </p:nvSpPr>
        <p:spPr>
          <a:xfrm>
            <a:off x="6763281" y="840345"/>
            <a:ext cx="2570731" cy="241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Infectious Disease Outbreaks: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What are they? How do you investigate them? And how do you control them?</a:t>
            </a: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This course aims to bring you to the introductory level of </a:t>
            </a: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outbreak investigation and epidemiological evaluation</a:t>
            </a: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: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the key activities of an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Epidemic Disease Detective.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5B7B373-43E1-D24F-9CA5-16B34386B917}"/>
              </a:ext>
            </a:extLst>
          </p:cNvPr>
          <p:cNvSpPr txBox="1"/>
          <p:nvPr/>
        </p:nvSpPr>
        <p:spPr>
          <a:xfrm>
            <a:off x="542611" y="666297"/>
            <a:ext cx="2626355" cy="3393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Dear candidates,</a:t>
            </a:r>
          </a:p>
          <a:p>
            <a:pPr algn="ctr">
              <a:lnSpc>
                <a:spcPct val="114000"/>
              </a:lnSpc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Great to welcome you to our </a:t>
            </a: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Outbreak Investigation</a:t>
            </a:r>
            <a:b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Welcome Tutorial</a:t>
            </a: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!</a:t>
            </a: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You are here because you want to become an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Epidemic Disease Detective </a:t>
            </a: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 to support our mission to assess, maintain and improve the health and safety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of our community.</a:t>
            </a:r>
          </a:p>
          <a:p>
            <a:pPr algn="ctr">
              <a:lnSpc>
                <a:spcPct val="114000"/>
              </a:lnSpc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My name is Todd S. Ratio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and I will be guiding you through this crash course.</a:t>
            </a:r>
          </a:p>
        </p:txBody>
      </p:sp>
      <p:pic>
        <p:nvPicPr>
          <p:cNvPr id="28" name="Grafik 27">
            <a:hlinkClick r:id="rId4" action="ppaction://hlinksldjump"/>
            <a:extLst>
              <a:ext uri="{FF2B5EF4-FFF2-40B4-BE49-F238E27FC236}">
                <a16:creationId xmlns:a16="http://schemas.microsoft.com/office/drawing/2014/main" id="{7BAC2E68-C1D8-7B42-8EC9-0D48B74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21" y="5364480"/>
            <a:ext cx="532382" cy="532382"/>
          </a:xfrm>
          <a:prstGeom prst="rect">
            <a:avLst/>
          </a:prstGeom>
        </p:spPr>
      </p:pic>
      <p:pic>
        <p:nvPicPr>
          <p:cNvPr id="20" name="Grafik 19">
            <a:hlinkClick r:id="rId6"/>
            <a:extLst>
              <a:ext uri="{FF2B5EF4-FFF2-40B4-BE49-F238E27FC236}">
                <a16:creationId xmlns:a16="http://schemas.microsoft.com/office/drawing/2014/main" id="{1BCE6E40-ED7C-2244-B6B3-D4AD9448F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21" name="Grafik 20">
            <a:hlinkClick r:id="rId8"/>
            <a:extLst>
              <a:ext uri="{FF2B5EF4-FFF2-40B4-BE49-F238E27FC236}">
                <a16:creationId xmlns:a16="http://schemas.microsoft.com/office/drawing/2014/main" id="{02AFF608-25D6-C84F-B029-3E4517AEEE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F275DE8-ED72-FD48-9D11-8309EBAF0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6847A8E5-0956-7440-A0AC-21C338381E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26" name="Grafik 25">
            <a:hlinkClick r:id="rId11"/>
            <a:extLst>
              <a:ext uri="{FF2B5EF4-FFF2-40B4-BE49-F238E27FC236}">
                <a16:creationId xmlns:a16="http://schemas.microsoft.com/office/drawing/2014/main" id="{5B9E6C59-12F3-AA4C-BCC2-C9E689FFC5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3" name="Grafik 2" descr="Creative Commons License">
            <a:hlinkClick r:id="rId13"/>
            <a:extLst>
              <a:ext uri="{FF2B5EF4-FFF2-40B4-BE49-F238E27FC236}">
                <a16:creationId xmlns:a16="http://schemas.microsoft.com/office/drawing/2014/main" id="{BFDC3BC0-7B4A-8DF0-9C4A-E248747414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6657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hild enthält.&#10;&#10;Automatisch generierte Beschreibung">
            <a:extLst>
              <a:ext uri="{FF2B5EF4-FFF2-40B4-BE49-F238E27FC236}">
                <a16:creationId xmlns:a16="http://schemas.microsoft.com/office/drawing/2014/main" id="{F2F6FAD2-3CE4-355A-2747-C4A8B650D6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9" t="2429" r="8455" b="3857"/>
          <a:stretch/>
        </p:blipFill>
        <p:spPr>
          <a:xfrm rot="20290156">
            <a:off x="824758" y="757457"/>
            <a:ext cx="1447525" cy="2009277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AD3D78B-9B52-07C4-0EE8-E9B9F15A4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" t="1562" r="1018" b="2009"/>
          <a:stretch/>
        </p:blipFill>
        <p:spPr>
          <a:xfrm>
            <a:off x="523118" y="2234279"/>
            <a:ext cx="4638682" cy="3218386"/>
          </a:xfrm>
          <a:prstGeom prst="rect">
            <a:avLst/>
          </a:prstGeom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E4625467-F966-214A-A9D1-E7FE01D0F3A6}"/>
              </a:ext>
            </a:extLst>
          </p:cNvPr>
          <p:cNvSpPr/>
          <p:nvPr/>
        </p:nvSpPr>
        <p:spPr>
          <a:xfrm>
            <a:off x="5529494" y="1129541"/>
            <a:ext cx="3781470" cy="4043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Background Knowledge!</a:t>
            </a:r>
          </a:p>
          <a:p>
            <a:pPr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The textbook contains important information on diseases and basic epidemiological knowledge. Read through the textbook to make sure you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don't miss any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evidences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 to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solve the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outbreak!</a:t>
            </a:r>
            <a:endParaRPr lang="en-GB" sz="17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2400"/>
              </a:spcAft>
            </a:pPr>
            <a:endParaRPr lang="en-GB" sz="1700" b="1" dirty="0">
              <a:solidFill>
                <a:srgbClr val="E6E6E6"/>
              </a:solidFill>
              <a:latin typeface="Century Gothic" panose="020B0502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To find them, carefully study the texts (magnifying glass). To uncover evidences, rest the magnifying glass on the text and wait until they fade into colour. But be careful - sometimes they are well hidden or not quite as useful as expected!</a:t>
            </a:r>
          </a:p>
        </p:txBody>
      </p:sp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6C0504CF-870D-C2CC-2936-FB810C0B5A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12" t="83726" r="14961" b="12345"/>
          <a:stretch/>
        </p:blipFill>
        <p:spPr>
          <a:xfrm>
            <a:off x="6820057" y="3424509"/>
            <a:ext cx="2472435" cy="175233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3" name="Grafik 2" descr="Lupe mit einfarbiger Füllung">
            <a:extLst>
              <a:ext uri="{FF2B5EF4-FFF2-40B4-BE49-F238E27FC236}">
                <a16:creationId xmlns:a16="http://schemas.microsoft.com/office/drawing/2014/main" id="{B57A5EBD-077F-FF0B-6932-3A00E3B04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49705" y="2357586"/>
            <a:ext cx="684762" cy="684762"/>
          </a:xfrm>
          <a:prstGeom prst="rect">
            <a:avLst/>
          </a:prstGeom>
          <a:effectLst>
            <a:outerShdw blurRad="50800" dist="38100" dir="8100000" sx="104000" sy="104000" algn="tr" rotWithShape="0">
              <a:schemeClr val="bg2">
                <a:alpha val="40000"/>
              </a:scheme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86E5D5-B98D-0A11-A7D1-0018CCA292C3}"/>
              </a:ext>
            </a:extLst>
          </p:cNvPr>
          <p:cNvSpPr>
            <a:spLocks noChangeAspect="1"/>
          </p:cNvSpPr>
          <p:nvPr/>
        </p:nvSpPr>
        <p:spPr>
          <a:xfrm>
            <a:off x="7540200" y="2168289"/>
            <a:ext cx="1023086" cy="1019416"/>
          </a:xfrm>
          <a:prstGeom prst="ellipse">
            <a:avLst/>
          </a:prstGeom>
          <a:noFill/>
          <a:ln w="57150">
            <a:solidFill>
              <a:srgbClr val="DCDCDB">
                <a:alpha val="61176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8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10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2256321" y="701367"/>
            <a:ext cx="282216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Textbook</a:t>
            </a:r>
          </a:p>
        </p:txBody>
      </p:sp>
      <p:pic>
        <p:nvPicPr>
          <p:cNvPr id="26" name="Grafik 25">
            <a:hlinkClick r:id="rId13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40" name="Grafik 39" descr="Pfeil: Kurve im Uhrzeigersinn mit einfarbiger Füllung">
            <a:extLst>
              <a:ext uri="{FF2B5EF4-FFF2-40B4-BE49-F238E27FC236}">
                <a16:creationId xmlns:a16="http://schemas.microsoft.com/office/drawing/2014/main" id="{AADCB634-0839-C546-807E-5A096BEA49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0288354">
            <a:off x="2477115" y="1278640"/>
            <a:ext cx="759917" cy="759917"/>
          </a:xfrm>
          <a:prstGeom prst="rect">
            <a:avLst/>
          </a:prstGeom>
        </p:spPr>
      </p:pic>
      <p:pic>
        <p:nvPicPr>
          <p:cNvPr id="18" name="Grafik 17">
            <a:hlinkClick r:id="rId17"/>
            <a:extLst>
              <a:ext uri="{FF2B5EF4-FFF2-40B4-BE49-F238E27FC236}">
                <a16:creationId xmlns:a16="http://schemas.microsoft.com/office/drawing/2014/main" id="{43E07424-33F1-844C-95E4-71082BCAAF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7" name="Grafik 6" descr="Creative Commons License">
            <a:hlinkClick r:id="rId19"/>
            <a:extLst>
              <a:ext uri="{FF2B5EF4-FFF2-40B4-BE49-F238E27FC236}">
                <a16:creationId xmlns:a16="http://schemas.microsoft.com/office/drawing/2014/main" id="{C8B4D388-55D9-5FD8-B4A7-6DAF717FCD0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284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2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4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6377540" y="753928"/>
            <a:ext cx="282216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To Do – List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E4625467-F966-214A-A9D1-E7FE01D0F3A6}"/>
              </a:ext>
            </a:extLst>
          </p:cNvPr>
          <p:cNvSpPr/>
          <p:nvPr/>
        </p:nvSpPr>
        <p:spPr>
          <a:xfrm>
            <a:off x="503071" y="448035"/>
            <a:ext cx="4573587" cy="22271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The </a:t>
            </a:r>
            <a:r>
              <a:rPr lang="en-GB" sz="2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To Do-List </a:t>
            </a: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does not offer much interaction. But it reminds you of the most important tasks,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step by step: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Keep track of your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Emails</a:t>
            </a:r>
            <a:b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and don't forget to respond to them. First choose the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subject line 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wisely, then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complete your reply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spcAft>
                <a:spcPts val="1200"/>
              </a:spcAft>
              <a:buFontTx/>
              <a:buAutoNum type="arabicParenBoth"/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You won't be able to answer emails without…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Coffee!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 As soon as your coffee is empty, call it a day!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Email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Attachments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: Any document enclosed? Don't forget to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print it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out!</a:t>
            </a:r>
          </a:p>
          <a:p>
            <a:pPr marL="457200" indent="-457200">
              <a:spcAft>
                <a:spcPts val="1200"/>
              </a:spcAft>
              <a:buAutoNum type="arabicParenBoth"/>
            </a:pP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To solve the outbreak, you need </a:t>
            </a:r>
            <a:r>
              <a:rPr lang="en-GB" sz="17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Evidences</a:t>
            </a:r>
            <a:r>
              <a:rPr lang="en-GB" sz="1700" dirty="0">
                <a:solidFill>
                  <a:srgbClr val="E6E6E6"/>
                </a:solidFill>
                <a:latin typeface="Century Gothic" panose="020B0502020202020204" pitchFamily="34" charset="0"/>
              </a:rPr>
              <a:t>. </a:t>
            </a:r>
            <a:r>
              <a:rPr lang="en-GB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Find hints and clues in the </a:t>
            </a:r>
            <a:r>
              <a:rPr lang="en-GB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textbook </a:t>
            </a:r>
            <a:r>
              <a:rPr lang="en-GB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and</a:t>
            </a:r>
            <a:r>
              <a:rPr lang="en-GB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email attachments</a:t>
            </a:r>
            <a:r>
              <a:rPr lang="en-GB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 and </a:t>
            </a:r>
            <a:r>
              <a:rPr lang="en-GB" sz="16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gather them in your notebook</a:t>
            </a:r>
            <a:r>
              <a:rPr lang="en-GB" sz="1600" dirty="0">
                <a:solidFill>
                  <a:srgbClr val="E6E6E6"/>
                </a:solidFill>
                <a:latin typeface="Century Gothic" panose="020B0502020202020204" pitchFamily="34" charset="0"/>
              </a:rPr>
              <a:t>.</a:t>
            </a:r>
            <a:endParaRPr lang="en-GB" sz="1700" dirty="0">
              <a:solidFill>
                <a:srgbClr val="E6E6E6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6" name="Grafik 25">
            <a:hlinkClick r:id="rId7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pic>
        <p:nvPicPr>
          <p:cNvPr id="14" name="Grafik 13">
            <a:hlinkClick r:id="rId9"/>
            <a:extLst>
              <a:ext uri="{FF2B5EF4-FFF2-40B4-BE49-F238E27FC236}">
                <a16:creationId xmlns:a16="http://schemas.microsoft.com/office/drawing/2014/main" id="{23E15D5C-B445-3840-A7E8-4B9125D2E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9707E56-CECF-6A83-E6D7-25BCC97A83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29439">
            <a:off x="5520804" y="1696148"/>
            <a:ext cx="3742769" cy="3669381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3" name="Grafik 2" descr="Creative Commons License">
            <a:hlinkClick r:id="rId12"/>
            <a:extLst>
              <a:ext uri="{FF2B5EF4-FFF2-40B4-BE49-F238E27FC236}">
                <a16:creationId xmlns:a16="http://schemas.microsoft.com/office/drawing/2014/main" id="{79671C8D-1542-4809-E57D-261AA4460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1700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890B17C0-9A39-7BB0-63A2-704C9DC5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"/>
          <a:stretch/>
        </p:blipFill>
        <p:spPr>
          <a:xfrm>
            <a:off x="1735436" y="2379302"/>
            <a:ext cx="5420808" cy="2463377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419391" y="327276"/>
            <a:ext cx="438111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Outbreak Statistics</a:t>
            </a:r>
          </a:p>
        </p:txBody>
      </p:sp>
      <p:pic>
        <p:nvPicPr>
          <p:cNvPr id="26" name="Grafik 25">
            <a:hlinkClick r:id="rId8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9100257-67B3-D242-B5D8-9DF8EB32604C}"/>
              </a:ext>
            </a:extLst>
          </p:cNvPr>
          <p:cNvSpPr/>
          <p:nvPr/>
        </p:nvSpPr>
        <p:spPr>
          <a:xfrm>
            <a:off x="566871" y="1288886"/>
            <a:ext cx="920249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Every day the statistics change according to your activities.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Right decisions can slow down the outbreak and may increase community’s trust. Incorrect answers can have a negative impact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and cause numbers to rise. Every action counts!</a:t>
            </a:r>
          </a:p>
        </p:txBody>
      </p: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0B3131AE-F808-274D-AB66-C6F9ED092DDE}"/>
              </a:ext>
            </a:extLst>
          </p:cNvPr>
          <p:cNvCxnSpPr>
            <a:cxnSpLocks/>
          </p:cNvCxnSpPr>
          <p:nvPr/>
        </p:nvCxnSpPr>
        <p:spPr>
          <a:xfrm flipH="1" flipV="1">
            <a:off x="1112404" y="3370008"/>
            <a:ext cx="1167580" cy="20938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9B60FC39-7A0B-8D4F-88D2-4C26CDD40C30}"/>
              </a:ext>
            </a:extLst>
          </p:cNvPr>
          <p:cNvCxnSpPr>
            <a:cxnSpLocks/>
          </p:cNvCxnSpPr>
          <p:nvPr/>
        </p:nvCxnSpPr>
        <p:spPr>
          <a:xfrm flipH="1">
            <a:off x="1427523" y="2845468"/>
            <a:ext cx="2380472" cy="2259779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3D501112-44F8-9446-9A0D-8711920A880F}"/>
              </a:ext>
            </a:extLst>
          </p:cNvPr>
          <p:cNvCxnSpPr>
            <a:cxnSpLocks/>
          </p:cNvCxnSpPr>
          <p:nvPr/>
        </p:nvCxnSpPr>
        <p:spPr>
          <a:xfrm>
            <a:off x="3732694" y="3326463"/>
            <a:ext cx="229706" cy="193057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D7F7104B-4C78-1A46-980E-B88CA9358FE6}"/>
              </a:ext>
            </a:extLst>
          </p:cNvPr>
          <p:cNvCxnSpPr>
            <a:cxnSpLocks/>
          </p:cNvCxnSpPr>
          <p:nvPr/>
        </p:nvCxnSpPr>
        <p:spPr>
          <a:xfrm flipV="1">
            <a:off x="6256421" y="2737281"/>
            <a:ext cx="1391037" cy="63272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06D09DC3-BCB4-F747-A24E-F52A496B0726}"/>
              </a:ext>
            </a:extLst>
          </p:cNvPr>
          <p:cNvCxnSpPr>
            <a:cxnSpLocks/>
          </p:cNvCxnSpPr>
          <p:nvPr/>
        </p:nvCxnSpPr>
        <p:spPr>
          <a:xfrm flipV="1">
            <a:off x="6884504" y="4002735"/>
            <a:ext cx="745536" cy="357230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6161A173-2342-3D40-A258-E2D615970068}"/>
              </a:ext>
            </a:extLst>
          </p:cNvPr>
          <p:cNvCxnSpPr>
            <a:cxnSpLocks/>
          </p:cNvCxnSpPr>
          <p:nvPr/>
        </p:nvCxnSpPr>
        <p:spPr>
          <a:xfrm>
            <a:off x="4791795" y="3814011"/>
            <a:ext cx="1696090" cy="1615902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888DF218-03B4-0D4C-ACF9-4AA6B9E2DA19}"/>
              </a:ext>
            </a:extLst>
          </p:cNvPr>
          <p:cNvSpPr/>
          <p:nvPr/>
        </p:nvSpPr>
        <p:spPr>
          <a:xfrm>
            <a:off x="434508" y="3499553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Current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Date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AF1F7C71-6BEE-0F45-B9DF-363ED6393D87}"/>
              </a:ext>
            </a:extLst>
          </p:cNvPr>
          <p:cNvSpPr/>
          <p:nvPr/>
        </p:nvSpPr>
        <p:spPr>
          <a:xfrm>
            <a:off x="323675" y="5292933"/>
            <a:ext cx="3409019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Trust of the community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in your actions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B491448C-F556-5D4C-AC20-B9B71578DD42}"/>
              </a:ext>
            </a:extLst>
          </p:cNvPr>
          <p:cNvSpPr/>
          <p:nvPr/>
        </p:nvSpPr>
        <p:spPr>
          <a:xfrm>
            <a:off x="7718088" y="2441177"/>
            <a:ext cx="1710068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Daily Case Numbers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A974DD12-DE83-004C-8473-D9C718A0C3D6}"/>
              </a:ext>
            </a:extLst>
          </p:cNvPr>
          <p:cNvSpPr/>
          <p:nvPr/>
        </p:nvSpPr>
        <p:spPr>
          <a:xfrm>
            <a:off x="7706213" y="3506636"/>
            <a:ext cx="1959948" cy="990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Total Cases, Fatalities and Recovered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8B71D4A-016E-4D4F-AA0D-D95097280C9A}"/>
              </a:ext>
            </a:extLst>
          </p:cNvPr>
          <p:cNvSpPr/>
          <p:nvPr/>
        </p:nvSpPr>
        <p:spPr>
          <a:xfrm>
            <a:off x="3535461" y="5361241"/>
            <a:ext cx="287381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Economic response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to your actions</a:t>
            </a: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C12081C3-848E-AE41-9B39-58EC6DCD4FA4}"/>
              </a:ext>
            </a:extLst>
          </p:cNvPr>
          <p:cNvSpPr/>
          <p:nvPr/>
        </p:nvSpPr>
        <p:spPr>
          <a:xfrm>
            <a:off x="6584210" y="5257040"/>
            <a:ext cx="287381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Public response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to your actions</a:t>
            </a:r>
          </a:p>
        </p:txBody>
      </p:sp>
      <p:pic>
        <p:nvPicPr>
          <p:cNvPr id="27" name="Grafik 26">
            <a:hlinkClick r:id="rId10"/>
            <a:extLst>
              <a:ext uri="{FF2B5EF4-FFF2-40B4-BE49-F238E27FC236}">
                <a16:creationId xmlns:a16="http://schemas.microsoft.com/office/drawing/2014/main" id="{277D7B18-E68F-964C-85E0-B1AAF3E0F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2"/>
            <a:extLst>
              <a:ext uri="{FF2B5EF4-FFF2-40B4-BE49-F238E27FC236}">
                <a16:creationId xmlns:a16="http://schemas.microsoft.com/office/drawing/2014/main" id="{8B7E3287-9A56-4057-56B1-175E02280B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569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419391" y="423616"/>
            <a:ext cx="5681800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Your Investigation Notebook</a:t>
            </a:r>
          </a:p>
        </p:txBody>
      </p:sp>
      <p:pic>
        <p:nvPicPr>
          <p:cNvPr id="26" name="Grafik 25">
            <a:hlinkClick r:id="rId8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F9100257-67B3-D242-B5D8-9DF8EB32604C}"/>
              </a:ext>
            </a:extLst>
          </p:cNvPr>
          <p:cNvSpPr/>
          <p:nvPr/>
        </p:nvSpPr>
        <p:spPr>
          <a:xfrm>
            <a:off x="545737" y="1092968"/>
            <a:ext cx="4963796" cy="3826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200"/>
              </a:spcAft>
            </a:pP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Your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notebook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 is designed to keep track of important information and to group them into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Evidences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. It is also your repository for answering questions (emails) throughout the game.</a:t>
            </a:r>
          </a:p>
          <a:p>
            <a:pPr>
              <a:spcAft>
                <a:spcPts val="1200"/>
              </a:spcAft>
            </a:pP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There are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five main categories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 and useful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sub-categories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, as well as a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trash folder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. Transferring evidences</a:t>
            </a:r>
            <a:b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to the notebook and categorizing them will happen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automatically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You can also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prioritize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 very important evidence by changing their order, and </a:t>
            </a:r>
            <a:r>
              <a:rPr lang="en-GB" sz="19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move</a:t>
            </a:r>
            <a:r>
              <a:rPr lang="en-GB" sz="1900" dirty="0">
                <a:solidFill>
                  <a:srgbClr val="E6E6E6"/>
                </a:solidFill>
                <a:latin typeface="Century Gothic" panose="020B0502020202020204" pitchFamily="34" charset="0"/>
              </a:rPr>
              <a:t> information into the trash folder. Sometimes, however, even removed evidence can still prove useful.</a:t>
            </a:r>
          </a:p>
        </p:txBody>
      </p:sp>
      <p:sp>
        <p:nvSpPr>
          <p:cNvPr id="27" name="Pfeil nach rechts 26">
            <a:hlinkClick r:id="rId10" action="ppaction://hlinksldjump"/>
            <a:extLst>
              <a:ext uri="{FF2B5EF4-FFF2-40B4-BE49-F238E27FC236}">
                <a16:creationId xmlns:a16="http://schemas.microsoft.com/office/drawing/2014/main" id="{21B834EB-01CE-8543-9772-9075CC196FB3}"/>
              </a:ext>
            </a:extLst>
          </p:cNvPr>
          <p:cNvSpPr/>
          <p:nvPr/>
        </p:nvSpPr>
        <p:spPr>
          <a:xfrm>
            <a:off x="93964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DA6293A-C88C-D63E-81A7-14D0EFD6746A}"/>
              </a:ext>
            </a:extLst>
          </p:cNvPr>
          <p:cNvGrpSpPr/>
          <p:nvPr/>
        </p:nvGrpSpPr>
        <p:grpSpPr>
          <a:xfrm>
            <a:off x="5979721" y="1061581"/>
            <a:ext cx="3501229" cy="4310113"/>
            <a:chOff x="5895225" y="1136273"/>
            <a:chExt cx="3501229" cy="4310113"/>
          </a:xfrm>
        </p:grpSpPr>
        <p:pic>
          <p:nvPicPr>
            <p:cNvPr id="14" name="Grafik 13" descr="Ein Bild, das Text, Computer, Monitor, Elektronik enthält.&#10;&#10;Automatisch generierte Beschreibung">
              <a:extLst>
                <a:ext uri="{FF2B5EF4-FFF2-40B4-BE49-F238E27FC236}">
                  <a16:creationId xmlns:a16="http://schemas.microsoft.com/office/drawing/2014/main" id="{95E87086-A5B7-42D5-A466-AE14BF05E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95225" y="1136273"/>
              <a:ext cx="3501229" cy="4310113"/>
            </a:xfrm>
            <a:prstGeom prst="rect">
              <a:avLst/>
            </a:prstGeom>
            <a:ln w="57150">
              <a:solidFill>
                <a:srgbClr val="6B709A"/>
              </a:solidFill>
            </a:ln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67E57F16-8782-D24C-833E-95C9F4BBC281}"/>
                </a:ext>
              </a:extLst>
            </p:cNvPr>
            <p:cNvSpPr/>
            <p:nvPr/>
          </p:nvSpPr>
          <p:spPr>
            <a:xfrm>
              <a:off x="6427692" y="1444188"/>
              <a:ext cx="2603312" cy="327454"/>
            </a:xfrm>
            <a:prstGeom prst="rect">
              <a:avLst/>
            </a:prstGeom>
            <a:solidFill>
              <a:srgbClr val="914C5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58CA73F6-CD9D-A144-8D00-5538E3AE7A6C}"/>
                </a:ext>
              </a:extLst>
            </p:cNvPr>
            <p:cNvSpPr/>
            <p:nvPr/>
          </p:nvSpPr>
          <p:spPr>
            <a:xfrm>
              <a:off x="6427692" y="1944052"/>
              <a:ext cx="2603312" cy="327454"/>
            </a:xfrm>
            <a:prstGeom prst="rect">
              <a:avLst/>
            </a:prstGeom>
            <a:solidFill>
              <a:srgbClr val="6B709A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AE42DE31-E2C4-6242-BB7F-E98347E511B2}"/>
                </a:ext>
              </a:extLst>
            </p:cNvPr>
            <p:cNvSpPr/>
            <p:nvPr/>
          </p:nvSpPr>
          <p:spPr>
            <a:xfrm>
              <a:off x="6427192" y="2443916"/>
              <a:ext cx="2603312" cy="327454"/>
            </a:xfrm>
            <a:prstGeom prst="rect">
              <a:avLst/>
            </a:prstGeom>
            <a:solidFill>
              <a:srgbClr val="518D9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FD80146B-B5BD-764E-9D0C-E3D11F2C9B5F}"/>
                </a:ext>
              </a:extLst>
            </p:cNvPr>
            <p:cNvSpPr/>
            <p:nvPr/>
          </p:nvSpPr>
          <p:spPr>
            <a:xfrm>
              <a:off x="6427192" y="2943780"/>
              <a:ext cx="2603312" cy="327454"/>
            </a:xfrm>
            <a:prstGeom prst="rect">
              <a:avLst/>
            </a:prstGeom>
            <a:solidFill>
              <a:srgbClr val="BEA956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27E5D0C3-DCBD-A94D-BD77-FA3DB5AEFF18}"/>
                </a:ext>
              </a:extLst>
            </p:cNvPr>
            <p:cNvSpPr/>
            <p:nvPr/>
          </p:nvSpPr>
          <p:spPr>
            <a:xfrm>
              <a:off x="6427192" y="3442299"/>
              <a:ext cx="2603312" cy="327454"/>
            </a:xfrm>
            <a:prstGeom prst="rect">
              <a:avLst/>
            </a:prstGeom>
            <a:solidFill>
              <a:srgbClr val="64886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99041A88-93F2-BF44-8471-6576FBFC89E8}"/>
                </a:ext>
              </a:extLst>
            </p:cNvPr>
            <p:cNvSpPr txBox="1"/>
            <p:nvPr/>
          </p:nvSpPr>
          <p:spPr>
            <a:xfrm>
              <a:off x="6607099" y="1487027"/>
              <a:ext cx="209624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EBEBEB"/>
                  </a:solidFill>
                  <a:latin typeface="Century Gothic" panose="020B0502020202020204" pitchFamily="34" charset="0"/>
                </a:rPr>
                <a:t>Outbreak Facts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82466EF-19D1-1E4C-B86F-640D8FB13C1A}"/>
                </a:ext>
              </a:extLst>
            </p:cNvPr>
            <p:cNvSpPr txBox="1"/>
            <p:nvPr/>
          </p:nvSpPr>
          <p:spPr>
            <a:xfrm>
              <a:off x="6594243" y="1981645"/>
              <a:ext cx="19214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EBEBEB"/>
                  </a:solidFill>
                  <a:latin typeface="Century Gothic" panose="020B0502020202020204" pitchFamily="34" charset="0"/>
                </a:rPr>
                <a:t>Affected Population</a:t>
              </a: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92AD1E80-09AB-ED4A-9F3A-92ABDD1220C4}"/>
                </a:ext>
              </a:extLst>
            </p:cNvPr>
            <p:cNvSpPr txBox="1"/>
            <p:nvPr/>
          </p:nvSpPr>
          <p:spPr>
            <a:xfrm>
              <a:off x="6593742" y="2482398"/>
              <a:ext cx="192147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EBEBEB"/>
                  </a:solidFill>
                  <a:latin typeface="Century Gothic" panose="020B0502020202020204" pitchFamily="34" charset="0"/>
                </a:rPr>
                <a:t>Clinical Description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A9868333-E8A0-6A4E-95D8-B65FFD661AB5}"/>
                </a:ext>
              </a:extLst>
            </p:cNvPr>
            <p:cNvSpPr txBox="1"/>
            <p:nvPr/>
          </p:nvSpPr>
          <p:spPr>
            <a:xfrm>
              <a:off x="6606598" y="2979675"/>
              <a:ext cx="22722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EBEBEB"/>
                  </a:solidFill>
                  <a:latin typeface="Century Gothic" panose="020B0502020202020204" pitchFamily="34" charset="0"/>
                </a:rPr>
                <a:t>Epidemiology and Management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9956F79-5D47-744A-BC0C-F3CF2AA79E41}"/>
                </a:ext>
              </a:extLst>
            </p:cNvPr>
            <p:cNvSpPr txBox="1"/>
            <p:nvPr/>
          </p:nvSpPr>
          <p:spPr>
            <a:xfrm>
              <a:off x="6606598" y="3482915"/>
              <a:ext cx="22722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EBEBEB"/>
                  </a:solidFill>
                  <a:latin typeface="Century Gothic" panose="020B0502020202020204" pitchFamily="34" charset="0"/>
                </a:rPr>
                <a:t>Investigation Plan</a:t>
              </a: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FB7FD3E7-28DB-8A41-A298-3418F6A68D71}"/>
                </a:ext>
              </a:extLst>
            </p:cNvPr>
            <p:cNvSpPr/>
            <p:nvPr/>
          </p:nvSpPr>
          <p:spPr>
            <a:xfrm>
              <a:off x="6427192" y="4515138"/>
              <a:ext cx="2603312" cy="327454"/>
            </a:xfrm>
            <a:prstGeom prst="rect">
              <a:avLst/>
            </a:prstGeom>
            <a:solidFill>
              <a:srgbClr val="514C4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11709105-E6EB-EE4C-9F57-E2413FCDB74C}"/>
                </a:ext>
              </a:extLst>
            </p:cNvPr>
            <p:cNvSpPr txBox="1"/>
            <p:nvPr/>
          </p:nvSpPr>
          <p:spPr>
            <a:xfrm>
              <a:off x="6607098" y="4552622"/>
              <a:ext cx="22722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EBEBEB"/>
                  </a:solidFill>
                  <a:latin typeface="Century Gothic" panose="020B0502020202020204" pitchFamily="34" charset="0"/>
                </a:rPr>
                <a:t>Trash Folder</a:t>
              </a:r>
            </a:p>
          </p:txBody>
        </p:sp>
      </p:grpSp>
      <p:pic>
        <p:nvPicPr>
          <p:cNvPr id="29" name="Grafik 28">
            <a:hlinkClick r:id="rId12"/>
            <a:extLst>
              <a:ext uri="{FF2B5EF4-FFF2-40B4-BE49-F238E27FC236}">
                <a16:creationId xmlns:a16="http://schemas.microsoft.com/office/drawing/2014/main" id="{0CAC3930-0257-ED46-8F23-C0A557675C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3" name="Grafik 2" descr="Creative Commons License">
            <a:hlinkClick r:id="rId14"/>
            <a:extLst>
              <a:ext uri="{FF2B5EF4-FFF2-40B4-BE49-F238E27FC236}">
                <a16:creationId xmlns:a16="http://schemas.microsoft.com/office/drawing/2014/main" id="{AB25C1F0-6556-FE18-5D49-4D652EB101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080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CCB6B8-AEF9-207C-D963-605B69D37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96" y="1262830"/>
            <a:ext cx="3261442" cy="4014928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26" name="Grafik 25">
            <a:hlinkClick r:id="rId8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14" name="Pfeil nach rechts 13">
            <a:hlinkClick r:id="rId10" action="ppaction://hlinksldjump"/>
            <a:extLst>
              <a:ext uri="{FF2B5EF4-FFF2-40B4-BE49-F238E27FC236}">
                <a16:creationId xmlns:a16="http://schemas.microsoft.com/office/drawing/2014/main" id="{B756C634-5F7E-2C46-9F24-FB473FCA7DCF}"/>
              </a:ext>
            </a:extLst>
          </p:cNvPr>
          <p:cNvSpPr/>
          <p:nvPr/>
        </p:nvSpPr>
        <p:spPr>
          <a:xfrm rot="10800000">
            <a:off x="89521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feil nach rechts 15">
            <a:hlinkClick r:id="rId11" action="ppaction://hlinksldjump"/>
            <a:extLst>
              <a:ext uri="{FF2B5EF4-FFF2-40B4-BE49-F238E27FC236}">
                <a16:creationId xmlns:a16="http://schemas.microsoft.com/office/drawing/2014/main" id="{ECA840B1-EFAE-F54E-8784-A071A9F73EBB}"/>
              </a:ext>
            </a:extLst>
          </p:cNvPr>
          <p:cNvSpPr/>
          <p:nvPr/>
        </p:nvSpPr>
        <p:spPr>
          <a:xfrm>
            <a:off x="93964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Gerade Verbindung 17">
            <a:extLst>
              <a:ext uri="{FF2B5EF4-FFF2-40B4-BE49-F238E27FC236}">
                <a16:creationId xmlns:a16="http://schemas.microsoft.com/office/drawing/2014/main" id="{06BC402D-C71E-B74F-A7EA-F62216DD9AFE}"/>
              </a:ext>
            </a:extLst>
          </p:cNvPr>
          <p:cNvCxnSpPr>
            <a:cxnSpLocks/>
          </p:cNvCxnSpPr>
          <p:nvPr/>
        </p:nvCxnSpPr>
        <p:spPr>
          <a:xfrm flipH="1" flipV="1">
            <a:off x="5211271" y="2254567"/>
            <a:ext cx="1987507" cy="1013670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196277E-E8EC-654F-9765-BB3B0ECAF6BF}"/>
              </a:ext>
            </a:extLst>
          </p:cNvPr>
          <p:cNvCxnSpPr>
            <a:cxnSpLocks/>
          </p:cNvCxnSpPr>
          <p:nvPr/>
        </p:nvCxnSpPr>
        <p:spPr>
          <a:xfrm flipH="1">
            <a:off x="2206348" y="1689168"/>
            <a:ext cx="1167320" cy="55906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>
            <a:extLst>
              <a:ext uri="{FF2B5EF4-FFF2-40B4-BE49-F238E27FC236}">
                <a16:creationId xmlns:a16="http://schemas.microsoft.com/office/drawing/2014/main" id="{29116750-A6DE-2F4B-B7EF-F191DE942510}"/>
              </a:ext>
            </a:extLst>
          </p:cNvPr>
          <p:cNvCxnSpPr>
            <a:cxnSpLocks/>
          </p:cNvCxnSpPr>
          <p:nvPr/>
        </p:nvCxnSpPr>
        <p:spPr>
          <a:xfrm flipH="1">
            <a:off x="2149604" y="4609532"/>
            <a:ext cx="1308281" cy="199967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BC463B90-11D9-EE48-9BDC-535835844CBC}"/>
              </a:ext>
            </a:extLst>
          </p:cNvPr>
          <p:cNvCxnSpPr>
            <a:cxnSpLocks/>
          </p:cNvCxnSpPr>
          <p:nvPr/>
        </p:nvCxnSpPr>
        <p:spPr>
          <a:xfrm flipH="1">
            <a:off x="2206348" y="2113470"/>
            <a:ext cx="1167320" cy="134763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5DD9AFF8-D66D-F74D-A2D0-EB0F64EA5952}"/>
              </a:ext>
            </a:extLst>
          </p:cNvPr>
          <p:cNvCxnSpPr>
            <a:cxnSpLocks/>
          </p:cNvCxnSpPr>
          <p:nvPr/>
        </p:nvCxnSpPr>
        <p:spPr>
          <a:xfrm flipH="1" flipV="1">
            <a:off x="2206348" y="2248233"/>
            <a:ext cx="1167320" cy="317590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>
            <a:extLst>
              <a:ext uri="{FF2B5EF4-FFF2-40B4-BE49-F238E27FC236}">
                <a16:creationId xmlns:a16="http://schemas.microsoft.com/office/drawing/2014/main" id="{963BDE32-37B5-A94A-AA35-F37495F2180A}"/>
              </a:ext>
            </a:extLst>
          </p:cNvPr>
          <p:cNvCxnSpPr>
            <a:cxnSpLocks/>
          </p:cNvCxnSpPr>
          <p:nvPr/>
        </p:nvCxnSpPr>
        <p:spPr>
          <a:xfrm flipH="1" flipV="1">
            <a:off x="2206348" y="2254808"/>
            <a:ext cx="1181032" cy="78595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B9EBECC3-61E9-E041-AAA0-FE4EC8BB9ABF}"/>
              </a:ext>
            </a:extLst>
          </p:cNvPr>
          <p:cNvCxnSpPr>
            <a:cxnSpLocks/>
          </p:cNvCxnSpPr>
          <p:nvPr/>
        </p:nvCxnSpPr>
        <p:spPr>
          <a:xfrm flipH="1" flipV="1">
            <a:off x="2206348" y="2244784"/>
            <a:ext cx="1167318" cy="1290303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CA5718E5-FEC1-1F45-BD53-CC85D59D33EE}"/>
              </a:ext>
            </a:extLst>
          </p:cNvPr>
          <p:cNvCxnSpPr>
            <a:cxnSpLocks/>
          </p:cNvCxnSpPr>
          <p:nvPr/>
        </p:nvCxnSpPr>
        <p:spPr>
          <a:xfrm flipH="1">
            <a:off x="6194580" y="1888071"/>
            <a:ext cx="1004198" cy="366496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>
            <a:extLst>
              <a:ext uri="{FF2B5EF4-FFF2-40B4-BE49-F238E27FC236}">
                <a16:creationId xmlns:a16="http://schemas.microsoft.com/office/drawing/2014/main" id="{B9DB4426-FE0E-3D44-A323-66D6D725314F}"/>
              </a:ext>
            </a:extLst>
          </p:cNvPr>
          <p:cNvCxnSpPr>
            <a:cxnSpLocks/>
          </p:cNvCxnSpPr>
          <p:nvPr/>
        </p:nvCxnSpPr>
        <p:spPr>
          <a:xfrm flipH="1" flipV="1">
            <a:off x="4122756" y="4199766"/>
            <a:ext cx="1088515" cy="1237791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55">
            <a:extLst>
              <a:ext uri="{FF2B5EF4-FFF2-40B4-BE49-F238E27FC236}">
                <a16:creationId xmlns:a16="http://schemas.microsoft.com/office/drawing/2014/main" id="{A9B38590-1A9E-504C-9E01-476A9EBA16A0}"/>
              </a:ext>
            </a:extLst>
          </p:cNvPr>
          <p:cNvSpPr/>
          <p:nvPr/>
        </p:nvSpPr>
        <p:spPr>
          <a:xfrm>
            <a:off x="710460" y="2613778"/>
            <a:ext cx="2180093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Main</a:t>
            </a:r>
          </a:p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Categories</a:t>
            </a:r>
          </a:p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(Scrollable Notebook Pages)</a:t>
            </a:r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71735CD3-794B-A847-B3F2-7DEF1D41A96C}"/>
              </a:ext>
            </a:extLst>
          </p:cNvPr>
          <p:cNvSpPr/>
          <p:nvPr/>
        </p:nvSpPr>
        <p:spPr>
          <a:xfrm>
            <a:off x="1045877" y="4789652"/>
            <a:ext cx="19660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Trash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Folder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(Evidence won’t be lost)</a:t>
            </a:r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014C9119-13F6-6143-B46C-6CC76F981CE7}"/>
              </a:ext>
            </a:extLst>
          </p:cNvPr>
          <p:cNvSpPr/>
          <p:nvPr/>
        </p:nvSpPr>
        <p:spPr>
          <a:xfrm>
            <a:off x="7059681" y="4579501"/>
            <a:ext cx="2762850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Sub- Categories</a:t>
            </a:r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59A07D8B-4489-4341-A6A0-912B92F2A980}"/>
              </a:ext>
            </a:extLst>
          </p:cNvPr>
          <p:cNvSpPr/>
          <p:nvPr/>
        </p:nvSpPr>
        <p:spPr>
          <a:xfrm>
            <a:off x="7358891" y="1572639"/>
            <a:ext cx="2067860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Delete Evidence</a:t>
            </a: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CC672C63-A282-AC48-8C15-C83320AB151E}"/>
              </a:ext>
            </a:extLst>
          </p:cNvPr>
          <p:cNvSpPr/>
          <p:nvPr/>
        </p:nvSpPr>
        <p:spPr>
          <a:xfrm>
            <a:off x="7358890" y="3089491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Prioritize Evidence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by moving to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first position</a:t>
            </a:r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EA350536-034B-5E47-9D66-501B79429637}"/>
              </a:ext>
            </a:extLst>
          </p:cNvPr>
          <p:cNvSpPr/>
          <p:nvPr/>
        </p:nvSpPr>
        <p:spPr>
          <a:xfrm>
            <a:off x="4282703" y="5462319"/>
            <a:ext cx="3350812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New Evidence</a:t>
            </a:r>
          </a:p>
        </p:txBody>
      </p:sp>
      <p:cxnSp>
        <p:nvCxnSpPr>
          <p:cNvPr id="84" name="Gerade Verbindung 83">
            <a:extLst>
              <a:ext uri="{FF2B5EF4-FFF2-40B4-BE49-F238E27FC236}">
                <a16:creationId xmlns:a16="http://schemas.microsoft.com/office/drawing/2014/main" id="{9A35EDF3-D0C1-5647-A4CD-38A3738205A8}"/>
              </a:ext>
            </a:extLst>
          </p:cNvPr>
          <p:cNvCxnSpPr>
            <a:cxnSpLocks/>
          </p:cNvCxnSpPr>
          <p:nvPr/>
        </p:nvCxnSpPr>
        <p:spPr>
          <a:xfrm flipH="1" flipV="1">
            <a:off x="4852022" y="3341082"/>
            <a:ext cx="2147986" cy="1387296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hteck 90">
            <a:extLst>
              <a:ext uri="{FF2B5EF4-FFF2-40B4-BE49-F238E27FC236}">
                <a16:creationId xmlns:a16="http://schemas.microsoft.com/office/drawing/2014/main" id="{CA10F9F5-2F76-744D-9E3F-75D9BC4E7B8E}"/>
              </a:ext>
            </a:extLst>
          </p:cNvPr>
          <p:cNvSpPr/>
          <p:nvPr/>
        </p:nvSpPr>
        <p:spPr>
          <a:xfrm>
            <a:off x="419391" y="423616"/>
            <a:ext cx="5681800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Your Investigation Notebook</a:t>
            </a:r>
          </a:p>
        </p:txBody>
      </p:sp>
      <p:pic>
        <p:nvPicPr>
          <p:cNvPr id="34" name="Grafik 33">
            <a:hlinkClick r:id="rId12"/>
            <a:extLst>
              <a:ext uri="{FF2B5EF4-FFF2-40B4-BE49-F238E27FC236}">
                <a16:creationId xmlns:a16="http://schemas.microsoft.com/office/drawing/2014/main" id="{6130638D-B95A-3445-8EB8-034416ED74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4"/>
            <a:extLst>
              <a:ext uri="{FF2B5EF4-FFF2-40B4-BE49-F238E27FC236}">
                <a16:creationId xmlns:a16="http://schemas.microsoft.com/office/drawing/2014/main" id="{36D47342-2A6E-7182-FB8A-D281787C2B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657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090FC99-DDE5-851F-A061-09A29071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2" y="2096220"/>
            <a:ext cx="2961196" cy="3645317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C7F1D869-2C89-C196-48D0-7AF4B9466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" t="1562" r="1018" b="2009"/>
          <a:stretch/>
        </p:blipFill>
        <p:spPr>
          <a:xfrm rot="526017">
            <a:off x="4862351" y="1504366"/>
            <a:ext cx="4638682" cy="3218386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5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7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375146" y="317475"/>
            <a:ext cx="8376766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Collecting Evidence from Textbook Pages</a:t>
            </a:r>
          </a:p>
        </p:txBody>
      </p:sp>
      <p:pic>
        <p:nvPicPr>
          <p:cNvPr id="26" name="Grafik 25">
            <a:hlinkClick r:id="rId10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29" name="Pfeil nach rechts 28">
            <a:hlinkClick r:id="rId12" action="ppaction://hlinksldjump"/>
            <a:extLst>
              <a:ext uri="{FF2B5EF4-FFF2-40B4-BE49-F238E27FC236}">
                <a16:creationId xmlns:a16="http://schemas.microsoft.com/office/drawing/2014/main" id="{BD450BB1-B8B0-0745-A4A4-2D761CF4F042}"/>
              </a:ext>
            </a:extLst>
          </p:cNvPr>
          <p:cNvSpPr/>
          <p:nvPr/>
        </p:nvSpPr>
        <p:spPr>
          <a:xfrm rot="10800000">
            <a:off x="89521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feil nach rechts 16">
            <a:hlinkClick r:id="rId13" action="ppaction://hlinksldjump"/>
            <a:extLst>
              <a:ext uri="{FF2B5EF4-FFF2-40B4-BE49-F238E27FC236}">
                <a16:creationId xmlns:a16="http://schemas.microsoft.com/office/drawing/2014/main" id="{4928B917-FC55-FF42-ACB9-2B2D66650FAF}"/>
              </a:ext>
            </a:extLst>
          </p:cNvPr>
          <p:cNvSpPr/>
          <p:nvPr/>
        </p:nvSpPr>
        <p:spPr>
          <a:xfrm>
            <a:off x="93964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Grafik 24" descr="Cursor mit einfarbiger Füllung">
            <a:extLst>
              <a:ext uri="{FF2B5EF4-FFF2-40B4-BE49-F238E27FC236}">
                <a16:creationId xmlns:a16="http://schemas.microsoft.com/office/drawing/2014/main" id="{D7D52E47-95C3-FC45-ADEA-4C3431D4E43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2961732" y="4767787"/>
            <a:ext cx="685457" cy="685457"/>
          </a:xfrm>
          <a:prstGeom prst="rect">
            <a:avLst/>
          </a:prstGeom>
        </p:spPr>
      </p:pic>
      <p:pic>
        <p:nvPicPr>
          <p:cNvPr id="28" name="Grafik 27" descr="Cursor mit einfarbiger Füllung">
            <a:extLst>
              <a:ext uri="{FF2B5EF4-FFF2-40B4-BE49-F238E27FC236}">
                <a16:creationId xmlns:a16="http://schemas.microsoft.com/office/drawing/2014/main" id="{910C76FF-BFAE-D946-B3C9-BE27E4B4A5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5637230" y="2309822"/>
            <a:ext cx="685457" cy="685457"/>
          </a:xfrm>
          <a:prstGeom prst="rect">
            <a:avLst/>
          </a:prstGeom>
        </p:spPr>
      </p:pic>
      <p:pic>
        <p:nvPicPr>
          <p:cNvPr id="30" name="Grafik 29" descr="Cursor mit einfarbiger Füllung">
            <a:extLst>
              <a:ext uri="{FF2B5EF4-FFF2-40B4-BE49-F238E27FC236}">
                <a16:creationId xmlns:a16="http://schemas.microsoft.com/office/drawing/2014/main" id="{90D9625A-63DB-CF46-AA74-657C74D504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4069894" y="4994622"/>
            <a:ext cx="441398" cy="441398"/>
          </a:xfrm>
          <a:prstGeom prst="rect">
            <a:avLst/>
          </a:prstGeom>
        </p:spPr>
      </p:pic>
      <p:pic>
        <p:nvPicPr>
          <p:cNvPr id="31" name="Grafik 30" descr="Cursor mit einfarbiger Füllung">
            <a:extLst>
              <a:ext uri="{FF2B5EF4-FFF2-40B4-BE49-F238E27FC236}">
                <a16:creationId xmlns:a16="http://schemas.microsoft.com/office/drawing/2014/main" id="{D9A0C9A2-C143-0F46-A8ED-63ED0BD120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3620990" y="4994622"/>
            <a:ext cx="441398" cy="441398"/>
          </a:xfrm>
          <a:prstGeom prst="rect">
            <a:avLst/>
          </a:prstGeom>
        </p:spPr>
      </p:pic>
      <p:pic>
        <p:nvPicPr>
          <p:cNvPr id="32" name="Grafik 31" descr="Cursor mit einfarbiger Füllung">
            <a:extLst>
              <a:ext uri="{FF2B5EF4-FFF2-40B4-BE49-F238E27FC236}">
                <a16:creationId xmlns:a16="http://schemas.microsoft.com/office/drawing/2014/main" id="{A3D2D2BC-AD5C-A84E-BBCF-90029E3EFF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4838356" y="4769785"/>
            <a:ext cx="441398" cy="441398"/>
          </a:xfrm>
          <a:prstGeom prst="rect">
            <a:avLst/>
          </a:prstGeom>
        </p:spPr>
      </p:pic>
      <p:pic>
        <p:nvPicPr>
          <p:cNvPr id="33" name="Grafik 32" descr="Cursor mit einfarbiger Füllung">
            <a:extLst>
              <a:ext uri="{FF2B5EF4-FFF2-40B4-BE49-F238E27FC236}">
                <a16:creationId xmlns:a16="http://schemas.microsoft.com/office/drawing/2014/main" id="{0112E4D1-71D1-6342-B5EF-6A6FBDF50B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5183558" y="4584156"/>
            <a:ext cx="441398" cy="441398"/>
          </a:xfrm>
          <a:prstGeom prst="rect">
            <a:avLst/>
          </a:prstGeom>
        </p:spPr>
      </p:pic>
      <p:pic>
        <p:nvPicPr>
          <p:cNvPr id="34" name="Grafik 33" descr="Cursor mit einfarbiger Füllung">
            <a:extLst>
              <a:ext uri="{FF2B5EF4-FFF2-40B4-BE49-F238E27FC236}">
                <a16:creationId xmlns:a16="http://schemas.microsoft.com/office/drawing/2014/main" id="{F0BC5A76-9900-224B-B1D7-011BFCD59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5516903" y="4343205"/>
            <a:ext cx="441398" cy="441398"/>
          </a:xfrm>
          <a:prstGeom prst="rect">
            <a:avLst/>
          </a:prstGeom>
        </p:spPr>
      </p:pic>
      <p:pic>
        <p:nvPicPr>
          <p:cNvPr id="35" name="Grafik 34" descr="Cursor mit einfarbiger Füllung">
            <a:extLst>
              <a:ext uri="{FF2B5EF4-FFF2-40B4-BE49-F238E27FC236}">
                <a16:creationId xmlns:a16="http://schemas.microsoft.com/office/drawing/2014/main" id="{83E9BD5B-EADA-4F44-A332-6569871EA0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5772939" y="4025569"/>
            <a:ext cx="441398" cy="441398"/>
          </a:xfrm>
          <a:prstGeom prst="rect">
            <a:avLst/>
          </a:prstGeom>
        </p:spPr>
      </p:pic>
      <p:pic>
        <p:nvPicPr>
          <p:cNvPr id="36" name="Grafik 35" descr="Cursor mit einfarbiger Füllung">
            <a:extLst>
              <a:ext uri="{FF2B5EF4-FFF2-40B4-BE49-F238E27FC236}">
                <a16:creationId xmlns:a16="http://schemas.microsoft.com/office/drawing/2014/main" id="{750D5DA7-6C29-0C41-8465-2604B07412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5926465" y="3652882"/>
            <a:ext cx="441398" cy="441398"/>
          </a:xfrm>
          <a:prstGeom prst="rect">
            <a:avLst/>
          </a:prstGeom>
        </p:spPr>
      </p:pic>
      <p:pic>
        <p:nvPicPr>
          <p:cNvPr id="37" name="Grafik 36" descr="Cursor mit einfarbiger Füllung">
            <a:extLst>
              <a:ext uri="{FF2B5EF4-FFF2-40B4-BE49-F238E27FC236}">
                <a16:creationId xmlns:a16="http://schemas.microsoft.com/office/drawing/2014/main" id="{FC1EA7EB-1831-8449-8460-C86B11DFAB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6007962" y="3284911"/>
            <a:ext cx="441398" cy="441398"/>
          </a:xfrm>
          <a:prstGeom prst="rect">
            <a:avLst/>
          </a:prstGeom>
        </p:spPr>
      </p:pic>
      <p:cxnSp>
        <p:nvCxnSpPr>
          <p:cNvPr id="39" name="Gerade Verbindung 38">
            <a:extLst>
              <a:ext uri="{FF2B5EF4-FFF2-40B4-BE49-F238E27FC236}">
                <a16:creationId xmlns:a16="http://schemas.microsoft.com/office/drawing/2014/main" id="{56D10176-657B-0049-B91C-623BFAAF57AB}"/>
              </a:ext>
            </a:extLst>
          </p:cNvPr>
          <p:cNvCxnSpPr>
            <a:cxnSpLocks/>
          </p:cNvCxnSpPr>
          <p:nvPr/>
        </p:nvCxnSpPr>
        <p:spPr>
          <a:xfrm>
            <a:off x="4105643" y="2047630"/>
            <a:ext cx="0" cy="1531815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>
            <a:extLst>
              <a:ext uri="{FF2B5EF4-FFF2-40B4-BE49-F238E27FC236}">
                <a16:creationId xmlns:a16="http://schemas.microsoft.com/office/drawing/2014/main" id="{1A50B458-AED4-0B4F-9C85-02188BDA2185}"/>
              </a:ext>
            </a:extLst>
          </p:cNvPr>
          <p:cNvSpPr/>
          <p:nvPr/>
        </p:nvSpPr>
        <p:spPr>
          <a:xfrm>
            <a:off x="2937825" y="1300600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Find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Evidence!</a:t>
            </a:r>
          </a:p>
        </p:txBody>
      </p:sp>
      <p:pic>
        <p:nvPicPr>
          <p:cNvPr id="41" name="Grafik 40" descr="Cursor mit einfarbiger Füllung">
            <a:extLst>
              <a:ext uri="{FF2B5EF4-FFF2-40B4-BE49-F238E27FC236}">
                <a16:creationId xmlns:a16="http://schemas.microsoft.com/office/drawing/2014/main" id="{2804368D-D335-AE45-9B14-76291FCFD6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4483549" y="4930999"/>
            <a:ext cx="441398" cy="441398"/>
          </a:xfrm>
          <a:prstGeom prst="rect">
            <a:avLst/>
          </a:prstGeom>
        </p:spPr>
      </p:pic>
      <p:pic>
        <p:nvPicPr>
          <p:cNvPr id="42" name="Grafik 41" descr="Cursor mit einfarbiger Füllung">
            <a:extLst>
              <a:ext uri="{FF2B5EF4-FFF2-40B4-BE49-F238E27FC236}">
                <a16:creationId xmlns:a16="http://schemas.microsoft.com/office/drawing/2014/main" id="{32665789-5AC5-864C-9ED1-F5C459C757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68953">
            <a:off x="5941645" y="2899738"/>
            <a:ext cx="441398" cy="441398"/>
          </a:xfrm>
          <a:prstGeom prst="rect">
            <a:avLst/>
          </a:prstGeom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4A429CFB-514F-3846-9827-397973C83BFA}"/>
              </a:ext>
            </a:extLst>
          </p:cNvPr>
          <p:cNvSpPr/>
          <p:nvPr/>
        </p:nvSpPr>
        <p:spPr>
          <a:xfrm>
            <a:off x="5417068" y="5031148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Transfer and classification</a:t>
            </a:r>
          </a:p>
        </p:txBody>
      </p:sp>
      <p:pic>
        <p:nvPicPr>
          <p:cNvPr id="44" name="Grafik 43">
            <a:hlinkClick r:id="rId16"/>
            <a:extLst>
              <a:ext uri="{FF2B5EF4-FFF2-40B4-BE49-F238E27FC236}">
                <a16:creationId xmlns:a16="http://schemas.microsoft.com/office/drawing/2014/main" id="{72E7010A-2F66-6743-AFED-ABAF649D83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7" name="Grafik 6" descr="Lupe mit einfarbiger Füllung">
            <a:extLst>
              <a:ext uri="{FF2B5EF4-FFF2-40B4-BE49-F238E27FC236}">
                <a16:creationId xmlns:a16="http://schemas.microsoft.com/office/drawing/2014/main" id="{5D1B59AC-B3D3-68BD-2FBD-A9F874D3F4A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841689" y="3772852"/>
            <a:ext cx="684762" cy="684762"/>
          </a:xfrm>
          <a:prstGeom prst="rect">
            <a:avLst/>
          </a:prstGeom>
          <a:effectLst>
            <a:outerShdw blurRad="50800" dist="38100" dir="8100000" sx="104000" sy="104000" algn="tr" rotWithShape="0">
              <a:schemeClr val="bg2">
                <a:alpha val="40000"/>
              </a:schemeClr>
            </a:outerShdw>
          </a:effectLst>
        </p:spPr>
      </p:pic>
      <p:pic>
        <p:nvPicPr>
          <p:cNvPr id="2" name="Grafik 1" descr="Creative Commons License">
            <a:hlinkClick r:id="rId20"/>
            <a:extLst>
              <a:ext uri="{FF2B5EF4-FFF2-40B4-BE49-F238E27FC236}">
                <a16:creationId xmlns:a16="http://schemas.microsoft.com/office/drawing/2014/main" id="{CF8B9074-8AAF-37BF-7AEE-64A2DD3378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146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7AA0B8B-5E5B-C78E-F4C4-3A90BAFD1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485" y="1229972"/>
            <a:ext cx="3330748" cy="4100246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pic>
        <p:nvPicPr>
          <p:cNvPr id="10" name="Grafik 9" descr="Ein Bild, das Text enthält.&#10;&#10;Automatisch generierte Beschreibung">
            <a:hlinkClick r:id="rId3" action="ppaction://hlinksldjump"/>
            <a:extLst>
              <a:ext uri="{FF2B5EF4-FFF2-40B4-BE49-F238E27FC236}">
                <a16:creationId xmlns:a16="http://schemas.microsoft.com/office/drawing/2014/main" id="{94908A88-6CB6-15CC-65FB-9532FC741D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3" r="3738"/>
          <a:stretch/>
        </p:blipFill>
        <p:spPr>
          <a:xfrm rot="21364985">
            <a:off x="683132" y="1310815"/>
            <a:ext cx="3063468" cy="4329380"/>
          </a:xfrm>
          <a:prstGeom prst="rect">
            <a:avLst/>
          </a:prstGeom>
          <a:ln w="57150">
            <a:solidFill>
              <a:srgbClr val="6B709A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5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7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375146" y="317475"/>
            <a:ext cx="7706970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Collecting Evidence from Attachments</a:t>
            </a:r>
          </a:p>
        </p:txBody>
      </p:sp>
      <p:pic>
        <p:nvPicPr>
          <p:cNvPr id="26" name="Grafik 25">
            <a:hlinkClick r:id="rId10" action="ppaction://hlinksldjump"/>
            <a:extLst>
              <a:ext uri="{FF2B5EF4-FFF2-40B4-BE49-F238E27FC236}">
                <a16:creationId xmlns:a16="http://schemas.microsoft.com/office/drawing/2014/main" id="{F92A0EB7-B1E2-394F-9434-E2854CDCB0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3984" y="108321"/>
            <a:ext cx="560678" cy="560678"/>
          </a:xfrm>
          <a:prstGeom prst="rect">
            <a:avLst/>
          </a:prstGeom>
        </p:spPr>
      </p:pic>
      <p:sp>
        <p:nvSpPr>
          <p:cNvPr id="29" name="Pfeil nach rechts 28">
            <a:hlinkClick r:id="rId12" action="ppaction://hlinksldjump"/>
            <a:extLst>
              <a:ext uri="{FF2B5EF4-FFF2-40B4-BE49-F238E27FC236}">
                <a16:creationId xmlns:a16="http://schemas.microsoft.com/office/drawing/2014/main" id="{BD450BB1-B8B0-0745-A4A4-2D761CF4F042}"/>
              </a:ext>
            </a:extLst>
          </p:cNvPr>
          <p:cNvSpPr/>
          <p:nvPr/>
        </p:nvSpPr>
        <p:spPr>
          <a:xfrm rot="10800000">
            <a:off x="8952154" y="5560705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 descr="Cursor mit einfarbiger Füllung">
            <a:extLst>
              <a:ext uri="{FF2B5EF4-FFF2-40B4-BE49-F238E27FC236}">
                <a16:creationId xmlns:a16="http://schemas.microsoft.com/office/drawing/2014/main" id="{400E75A7-21F5-3A46-A9DA-C7AE777CB2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2610235" y="2852960"/>
            <a:ext cx="685457" cy="685457"/>
          </a:xfrm>
          <a:prstGeom prst="rect">
            <a:avLst/>
          </a:prstGeom>
        </p:spPr>
      </p:pic>
      <p:pic>
        <p:nvPicPr>
          <p:cNvPr id="17" name="Grafik 16" descr="Cursor mit einfarbiger Füllung">
            <a:extLst>
              <a:ext uri="{FF2B5EF4-FFF2-40B4-BE49-F238E27FC236}">
                <a16:creationId xmlns:a16="http://schemas.microsoft.com/office/drawing/2014/main" id="{EDA3856D-3B8C-A643-92E2-775C9BB166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6226317" y="4501822"/>
            <a:ext cx="685457" cy="685457"/>
          </a:xfrm>
          <a:prstGeom prst="rect">
            <a:avLst/>
          </a:prstGeom>
        </p:spPr>
      </p:pic>
      <p:pic>
        <p:nvPicPr>
          <p:cNvPr id="18" name="Grafik 17" descr="Cursor mit einfarbiger Füllung">
            <a:extLst>
              <a:ext uri="{FF2B5EF4-FFF2-40B4-BE49-F238E27FC236}">
                <a16:creationId xmlns:a16="http://schemas.microsoft.com/office/drawing/2014/main" id="{D4E4CFF2-BB35-0C47-AEFB-6A3E1567B5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2918254" y="3388808"/>
            <a:ext cx="441398" cy="441398"/>
          </a:xfrm>
          <a:prstGeom prst="rect">
            <a:avLst/>
          </a:prstGeom>
        </p:spPr>
      </p:pic>
      <p:pic>
        <p:nvPicPr>
          <p:cNvPr id="23" name="Grafik 22" descr="Cursor mit einfarbiger Füllung">
            <a:extLst>
              <a:ext uri="{FF2B5EF4-FFF2-40B4-BE49-F238E27FC236}">
                <a16:creationId xmlns:a16="http://schemas.microsoft.com/office/drawing/2014/main" id="{84234FA9-DF5A-544A-8D82-3EFABB719F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3187245" y="3729892"/>
            <a:ext cx="441398" cy="441398"/>
          </a:xfrm>
          <a:prstGeom prst="rect">
            <a:avLst/>
          </a:prstGeom>
        </p:spPr>
      </p:pic>
      <p:pic>
        <p:nvPicPr>
          <p:cNvPr id="25" name="Grafik 24" descr="Cursor mit einfarbiger Füllung">
            <a:extLst>
              <a:ext uri="{FF2B5EF4-FFF2-40B4-BE49-F238E27FC236}">
                <a16:creationId xmlns:a16="http://schemas.microsoft.com/office/drawing/2014/main" id="{49764CB5-E034-7C46-AA8C-20488533EB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3541882" y="4006724"/>
            <a:ext cx="441398" cy="441398"/>
          </a:xfrm>
          <a:prstGeom prst="rect">
            <a:avLst/>
          </a:prstGeom>
        </p:spPr>
      </p:pic>
      <p:pic>
        <p:nvPicPr>
          <p:cNvPr id="27" name="Grafik 26" descr="Cursor mit einfarbiger Füllung">
            <a:extLst>
              <a:ext uri="{FF2B5EF4-FFF2-40B4-BE49-F238E27FC236}">
                <a16:creationId xmlns:a16="http://schemas.microsoft.com/office/drawing/2014/main" id="{7E5E1D48-814B-FC4B-9909-5230DCBB1D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3927406" y="4267538"/>
            <a:ext cx="441398" cy="441398"/>
          </a:xfrm>
          <a:prstGeom prst="rect">
            <a:avLst/>
          </a:prstGeom>
        </p:spPr>
      </p:pic>
      <p:pic>
        <p:nvPicPr>
          <p:cNvPr id="28" name="Grafik 27" descr="Cursor mit einfarbiger Füllung">
            <a:extLst>
              <a:ext uri="{FF2B5EF4-FFF2-40B4-BE49-F238E27FC236}">
                <a16:creationId xmlns:a16="http://schemas.microsoft.com/office/drawing/2014/main" id="{22A0F0FF-F7EB-194D-A1BD-24DC847343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4361092" y="4453013"/>
            <a:ext cx="441398" cy="441398"/>
          </a:xfrm>
          <a:prstGeom prst="rect">
            <a:avLst/>
          </a:prstGeom>
        </p:spPr>
      </p:pic>
      <p:pic>
        <p:nvPicPr>
          <p:cNvPr id="30" name="Grafik 29" descr="Cursor mit einfarbiger Füllung">
            <a:extLst>
              <a:ext uri="{FF2B5EF4-FFF2-40B4-BE49-F238E27FC236}">
                <a16:creationId xmlns:a16="http://schemas.microsoft.com/office/drawing/2014/main" id="{2281109C-E141-AB41-BB56-2A5DC4BBE6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4808331" y="4552758"/>
            <a:ext cx="441398" cy="441398"/>
          </a:xfrm>
          <a:prstGeom prst="rect">
            <a:avLst/>
          </a:prstGeom>
        </p:spPr>
      </p:pic>
      <p:pic>
        <p:nvPicPr>
          <p:cNvPr id="31" name="Grafik 30" descr="Cursor mit einfarbiger Füllung">
            <a:extLst>
              <a:ext uri="{FF2B5EF4-FFF2-40B4-BE49-F238E27FC236}">
                <a16:creationId xmlns:a16="http://schemas.microsoft.com/office/drawing/2014/main" id="{7A43F644-1FBF-F047-A76B-D56DDDB170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5298411" y="4650086"/>
            <a:ext cx="441398" cy="441398"/>
          </a:xfrm>
          <a:prstGeom prst="rect">
            <a:avLst/>
          </a:prstGeom>
        </p:spPr>
      </p:pic>
      <p:pic>
        <p:nvPicPr>
          <p:cNvPr id="32" name="Grafik 31" descr="Cursor mit einfarbiger Füllung">
            <a:extLst>
              <a:ext uri="{FF2B5EF4-FFF2-40B4-BE49-F238E27FC236}">
                <a16:creationId xmlns:a16="http://schemas.microsoft.com/office/drawing/2014/main" id="{42E1726E-6A86-B34B-B877-EF7DB2A68A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745585">
            <a:off x="5800808" y="4720500"/>
            <a:ext cx="441398" cy="441398"/>
          </a:xfrm>
          <a:prstGeom prst="rect">
            <a:avLst/>
          </a:prstGeom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14B24CCB-E7A9-5341-80F7-F01D407E2D00}"/>
              </a:ext>
            </a:extLst>
          </p:cNvPr>
          <p:cNvSpPr/>
          <p:nvPr/>
        </p:nvSpPr>
        <p:spPr>
          <a:xfrm>
            <a:off x="2091623" y="2766206"/>
            <a:ext cx="152075" cy="193299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Grafik 35">
            <a:hlinkClick r:id="rId15"/>
            <a:extLst>
              <a:ext uri="{FF2B5EF4-FFF2-40B4-BE49-F238E27FC236}">
                <a16:creationId xmlns:a16="http://schemas.microsoft.com/office/drawing/2014/main" id="{3C4C0AB4-EC0A-4A46-84D2-651E6F609E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C4F13B15-A0FD-1279-F7AC-C757C463F41F}"/>
              </a:ext>
            </a:extLst>
          </p:cNvPr>
          <p:cNvCxnSpPr>
            <a:cxnSpLocks/>
          </p:cNvCxnSpPr>
          <p:nvPr/>
        </p:nvCxnSpPr>
        <p:spPr>
          <a:xfrm>
            <a:off x="4821921" y="2466647"/>
            <a:ext cx="5951" cy="887066"/>
          </a:xfrm>
          <a:prstGeom prst="line">
            <a:avLst/>
          </a:prstGeom>
          <a:ln w="38100">
            <a:solidFill>
              <a:srgbClr val="6B709A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38786AD9-98D9-EED3-DC9E-4C346978E262}"/>
              </a:ext>
            </a:extLst>
          </p:cNvPr>
          <p:cNvSpPr/>
          <p:nvPr/>
        </p:nvSpPr>
        <p:spPr>
          <a:xfrm>
            <a:off x="3663079" y="1676410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Find</a:t>
            </a:r>
            <a:b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Evidence!</a:t>
            </a:r>
          </a:p>
        </p:txBody>
      </p:sp>
      <p:pic>
        <p:nvPicPr>
          <p:cNvPr id="7" name="Grafik 6" descr="Lupe mit einfarbiger Füllung">
            <a:extLst>
              <a:ext uri="{FF2B5EF4-FFF2-40B4-BE49-F238E27FC236}">
                <a16:creationId xmlns:a16="http://schemas.microsoft.com/office/drawing/2014/main" id="{F9BC2BB5-A285-4B9A-CF92-A317014942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563573" y="3551699"/>
            <a:ext cx="684762" cy="684762"/>
          </a:xfrm>
          <a:prstGeom prst="rect">
            <a:avLst/>
          </a:prstGeom>
          <a:effectLst>
            <a:outerShdw blurRad="50800" dist="38100" dir="8100000" sx="104000" sy="104000" algn="tr" rotWithShape="0">
              <a:schemeClr val="bg2">
                <a:alpha val="40000"/>
              </a:schemeClr>
            </a:outerShdw>
          </a:effec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ABB509B0-A74C-76DD-31BD-9EE22E947F70}"/>
              </a:ext>
            </a:extLst>
          </p:cNvPr>
          <p:cNvSpPr/>
          <p:nvPr/>
        </p:nvSpPr>
        <p:spPr>
          <a:xfrm>
            <a:off x="3793577" y="5317623"/>
            <a:ext cx="2317685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E6E6E6"/>
                </a:solidFill>
                <a:latin typeface="Century Gothic" panose="020B0502020202020204" pitchFamily="34" charset="0"/>
              </a:rPr>
              <a:t>Transfer and classification</a:t>
            </a:r>
          </a:p>
        </p:txBody>
      </p:sp>
      <p:pic>
        <p:nvPicPr>
          <p:cNvPr id="3" name="Grafik 2" descr="Creative Commons License">
            <a:hlinkClick r:id="rId19"/>
            <a:extLst>
              <a:ext uri="{FF2B5EF4-FFF2-40B4-BE49-F238E27FC236}">
                <a16:creationId xmlns:a16="http://schemas.microsoft.com/office/drawing/2014/main" id="{855DF3A6-02A6-4A4B-0C52-5088C32B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295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984" y="5425440"/>
            <a:ext cx="560678" cy="560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54E3D6-D21C-1A42-8900-A570AA29A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75" r="-1"/>
          <a:stretch/>
        </p:blipFill>
        <p:spPr>
          <a:xfrm>
            <a:off x="78915" y="88928"/>
            <a:ext cx="9748170" cy="593656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503071" y="486770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E.D.D.i</a:t>
            </a:r>
            <a:r>
              <a:rPr lang="en-GB" sz="24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Art Work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D9C2D0E-B8AA-7A49-8158-3E28B45F25D1}"/>
              </a:ext>
            </a:extLst>
          </p:cNvPr>
          <p:cNvSpPr/>
          <p:nvPr/>
        </p:nvSpPr>
        <p:spPr>
          <a:xfrm>
            <a:off x="493920" y="809749"/>
            <a:ext cx="9181784" cy="294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“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– Press Conference” (original size / modified size) (slide 1-3, 8, 26-27)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“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– Emergency Meeting” (slide 3)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“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– Button Attachment (Warning)” (slide 3)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“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– Button Back (Normal)” (all slides)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“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– Epidemiological Cheat Sheet” and “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– Tapes” (slide 4-7)</a:t>
            </a: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by </a:t>
            </a:r>
            <a:r>
              <a:rPr lang="en-GB" sz="16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Annabell</a:t>
            </a:r>
            <a:r>
              <a:rPr lang="en-GB" sz="1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Koenen-Rindfrey</a:t>
            </a:r>
            <a:r>
              <a:rPr lang="en-GB" sz="1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licensed under</a:t>
            </a:r>
            <a:r>
              <a:rPr lang="en-GB" sz="1600" dirty="0">
                <a:solidFill>
                  <a:srgbClr val="4C3C6E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4C3C6E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endParaRPr lang="en-GB" sz="1600" dirty="0">
              <a:solidFill>
                <a:srgbClr val="3D2E59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In-Game Artwork (Screenshots) (slide 9-25) - see </a:t>
            </a:r>
            <a:r>
              <a:rPr lang="en-GB" sz="16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Downloadables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HOOU website</a:t>
            </a:r>
          </a:p>
          <a:p>
            <a:pPr>
              <a:lnSpc>
                <a:spcPct val="130000"/>
              </a:lnSpc>
            </a:pP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by </a:t>
            </a:r>
            <a:r>
              <a:rPr lang="en-GB" sz="16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Annabell</a:t>
            </a:r>
            <a:r>
              <a:rPr lang="en-GB" sz="1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Koenen-Rindfrey</a:t>
            </a:r>
            <a:r>
              <a:rPr lang="en-GB" sz="1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and </a:t>
            </a:r>
            <a:r>
              <a:rPr lang="en-GB" sz="1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Moritz </a:t>
            </a:r>
            <a:r>
              <a:rPr lang="en-GB" sz="16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Heinemeier</a:t>
            </a:r>
            <a:r>
              <a:rPr lang="en-GB" sz="1600" dirty="0">
                <a:solidFill>
                  <a:srgbClr val="3D2E59"/>
                </a:solidFill>
                <a:latin typeface="Century Gothic" panose="020B0502020202020204" pitchFamily="34" charset="0"/>
              </a:rPr>
              <a:t> licensed under</a:t>
            </a:r>
            <a:r>
              <a:rPr lang="en-GB" sz="1600" dirty="0">
                <a:solidFill>
                  <a:srgbClr val="4C3C6E"/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>
                <a:solidFill>
                  <a:srgbClr val="4C3C6E"/>
                </a:solidFill>
                <a:latin typeface="Century Gothic" panose="020B0502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endParaRPr lang="en-GB" sz="1600" dirty="0">
              <a:solidFill>
                <a:srgbClr val="4C3C6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B8563CB-88A8-BB45-B206-31019D7B22F1}"/>
              </a:ext>
            </a:extLst>
          </p:cNvPr>
          <p:cNvSpPr/>
          <p:nvPr/>
        </p:nvSpPr>
        <p:spPr>
          <a:xfrm>
            <a:off x="509418" y="3797876"/>
            <a:ext cx="8685973" cy="1944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GB" sz="1500" dirty="0">
                <a:solidFill>
                  <a:srgbClr val="3D2E59"/>
                </a:solidFill>
                <a:latin typeface="Century Gothic" panose="020B0502020202020204" pitchFamily="34" charset="0"/>
              </a:rPr>
              <a:t>This interactive slideshow was created in the context of the </a:t>
            </a:r>
            <a:r>
              <a:rPr lang="en-GB" sz="15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E.D.D.i</a:t>
            </a:r>
            <a:r>
              <a:rPr lang="en-GB" sz="15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project</a:t>
            </a:r>
            <a:r>
              <a:rPr lang="en-GB" sz="1500" dirty="0">
                <a:solidFill>
                  <a:srgbClr val="3D2E59"/>
                </a:solidFill>
                <a:latin typeface="Century Gothic" panose="020B0502020202020204" pitchFamily="34" charset="0"/>
              </a:rPr>
              <a:t> (Hamburg University of Applied Sciences in collaboration with the Bernhard </a:t>
            </a:r>
            <a:r>
              <a:rPr lang="en-GB" sz="15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Nocht</a:t>
            </a:r>
            <a:r>
              <a:rPr lang="en-GB" sz="1500" dirty="0">
                <a:solidFill>
                  <a:srgbClr val="3D2E59"/>
                </a:solidFill>
                <a:latin typeface="Century Gothic" panose="020B0502020202020204" pitchFamily="34" charset="0"/>
              </a:rPr>
              <a:t> Institute for Tropical Medicine), funded by the </a:t>
            </a:r>
            <a:r>
              <a:rPr lang="en-GB" sz="1500" dirty="0">
                <a:solidFill>
                  <a:srgbClr val="4C3C6E"/>
                </a:solidFill>
                <a:latin typeface="Century Gothic" panose="020B0502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Hamburg Open Online University / Hamburg University of Applied Sciences</a:t>
            </a:r>
            <a:r>
              <a:rPr lang="en-GB" sz="1500" dirty="0">
                <a:solidFill>
                  <a:srgbClr val="3D2E59"/>
                </a:solidFill>
                <a:latin typeface="Century Gothic" panose="020B0502020202020204" pitchFamily="34" charset="0"/>
              </a:rPr>
              <a:t>. The slideshow contains links to external sources accessible on </a:t>
            </a:r>
            <a:r>
              <a:rPr lang="en-GB" sz="15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Youtube</a:t>
            </a:r>
            <a:r>
              <a:rPr lang="en-GB" sz="1500" dirty="0">
                <a:solidFill>
                  <a:srgbClr val="3D2E59"/>
                </a:solidFill>
                <a:latin typeface="Century Gothic" panose="020B0502020202020204" pitchFamily="34" charset="0"/>
              </a:rPr>
              <a:t> (“Global Health with Greg Martin”), which have not been created by the project team and are not provided under a </a:t>
            </a:r>
            <a:r>
              <a:rPr lang="en-GB" sz="1500" dirty="0">
                <a:solidFill>
                  <a:srgbClr val="4C3C6E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</a:t>
            </a:r>
            <a:r>
              <a:rPr lang="en-GB" sz="1500" dirty="0">
                <a:solidFill>
                  <a:srgbClr val="3D2E59"/>
                </a:solidFill>
                <a:latin typeface="Century Gothic" panose="020B0502020202020204" pitchFamily="34" charset="0"/>
              </a:rPr>
              <a:t> License.</a:t>
            </a:r>
          </a:p>
        </p:txBody>
      </p:sp>
      <p:pic>
        <p:nvPicPr>
          <p:cNvPr id="15" name="Grafik 14">
            <a:hlinkClick r:id="rId8"/>
            <a:extLst>
              <a:ext uri="{FF2B5EF4-FFF2-40B4-BE49-F238E27FC236}">
                <a16:creationId xmlns:a16="http://schemas.microsoft.com/office/drawing/2014/main" id="{7D973AB1-4C40-AE47-84E3-6833E6D67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6" name="Grafik 15">
            <a:hlinkClick r:id="rId6"/>
            <a:extLst>
              <a:ext uri="{FF2B5EF4-FFF2-40B4-BE49-F238E27FC236}">
                <a16:creationId xmlns:a16="http://schemas.microsoft.com/office/drawing/2014/main" id="{CFE670C5-5E4D-5B46-B585-44D9E34E39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E629780-ADA1-074E-AD7E-742D0ABB8B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B503193-0BC0-3A4B-9AE6-E0033DDE4B13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22" name="Grafik 21">
            <a:hlinkClick r:id="rId12" action="ppaction://hlinksldjump"/>
            <a:extLst>
              <a:ext uri="{FF2B5EF4-FFF2-40B4-BE49-F238E27FC236}">
                <a16:creationId xmlns:a16="http://schemas.microsoft.com/office/drawing/2014/main" id="{A0A295E3-F45A-8743-9315-0E6E64438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893" y="212093"/>
            <a:ext cx="532382" cy="532382"/>
          </a:xfrm>
          <a:prstGeom prst="rect">
            <a:avLst/>
          </a:prstGeom>
        </p:spPr>
      </p:pic>
      <p:pic>
        <p:nvPicPr>
          <p:cNvPr id="23" name="Grafik 22">
            <a:hlinkClick r:id="rId13"/>
            <a:extLst>
              <a:ext uri="{FF2B5EF4-FFF2-40B4-BE49-F238E27FC236}">
                <a16:creationId xmlns:a16="http://schemas.microsoft.com/office/drawing/2014/main" id="{4F22465E-0A49-C64B-99F0-CBC1BBE05B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5"/>
            <a:extLst>
              <a:ext uri="{FF2B5EF4-FFF2-40B4-BE49-F238E27FC236}">
                <a16:creationId xmlns:a16="http://schemas.microsoft.com/office/drawing/2014/main" id="{B0100AB1-AC2E-13C7-489F-1C2503A9A5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213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984" y="5425440"/>
            <a:ext cx="560678" cy="560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454E3D6-D21C-1A42-8900-A570AA29AC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75" r="-1"/>
          <a:stretch/>
        </p:blipFill>
        <p:spPr>
          <a:xfrm>
            <a:off x="78915" y="88928"/>
            <a:ext cx="9748170" cy="5936560"/>
          </a:xfrm>
          <a:prstGeom prst="rect">
            <a:avLst/>
          </a:prstGeom>
          <a:ln>
            <a:noFill/>
          </a:ln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342539" y="478284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E.D.D.i</a:t>
            </a:r>
            <a:r>
              <a:rPr lang="en-GB" sz="24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Overview</a:t>
            </a:r>
          </a:p>
        </p:txBody>
      </p:sp>
      <p:pic>
        <p:nvPicPr>
          <p:cNvPr id="15" name="Grafik 14">
            <a:hlinkClick r:id="rId5"/>
            <a:extLst>
              <a:ext uri="{FF2B5EF4-FFF2-40B4-BE49-F238E27FC236}">
                <a16:creationId xmlns:a16="http://schemas.microsoft.com/office/drawing/2014/main" id="{7D973AB1-4C40-AE47-84E3-6833E6D67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6" name="Grafik 15">
            <a:hlinkClick r:id="rId7"/>
            <a:extLst>
              <a:ext uri="{FF2B5EF4-FFF2-40B4-BE49-F238E27FC236}">
                <a16:creationId xmlns:a16="http://schemas.microsoft.com/office/drawing/2014/main" id="{CFE670C5-5E4D-5B46-B585-44D9E34E39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E629780-ADA1-074E-AD7E-742D0ABB8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FB503193-0BC0-3A4B-9AE6-E0033DDE4B13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4B47146F-8022-8246-B2A5-E92E20EDC6D4}"/>
              </a:ext>
            </a:extLst>
          </p:cNvPr>
          <p:cNvSpPr/>
          <p:nvPr/>
        </p:nvSpPr>
        <p:spPr>
          <a:xfrm>
            <a:off x="619436" y="1263724"/>
            <a:ext cx="8624548" cy="4410245"/>
          </a:xfrm>
          <a:custGeom>
            <a:avLst/>
            <a:gdLst>
              <a:gd name="connsiteX0" fmla="*/ 0 w 8624548"/>
              <a:gd name="connsiteY0" fmla="*/ 0 h 4410245"/>
              <a:gd name="connsiteX1" fmla="*/ 749672 w 8624548"/>
              <a:gd name="connsiteY1" fmla="*/ 0 h 4410245"/>
              <a:gd name="connsiteX2" fmla="*/ 1154363 w 8624548"/>
              <a:gd name="connsiteY2" fmla="*/ 0 h 4410245"/>
              <a:gd name="connsiteX3" fmla="*/ 1990280 w 8624548"/>
              <a:gd name="connsiteY3" fmla="*/ 0 h 4410245"/>
              <a:gd name="connsiteX4" fmla="*/ 2653707 w 8624548"/>
              <a:gd name="connsiteY4" fmla="*/ 0 h 4410245"/>
              <a:gd name="connsiteX5" fmla="*/ 3058397 w 8624548"/>
              <a:gd name="connsiteY5" fmla="*/ 0 h 4410245"/>
              <a:gd name="connsiteX6" fmla="*/ 3721824 w 8624548"/>
              <a:gd name="connsiteY6" fmla="*/ 0 h 4410245"/>
              <a:gd name="connsiteX7" fmla="*/ 4557742 w 8624548"/>
              <a:gd name="connsiteY7" fmla="*/ 0 h 4410245"/>
              <a:gd name="connsiteX8" fmla="*/ 5134923 w 8624548"/>
              <a:gd name="connsiteY8" fmla="*/ 0 h 4410245"/>
              <a:gd name="connsiteX9" fmla="*/ 5712104 w 8624548"/>
              <a:gd name="connsiteY9" fmla="*/ 0 h 4410245"/>
              <a:gd name="connsiteX10" fmla="*/ 6375531 w 8624548"/>
              <a:gd name="connsiteY10" fmla="*/ 0 h 4410245"/>
              <a:gd name="connsiteX11" fmla="*/ 7125204 w 8624548"/>
              <a:gd name="connsiteY11" fmla="*/ 0 h 4410245"/>
              <a:gd name="connsiteX12" fmla="*/ 7874876 w 8624548"/>
              <a:gd name="connsiteY12" fmla="*/ 0 h 4410245"/>
              <a:gd name="connsiteX13" fmla="*/ 8624548 w 8624548"/>
              <a:gd name="connsiteY13" fmla="*/ 0 h 4410245"/>
              <a:gd name="connsiteX14" fmla="*/ 8624548 w 8624548"/>
              <a:gd name="connsiteY14" fmla="*/ 718240 h 4410245"/>
              <a:gd name="connsiteX15" fmla="*/ 8624548 w 8624548"/>
              <a:gd name="connsiteY15" fmla="*/ 1260070 h 4410245"/>
              <a:gd name="connsiteX16" fmla="*/ 8624548 w 8624548"/>
              <a:gd name="connsiteY16" fmla="*/ 1890105 h 4410245"/>
              <a:gd name="connsiteX17" fmla="*/ 8624548 w 8624548"/>
              <a:gd name="connsiteY17" fmla="*/ 2564242 h 4410245"/>
              <a:gd name="connsiteX18" fmla="*/ 8624548 w 8624548"/>
              <a:gd name="connsiteY18" fmla="*/ 3282482 h 4410245"/>
              <a:gd name="connsiteX19" fmla="*/ 8624548 w 8624548"/>
              <a:gd name="connsiteY19" fmla="*/ 4410245 h 4410245"/>
              <a:gd name="connsiteX20" fmla="*/ 7788630 w 8624548"/>
              <a:gd name="connsiteY20" fmla="*/ 4410245 h 4410245"/>
              <a:gd name="connsiteX21" fmla="*/ 7211449 w 8624548"/>
              <a:gd name="connsiteY21" fmla="*/ 4410245 h 4410245"/>
              <a:gd name="connsiteX22" fmla="*/ 6634268 w 8624548"/>
              <a:gd name="connsiteY22" fmla="*/ 4410245 h 4410245"/>
              <a:gd name="connsiteX23" fmla="*/ 6057086 w 8624548"/>
              <a:gd name="connsiteY23" fmla="*/ 4410245 h 4410245"/>
              <a:gd name="connsiteX24" fmla="*/ 5307414 w 8624548"/>
              <a:gd name="connsiteY24" fmla="*/ 4410245 h 4410245"/>
              <a:gd name="connsiteX25" fmla="*/ 4643987 w 8624548"/>
              <a:gd name="connsiteY25" fmla="*/ 4410245 h 4410245"/>
              <a:gd name="connsiteX26" fmla="*/ 4239297 w 8624548"/>
              <a:gd name="connsiteY26" fmla="*/ 4410245 h 4410245"/>
              <a:gd name="connsiteX27" fmla="*/ 3662116 w 8624548"/>
              <a:gd name="connsiteY27" fmla="*/ 4410245 h 4410245"/>
              <a:gd name="connsiteX28" fmla="*/ 2912444 w 8624548"/>
              <a:gd name="connsiteY28" fmla="*/ 4410245 h 4410245"/>
              <a:gd name="connsiteX29" fmla="*/ 2421508 w 8624548"/>
              <a:gd name="connsiteY29" fmla="*/ 4410245 h 4410245"/>
              <a:gd name="connsiteX30" fmla="*/ 1585590 w 8624548"/>
              <a:gd name="connsiteY30" fmla="*/ 4410245 h 4410245"/>
              <a:gd name="connsiteX31" fmla="*/ 749672 w 8624548"/>
              <a:gd name="connsiteY31" fmla="*/ 4410245 h 4410245"/>
              <a:gd name="connsiteX32" fmla="*/ 0 w 8624548"/>
              <a:gd name="connsiteY32" fmla="*/ 4410245 h 4410245"/>
              <a:gd name="connsiteX33" fmla="*/ 0 w 8624548"/>
              <a:gd name="connsiteY33" fmla="*/ 3692005 h 4410245"/>
              <a:gd name="connsiteX34" fmla="*/ 0 w 8624548"/>
              <a:gd name="connsiteY34" fmla="*/ 3061970 h 4410245"/>
              <a:gd name="connsiteX35" fmla="*/ 0 w 8624548"/>
              <a:gd name="connsiteY35" fmla="*/ 2520140 h 4410245"/>
              <a:gd name="connsiteX36" fmla="*/ 0 w 8624548"/>
              <a:gd name="connsiteY36" fmla="*/ 1978310 h 4410245"/>
              <a:gd name="connsiteX37" fmla="*/ 0 w 8624548"/>
              <a:gd name="connsiteY37" fmla="*/ 1436480 h 4410245"/>
              <a:gd name="connsiteX38" fmla="*/ 0 w 8624548"/>
              <a:gd name="connsiteY38" fmla="*/ 894650 h 4410245"/>
              <a:gd name="connsiteX39" fmla="*/ 0 w 8624548"/>
              <a:gd name="connsiteY39" fmla="*/ 0 h 441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624548" h="4410245" fill="none" extrusionOk="0">
                <a:moveTo>
                  <a:pt x="0" y="0"/>
                </a:moveTo>
                <a:cubicBezTo>
                  <a:pt x="359732" y="-8570"/>
                  <a:pt x="531716" y="-31491"/>
                  <a:pt x="749672" y="0"/>
                </a:cubicBezTo>
                <a:cubicBezTo>
                  <a:pt x="967628" y="31491"/>
                  <a:pt x="989512" y="13470"/>
                  <a:pt x="1154363" y="0"/>
                </a:cubicBezTo>
                <a:cubicBezTo>
                  <a:pt x="1319214" y="-13470"/>
                  <a:pt x="1601938" y="-41742"/>
                  <a:pt x="1990280" y="0"/>
                </a:cubicBezTo>
                <a:cubicBezTo>
                  <a:pt x="2378622" y="41742"/>
                  <a:pt x="2422817" y="-8238"/>
                  <a:pt x="2653707" y="0"/>
                </a:cubicBezTo>
                <a:cubicBezTo>
                  <a:pt x="2884597" y="8238"/>
                  <a:pt x="2916703" y="-4397"/>
                  <a:pt x="3058397" y="0"/>
                </a:cubicBezTo>
                <a:cubicBezTo>
                  <a:pt x="3200091" y="4397"/>
                  <a:pt x="3540461" y="12715"/>
                  <a:pt x="3721824" y="0"/>
                </a:cubicBezTo>
                <a:cubicBezTo>
                  <a:pt x="3903187" y="-12715"/>
                  <a:pt x="4202350" y="4213"/>
                  <a:pt x="4557742" y="0"/>
                </a:cubicBezTo>
                <a:cubicBezTo>
                  <a:pt x="4913134" y="-4213"/>
                  <a:pt x="4989047" y="-18413"/>
                  <a:pt x="5134923" y="0"/>
                </a:cubicBezTo>
                <a:cubicBezTo>
                  <a:pt x="5280799" y="18413"/>
                  <a:pt x="5468060" y="15848"/>
                  <a:pt x="5712104" y="0"/>
                </a:cubicBezTo>
                <a:cubicBezTo>
                  <a:pt x="5956148" y="-15848"/>
                  <a:pt x="6047226" y="-8247"/>
                  <a:pt x="6375531" y="0"/>
                </a:cubicBezTo>
                <a:cubicBezTo>
                  <a:pt x="6703836" y="8247"/>
                  <a:pt x="6962671" y="-12958"/>
                  <a:pt x="7125204" y="0"/>
                </a:cubicBezTo>
                <a:cubicBezTo>
                  <a:pt x="7287737" y="12958"/>
                  <a:pt x="7631816" y="8155"/>
                  <a:pt x="7874876" y="0"/>
                </a:cubicBezTo>
                <a:cubicBezTo>
                  <a:pt x="8117936" y="-8155"/>
                  <a:pt x="8253452" y="-30264"/>
                  <a:pt x="8624548" y="0"/>
                </a:cubicBezTo>
                <a:cubicBezTo>
                  <a:pt x="8644134" y="301998"/>
                  <a:pt x="8613972" y="498592"/>
                  <a:pt x="8624548" y="718240"/>
                </a:cubicBezTo>
                <a:cubicBezTo>
                  <a:pt x="8635124" y="937888"/>
                  <a:pt x="8622614" y="1082897"/>
                  <a:pt x="8624548" y="1260070"/>
                </a:cubicBezTo>
                <a:cubicBezTo>
                  <a:pt x="8626483" y="1437243"/>
                  <a:pt x="8630492" y="1690358"/>
                  <a:pt x="8624548" y="1890105"/>
                </a:cubicBezTo>
                <a:cubicBezTo>
                  <a:pt x="8618604" y="2089852"/>
                  <a:pt x="8605060" y="2308962"/>
                  <a:pt x="8624548" y="2564242"/>
                </a:cubicBezTo>
                <a:cubicBezTo>
                  <a:pt x="8644036" y="2819522"/>
                  <a:pt x="8658846" y="3093597"/>
                  <a:pt x="8624548" y="3282482"/>
                </a:cubicBezTo>
                <a:cubicBezTo>
                  <a:pt x="8590250" y="3471367"/>
                  <a:pt x="8669092" y="3849699"/>
                  <a:pt x="8624548" y="4410245"/>
                </a:cubicBezTo>
                <a:cubicBezTo>
                  <a:pt x="8369927" y="4420377"/>
                  <a:pt x="8141328" y="4379455"/>
                  <a:pt x="7788630" y="4410245"/>
                </a:cubicBezTo>
                <a:cubicBezTo>
                  <a:pt x="7435932" y="4441035"/>
                  <a:pt x="7340829" y="4400933"/>
                  <a:pt x="7211449" y="4410245"/>
                </a:cubicBezTo>
                <a:cubicBezTo>
                  <a:pt x="7082069" y="4419557"/>
                  <a:pt x="6843075" y="4407587"/>
                  <a:pt x="6634268" y="4410245"/>
                </a:cubicBezTo>
                <a:cubicBezTo>
                  <a:pt x="6425461" y="4412903"/>
                  <a:pt x="6338471" y="4414814"/>
                  <a:pt x="6057086" y="4410245"/>
                </a:cubicBezTo>
                <a:cubicBezTo>
                  <a:pt x="5775701" y="4405676"/>
                  <a:pt x="5665272" y="4439159"/>
                  <a:pt x="5307414" y="4410245"/>
                </a:cubicBezTo>
                <a:cubicBezTo>
                  <a:pt x="4949556" y="4381331"/>
                  <a:pt x="4916875" y="4404157"/>
                  <a:pt x="4643987" y="4410245"/>
                </a:cubicBezTo>
                <a:cubicBezTo>
                  <a:pt x="4371099" y="4416333"/>
                  <a:pt x="4374539" y="4407984"/>
                  <a:pt x="4239297" y="4410245"/>
                </a:cubicBezTo>
                <a:cubicBezTo>
                  <a:pt x="4104055" y="4412507"/>
                  <a:pt x="3943000" y="4418093"/>
                  <a:pt x="3662116" y="4410245"/>
                </a:cubicBezTo>
                <a:cubicBezTo>
                  <a:pt x="3381232" y="4402397"/>
                  <a:pt x="3114320" y="4421219"/>
                  <a:pt x="2912444" y="4410245"/>
                </a:cubicBezTo>
                <a:cubicBezTo>
                  <a:pt x="2710568" y="4399271"/>
                  <a:pt x="2604289" y="4428453"/>
                  <a:pt x="2421508" y="4410245"/>
                </a:cubicBezTo>
                <a:cubicBezTo>
                  <a:pt x="2238727" y="4392037"/>
                  <a:pt x="1778641" y="4389082"/>
                  <a:pt x="1585590" y="4410245"/>
                </a:cubicBezTo>
                <a:cubicBezTo>
                  <a:pt x="1392539" y="4431408"/>
                  <a:pt x="1150016" y="4375035"/>
                  <a:pt x="749672" y="4410245"/>
                </a:cubicBezTo>
                <a:cubicBezTo>
                  <a:pt x="349328" y="4445455"/>
                  <a:pt x="160818" y="4387601"/>
                  <a:pt x="0" y="4410245"/>
                </a:cubicBezTo>
                <a:cubicBezTo>
                  <a:pt x="35514" y="4157653"/>
                  <a:pt x="-19121" y="3856512"/>
                  <a:pt x="0" y="3692005"/>
                </a:cubicBezTo>
                <a:cubicBezTo>
                  <a:pt x="19121" y="3527498"/>
                  <a:pt x="-23" y="3279341"/>
                  <a:pt x="0" y="3061970"/>
                </a:cubicBezTo>
                <a:cubicBezTo>
                  <a:pt x="23" y="2844599"/>
                  <a:pt x="10471" y="2632553"/>
                  <a:pt x="0" y="2520140"/>
                </a:cubicBezTo>
                <a:cubicBezTo>
                  <a:pt x="-10471" y="2407727"/>
                  <a:pt x="26798" y="2117674"/>
                  <a:pt x="0" y="1978310"/>
                </a:cubicBezTo>
                <a:cubicBezTo>
                  <a:pt x="-26798" y="1838946"/>
                  <a:pt x="7117" y="1654873"/>
                  <a:pt x="0" y="1436480"/>
                </a:cubicBezTo>
                <a:cubicBezTo>
                  <a:pt x="-7117" y="1218087"/>
                  <a:pt x="8110" y="1150067"/>
                  <a:pt x="0" y="894650"/>
                </a:cubicBezTo>
                <a:cubicBezTo>
                  <a:pt x="-8110" y="639233"/>
                  <a:pt x="5841" y="259933"/>
                  <a:pt x="0" y="0"/>
                </a:cubicBezTo>
                <a:close/>
              </a:path>
              <a:path w="8624548" h="4410245" stroke="0" extrusionOk="0">
                <a:moveTo>
                  <a:pt x="0" y="0"/>
                </a:moveTo>
                <a:cubicBezTo>
                  <a:pt x="280145" y="-12830"/>
                  <a:pt x="325169" y="-20163"/>
                  <a:pt x="577181" y="0"/>
                </a:cubicBezTo>
                <a:cubicBezTo>
                  <a:pt x="829193" y="20163"/>
                  <a:pt x="834648" y="-787"/>
                  <a:pt x="981872" y="0"/>
                </a:cubicBezTo>
                <a:cubicBezTo>
                  <a:pt x="1129096" y="787"/>
                  <a:pt x="1628692" y="8913"/>
                  <a:pt x="1817789" y="0"/>
                </a:cubicBezTo>
                <a:cubicBezTo>
                  <a:pt x="2006886" y="-8913"/>
                  <a:pt x="2156301" y="-16913"/>
                  <a:pt x="2394971" y="0"/>
                </a:cubicBezTo>
                <a:cubicBezTo>
                  <a:pt x="2633641" y="16913"/>
                  <a:pt x="2791122" y="3854"/>
                  <a:pt x="2972152" y="0"/>
                </a:cubicBezTo>
                <a:cubicBezTo>
                  <a:pt x="3153182" y="-3854"/>
                  <a:pt x="3480166" y="-38625"/>
                  <a:pt x="3808070" y="0"/>
                </a:cubicBezTo>
                <a:cubicBezTo>
                  <a:pt x="4135974" y="38625"/>
                  <a:pt x="4128514" y="11869"/>
                  <a:pt x="4299005" y="0"/>
                </a:cubicBezTo>
                <a:cubicBezTo>
                  <a:pt x="4469497" y="-11869"/>
                  <a:pt x="4817660" y="38084"/>
                  <a:pt x="5134923" y="0"/>
                </a:cubicBezTo>
                <a:cubicBezTo>
                  <a:pt x="5452186" y="-38084"/>
                  <a:pt x="5776209" y="-19221"/>
                  <a:pt x="5970841" y="0"/>
                </a:cubicBezTo>
                <a:cubicBezTo>
                  <a:pt x="6165473" y="19221"/>
                  <a:pt x="6398369" y="29070"/>
                  <a:pt x="6634268" y="0"/>
                </a:cubicBezTo>
                <a:cubicBezTo>
                  <a:pt x="6870167" y="-29070"/>
                  <a:pt x="7221989" y="21420"/>
                  <a:pt x="7470185" y="0"/>
                </a:cubicBezTo>
                <a:cubicBezTo>
                  <a:pt x="7718381" y="-21420"/>
                  <a:pt x="7904817" y="-23846"/>
                  <a:pt x="8047367" y="0"/>
                </a:cubicBezTo>
                <a:cubicBezTo>
                  <a:pt x="8189917" y="23846"/>
                  <a:pt x="8454542" y="11865"/>
                  <a:pt x="8624548" y="0"/>
                </a:cubicBezTo>
                <a:cubicBezTo>
                  <a:pt x="8646262" y="199471"/>
                  <a:pt x="8642146" y="478422"/>
                  <a:pt x="8624548" y="674137"/>
                </a:cubicBezTo>
                <a:cubicBezTo>
                  <a:pt x="8606950" y="869852"/>
                  <a:pt x="8599463" y="1075005"/>
                  <a:pt x="8624548" y="1304172"/>
                </a:cubicBezTo>
                <a:cubicBezTo>
                  <a:pt x="8649633" y="1533339"/>
                  <a:pt x="8627239" y="1683438"/>
                  <a:pt x="8624548" y="1934207"/>
                </a:cubicBezTo>
                <a:cubicBezTo>
                  <a:pt x="8621857" y="2184976"/>
                  <a:pt x="8622846" y="2339697"/>
                  <a:pt x="8624548" y="2608345"/>
                </a:cubicBezTo>
                <a:cubicBezTo>
                  <a:pt x="8626250" y="2876993"/>
                  <a:pt x="8609200" y="3114853"/>
                  <a:pt x="8624548" y="3282482"/>
                </a:cubicBezTo>
                <a:cubicBezTo>
                  <a:pt x="8639896" y="3450111"/>
                  <a:pt x="8605364" y="4109676"/>
                  <a:pt x="8624548" y="4410245"/>
                </a:cubicBezTo>
                <a:cubicBezTo>
                  <a:pt x="8521079" y="4404346"/>
                  <a:pt x="8337306" y="4422577"/>
                  <a:pt x="8219858" y="4410245"/>
                </a:cubicBezTo>
                <a:cubicBezTo>
                  <a:pt x="8102410" y="4397914"/>
                  <a:pt x="7626569" y="4416600"/>
                  <a:pt x="7383940" y="4410245"/>
                </a:cubicBezTo>
                <a:cubicBezTo>
                  <a:pt x="7141311" y="4403890"/>
                  <a:pt x="6924780" y="4440682"/>
                  <a:pt x="6720513" y="4410245"/>
                </a:cubicBezTo>
                <a:cubicBezTo>
                  <a:pt x="6516246" y="4379808"/>
                  <a:pt x="6448525" y="4387140"/>
                  <a:pt x="6229577" y="4410245"/>
                </a:cubicBezTo>
                <a:cubicBezTo>
                  <a:pt x="6010629" y="4433350"/>
                  <a:pt x="5786164" y="4409484"/>
                  <a:pt x="5566151" y="4410245"/>
                </a:cubicBezTo>
                <a:cubicBezTo>
                  <a:pt x="5346138" y="4411006"/>
                  <a:pt x="5276529" y="4419840"/>
                  <a:pt x="5161460" y="4410245"/>
                </a:cubicBezTo>
                <a:cubicBezTo>
                  <a:pt x="5046391" y="4400650"/>
                  <a:pt x="4848770" y="4417093"/>
                  <a:pt x="4756770" y="4410245"/>
                </a:cubicBezTo>
                <a:cubicBezTo>
                  <a:pt x="4664770" y="4403398"/>
                  <a:pt x="4408439" y="4387608"/>
                  <a:pt x="4093343" y="4410245"/>
                </a:cubicBezTo>
                <a:cubicBezTo>
                  <a:pt x="3778247" y="4432882"/>
                  <a:pt x="3762096" y="4433533"/>
                  <a:pt x="3602407" y="4410245"/>
                </a:cubicBezTo>
                <a:cubicBezTo>
                  <a:pt x="3442718" y="4386957"/>
                  <a:pt x="3101878" y="4419497"/>
                  <a:pt x="2852735" y="4410245"/>
                </a:cubicBezTo>
                <a:cubicBezTo>
                  <a:pt x="2603592" y="4400993"/>
                  <a:pt x="2460093" y="4414689"/>
                  <a:pt x="2361799" y="4410245"/>
                </a:cubicBezTo>
                <a:cubicBezTo>
                  <a:pt x="2263505" y="4405801"/>
                  <a:pt x="1871438" y="4387719"/>
                  <a:pt x="1612127" y="4410245"/>
                </a:cubicBezTo>
                <a:cubicBezTo>
                  <a:pt x="1352816" y="4432771"/>
                  <a:pt x="1406897" y="4396839"/>
                  <a:pt x="1207437" y="4410245"/>
                </a:cubicBezTo>
                <a:cubicBezTo>
                  <a:pt x="1007977" y="4423652"/>
                  <a:pt x="603424" y="4358012"/>
                  <a:pt x="0" y="4410245"/>
                </a:cubicBezTo>
                <a:cubicBezTo>
                  <a:pt x="21912" y="4186445"/>
                  <a:pt x="22103" y="4129110"/>
                  <a:pt x="0" y="3868415"/>
                </a:cubicBezTo>
                <a:cubicBezTo>
                  <a:pt x="-22103" y="3607720"/>
                  <a:pt x="3113" y="3352763"/>
                  <a:pt x="0" y="3150175"/>
                </a:cubicBezTo>
                <a:cubicBezTo>
                  <a:pt x="-3113" y="2947587"/>
                  <a:pt x="25897" y="2847071"/>
                  <a:pt x="0" y="2564242"/>
                </a:cubicBezTo>
                <a:cubicBezTo>
                  <a:pt x="-25897" y="2281413"/>
                  <a:pt x="-10978" y="2135576"/>
                  <a:pt x="0" y="1846003"/>
                </a:cubicBezTo>
                <a:cubicBezTo>
                  <a:pt x="10978" y="1556430"/>
                  <a:pt x="9150" y="1511443"/>
                  <a:pt x="0" y="1304172"/>
                </a:cubicBezTo>
                <a:cubicBezTo>
                  <a:pt x="-9150" y="1096901"/>
                  <a:pt x="-6731" y="1054375"/>
                  <a:pt x="0" y="806445"/>
                </a:cubicBezTo>
                <a:cubicBezTo>
                  <a:pt x="6731" y="558515"/>
                  <a:pt x="22356" y="27229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3D2E5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B8563CB-88A8-BB45-B206-31019D7B22F1}"/>
              </a:ext>
            </a:extLst>
          </p:cNvPr>
          <p:cNvSpPr/>
          <p:nvPr/>
        </p:nvSpPr>
        <p:spPr>
          <a:xfrm>
            <a:off x="3603177" y="1603112"/>
            <a:ext cx="4449929" cy="56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Hamburg Open Online University</a:t>
            </a:r>
          </a:p>
        </p:txBody>
      </p:sp>
      <p:pic>
        <p:nvPicPr>
          <p:cNvPr id="22" name="Grafik 21">
            <a:hlinkClick r:id="rId7"/>
            <a:extLst>
              <a:ext uri="{FF2B5EF4-FFF2-40B4-BE49-F238E27FC236}">
                <a16:creationId xmlns:a16="http://schemas.microsoft.com/office/drawing/2014/main" id="{67FFEFCF-5481-A446-9186-2F3C70002C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1405516" y="1510593"/>
            <a:ext cx="1486008" cy="8018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Grafik 22">
            <a:hlinkClick r:id="rId5"/>
            <a:extLst>
              <a:ext uri="{FF2B5EF4-FFF2-40B4-BE49-F238E27FC236}">
                <a16:creationId xmlns:a16="http://schemas.microsoft.com/office/drawing/2014/main" id="{95D513DA-EA06-144F-A709-CB57AA873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84" y="2534881"/>
            <a:ext cx="2191143" cy="801895"/>
          </a:xfrm>
          <a:prstGeom prst="rect">
            <a:avLst/>
          </a:prstGeom>
        </p:spPr>
      </p:pic>
      <p:pic>
        <p:nvPicPr>
          <p:cNvPr id="24" name="Grafik 23">
            <a:hlinkClick r:id="rId10"/>
            <a:extLst>
              <a:ext uri="{FF2B5EF4-FFF2-40B4-BE49-F238E27FC236}">
                <a16:creationId xmlns:a16="http://schemas.microsoft.com/office/drawing/2014/main" id="{98ED7129-3BCC-CE46-8EBD-CC6734CAA2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611" y="3616978"/>
            <a:ext cx="1999348" cy="662317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B5ED0298-BF10-4B4D-8622-CF01D6D8C44E}"/>
              </a:ext>
            </a:extLst>
          </p:cNvPr>
          <p:cNvSpPr/>
          <p:nvPr/>
        </p:nvSpPr>
        <p:spPr>
          <a:xfrm>
            <a:off x="3603177" y="2580917"/>
            <a:ext cx="5162578" cy="56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Hamburg University of Applied Sciences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E47EBEFD-36BB-F94D-A685-916DF2AEBAB9}"/>
              </a:ext>
            </a:extLst>
          </p:cNvPr>
          <p:cNvSpPr/>
          <p:nvPr/>
        </p:nvSpPr>
        <p:spPr>
          <a:xfrm>
            <a:off x="3603177" y="3674492"/>
            <a:ext cx="5162578" cy="56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Bernhard </a:t>
            </a:r>
            <a:r>
              <a:rPr lang="en-GB" sz="2000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Nocht</a:t>
            </a: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 Institute</a:t>
            </a:r>
            <a:b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for Tropical Medicine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45A05933-9A39-C742-B41F-45FF1AD06FEF}"/>
              </a:ext>
            </a:extLst>
          </p:cNvPr>
          <p:cNvSpPr/>
          <p:nvPr/>
        </p:nvSpPr>
        <p:spPr>
          <a:xfrm>
            <a:off x="3603177" y="4757012"/>
            <a:ext cx="5162578" cy="560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GB" sz="2000" dirty="0">
                <a:solidFill>
                  <a:srgbClr val="3D2E59"/>
                </a:solidFill>
                <a:latin typeface="Century Gothic" panose="020B0502020202020204" pitchFamily="34" charset="0"/>
              </a:rPr>
              <a:t>Licenced under CC BY 4.0</a:t>
            </a:r>
          </a:p>
        </p:txBody>
      </p:sp>
      <p:pic>
        <p:nvPicPr>
          <p:cNvPr id="30" name="Grafik 29">
            <a:hlinkClick r:id="rId12" action="ppaction://hlinksldjump"/>
            <a:extLst>
              <a:ext uri="{FF2B5EF4-FFF2-40B4-BE49-F238E27FC236}">
                <a16:creationId xmlns:a16="http://schemas.microsoft.com/office/drawing/2014/main" id="{6860013A-C090-E542-A1E0-428549AF8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893" y="212093"/>
            <a:ext cx="532382" cy="532382"/>
          </a:xfrm>
          <a:prstGeom prst="rect">
            <a:avLst/>
          </a:prstGeom>
        </p:spPr>
      </p:pic>
      <p:pic>
        <p:nvPicPr>
          <p:cNvPr id="31" name="Grafik 30">
            <a:hlinkClick r:id="rId10"/>
            <a:extLst>
              <a:ext uri="{FF2B5EF4-FFF2-40B4-BE49-F238E27FC236}">
                <a16:creationId xmlns:a16="http://schemas.microsoft.com/office/drawing/2014/main" id="{9F8129D6-933E-4642-8F75-A73214D087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3"/>
            <a:extLst>
              <a:ext uri="{FF2B5EF4-FFF2-40B4-BE49-F238E27FC236}">
                <a16:creationId xmlns:a16="http://schemas.microsoft.com/office/drawing/2014/main" id="{BCE7530D-130C-5348-C197-A6922E7119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 descr="Creative Commons License">
            <a:hlinkClick r:id="rId13"/>
            <a:extLst>
              <a:ext uri="{FF2B5EF4-FFF2-40B4-BE49-F238E27FC236}">
                <a16:creationId xmlns:a16="http://schemas.microsoft.com/office/drawing/2014/main" id="{813C63E0-D1BB-EB5B-6DFC-322E752806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81" y="4697093"/>
            <a:ext cx="1578118" cy="559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88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66570A0-8E1D-2641-BC94-DAD71ABBA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75" r="-1"/>
          <a:stretch/>
        </p:blipFill>
        <p:spPr>
          <a:xfrm>
            <a:off x="92368" y="70587"/>
            <a:ext cx="9748170" cy="5936560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2892216-6F18-DC4E-B0DF-3226A405BF45}"/>
              </a:ext>
            </a:extLst>
          </p:cNvPr>
          <p:cNvSpPr/>
          <p:nvPr/>
        </p:nvSpPr>
        <p:spPr>
          <a:xfrm>
            <a:off x="3930743" y="1271853"/>
            <a:ext cx="3143826" cy="190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</a:p>
          <a:p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D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</a:p>
          <a:p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D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32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</a:p>
          <a:p>
            <a:r>
              <a:rPr lang="en-GB" sz="32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cxnSp>
        <p:nvCxnSpPr>
          <p:cNvPr id="31" name="Gerade Verbindung 30">
            <a:extLst>
              <a:ext uri="{FF2B5EF4-FFF2-40B4-BE49-F238E27FC236}">
                <a16:creationId xmlns:a16="http://schemas.microsoft.com/office/drawing/2014/main" id="{D7522225-4314-E24B-8422-5BE5DF5CE057}"/>
              </a:ext>
            </a:extLst>
          </p:cNvPr>
          <p:cNvCxnSpPr/>
          <p:nvPr/>
        </p:nvCxnSpPr>
        <p:spPr>
          <a:xfrm>
            <a:off x="434492" y="4001940"/>
            <a:ext cx="8925059" cy="0"/>
          </a:xfrm>
          <a:prstGeom prst="line">
            <a:avLst/>
          </a:prstGeom>
          <a:ln w="38100">
            <a:solidFill>
              <a:srgbClr val="3D2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36C89D61-78B4-2945-9280-9726BC47C930}"/>
              </a:ext>
            </a:extLst>
          </p:cNvPr>
          <p:cNvSpPr/>
          <p:nvPr/>
        </p:nvSpPr>
        <p:spPr>
          <a:xfrm>
            <a:off x="1604921" y="4173323"/>
            <a:ext cx="6723064" cy="15317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6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Thank You!</a:t>
            </a:r>
          </a:p>
        </p:txBody>
      </p: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DF402575-7372-D543-8633-DEE1411237EA}"/>
              </a:ext>
            </a:extLst>
          </p:cNvPr>
          <p:cNvSpPr/>
          <p:nvPr/>
        </p:nvSpPr>
        <p:spPr>
          <a:xfrm>
            <a:off x="7050436" y="4663219"/>
            <a:ext cx="1566538" cy="761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E9D656-6776-2840-99DD-433853E85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41" y="427176"/>
            <a:ext cx="3403382" cy="3403382"/>
          </a:xfrm>
          <a:prstGeom prst="rect">
            <a:avLst/>
          </a:prstGeom>
        </p:spPr>
      </p:pic>
      <p:pic>
        <p:nvPicPr>
          <p:cNvPr id="25" name="Grafik 24">
            <a:hlinkClick r:id="rId5"/>
            <a:extLst>
              <a:ext uri="{FF2B5EF4-FFF2-40B4-BE49-F238E27FC236}">
                <a16:creationId xmlns:a16="http://schemas.microsoft.com/office/drawing/2014/main" id="{A0DE8D89-33A5-9941-A4E9-EF777ADB79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26" name="Grafik 25">
            <a:hlinkClick r:id="rId7"/>
            <a:extLst>
              <a:ext uri="{FF2B5EF4-FFF2-40B4-BE49-F238E27FC236}">
                <a16:creationId xmlns:a16="http://schemas.microsoft.com/office/drawing/2014/main" id="{2F1BF06C-78E2-0D43-8AF5-850821D3F0A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A2D29412-FDE5-7444-9B77-45B9BA41D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142DC459-4016-2F40-9873-DF919DA400AD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7663A08-30EA-E34F-8647-E6F099F73BBD}"/>
              </a:ext>
            </a:extLst>
          </p:cNvPr>
          <p:cNvGrpSpPr/>
          <p:nvPr/>
        </p:nvGrpSpPr>
        <p:grpSpPr>
          <a:xfrm>
            <a:off x="6602092" y="535005"/>
            <a:ext cx="2579706" cy="3653974"/>
            <a:chOff x="6650154" y="545098"/>
            <a:chExt cx="2579706" cy="3653974"/>
          </a:xfrm>
          <a:effectLst>
            <a:outerShdw blurRad="347738" dist="64382" algn="l" rotWithShape="0">
              <a:srgbClr val="3D2E59">
                <a:alpha val="67000"/>
              </a:srgbClr>
            </a:outerShdw>
          </a:effectLst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149E8DB-FDF6-814D-8C08-6441AAEC4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81279">
              <a:off x="6650154" y="545098"/>
              <a:ext cx="2579706" cy="3653974"/>
            </a:xfrm>
            <a:prstGeom prst="rect">
              <a:avLst/>
            </a:prstGeom>
          </p:spPr>
        </p:pic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661E789-11FB-B141-8A36-3FD8D57B67D0}"/>
                </a:ext>
              </a:extLst>
            </p:cNvPr>
            <p:cNvSpPr/>
            <p:nvPr/>
          </p:nvSpPr>
          <p:spPr>
            <a:xfrm rot="692022">
              <a:off x="6811249" y="1397179"/>
              <a:ext cx="2135740" cy="2506619"/>
            </a:xfrm>
            <a:prstGeom prst="rect">
              <a:avLst/>
            </a:prstGeom>
            <a:solidFill>
              <a:srgbClr val="EFEEF3"/>
            </a:solidFill>
            <a:ln>
              <a:solidFill>
                <a:srgbClr val="7361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hteck 33">
              <a:hlinkClick r:id="rId11"/>
              <a:extLst>
                <a:ext uri="{FF2B5EF4-FFF2-40B4-BE49-F238E27FC236}">
                  <a16:creationId xmlns:a16="http://schemas.microsoft.com/office/drawing/2014/main" id="{759745BD-A7F5-6C4D-9199-0AE605CBAD9F}"/>
                </a:ext>
              </a:extLst>
            </p:cNvPr>
            <p:cNvSpPr/>
            <p:nvPr/>
          </p:nvSpPr>
          <p:spPr>
            <a:xfrm rot="650733">
              <a:off x="7083178" y="772410"/>
              <a:ext cx="1757271" cy="3760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Epidemic Disease</a:t>
              </a:r>
            </a:p>
            <a:p>
              <a:r>
                <a:rPr lang="en-GB" sz="1000" b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Detectives </a:t>
              </a:r>
              <a:r>
                <a:rPr lang="en-GB" sz="1000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Hamburg</a:t>
              </a: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862DBAC6-3C52-A644-B6DE-8ED3C4560DD2}"/>
                </a:ext>
              </a:extLst>
            </p:cNvPr>
            <p:cNvSpPr/>
            <p:nvPr/>
          </p:nvSpPr>
          <p:spPr>
            <a:xfrm rot="697575">
              <a:off x="6822035" y="1627423"/>
              <a:ext cx="2033970" cy="2304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Thank you for</a:t>
              </a:r>
              <a:b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joining the</a:t>
              </a:r>
              <a:b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Welcome Tutorial!</a:t>
              </a:r>
              <a:endParaRPr lang="en-GB" sz="1000" b="1" i="1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GB" sz="1000" b="1" i="1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1400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Return to the </a:t>
              </a:r>
              <a:r>
                <a:rPr lang="en-GB" sz="1400" b="1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HOOU website</a:t>
              </a:r>
              <a:r>
                <a:rPr lang="en-GB" sz="1400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 to browse through the</a:t>
              </a:r>
              <a:br>
                <a:rPr lang="en-GB" sz="1400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r>
                <a:rPr lang="en-GB" sz="1400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  <a:t>materials for self-learning or group work in class.</a:t>
              </a:r>
              <a:br>
                <a:rPr lang="en-GB" sz="1400" i="1" dirty="0">
                  <a:solidFill>
                    <a:srgbClr val="4A396C"/>
                  </a:solidFill>
                  <a:latin typeface="Century Gothic" panose="020B0502020202020204" pitchFamily="34" charset="0"/>
                </a:rPr>
              </a:br>
              <a:endParaRPr lang="en-GB" sz="1400" i="1" dirty="0">
                <a:solidFill>
                  <a:srgbClr val="4A396C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Grafik 36">
            <a:hlinkClick r:id="rId12"/>
            <a:extLst>
              <a:ext uri="{FF2B5EF4-FFF2-40B4-BE49-F238E27FC236}">
                <a16:creationId xmlns:a16="http://schemas.microsoft.com/office/drawing/2014/main" id="{5DBB97DE-BCBE-B34D-9012-CA09C24040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3" name="Grafik 2" descr="Creative Commons License">
            <a:hlinkClick r:id="rId14"/>
            <a:extLst>
              <a:ext uri="{FF2B5EF4-FFF2-40B4-BE49-F238E27FC236}">
                <a16:creationId xmlns:a16="http://schemas.microsoft.com/office/drawing/2014/main" id="{CA84D4A5-2D98-4152-82D2-B0237BC585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4061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99627F7-8853-674D-AC16-974109C7EC94}"/>
              </a:ext>
            </a:extLst>
          </p:cNvPr>
          <p:cNvGrpSpPr>
            <a:grpSpLocks noChangeAspect="1"/>
          </p:cNvGrpSpPr>
          <p:nvPr/>
        </p:nvGrpSpPr>
        <p:grpSpPr>
          <a:xfrm>
            <a:off x="3411867" y="145976"/>
            <a:ext cx="6258732" cy="5806592"/>
            <a:chOff x="3097276" y="167908"/>
            <a:chExt cx="6437404" cy="5972357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19A175D-1DBD-BD44-8099-A714F1CB4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907" t="5358" r="9556" b="8914"/>
            <a:stretch/>
          </p:blipFill>
          <p:spPr>
            <a:xfrm>
              <a:off x="3097276" y="167908"/>
              <a:ext cx="6437404" cy="5972357"/>
            </a:xfrm>
            <a:prstGeom prst="rect">
              <a:avLst/>
            </a:prstGeom>
          </p:spPr>
        </p:pic>
        <p:sp>
          <p:nvSpPr>
            <p:cNvPr id="2" name="Rechteck 1">
              <a:hlinkClick r:id="rId3"/>
              <a:extLst>
                <a:ext uri="{FF2B5EF4-FFF2-40B4-BE49-F238E27FC236}">
                  <a16:creationId xmlns:a16="http://schemas.microsoft.com/office/drawing/2014/main" id="{86D20A7B-DB32-E14A-81AB-CDD0956F392C}"/>
                </a:ext>
              </a:extLst>
            </p:cNvPr>
            <p:cNvSpPr/>
            <p:nvPr/>
          </p:nvSpPr>
          <p:spPr>
            <a:xfrm rot="21291672">
              <a:off x="5858663" y="3514670"/>
              <a:ext cx="802789" cy="101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00" b="1" u="sng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Epidemiology</a:t>
              </a:r>
            </a:p>
            <a:p>
              <a:pPr algn="ctr"/>
              <a:endParaRPr lang="en-GB" sz="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endParaRPr lang="en-GB" sz="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  <a:p>
              <a:pPr algn="ctr"/>
              <a:r>
                <a:rPr lang="en-GB" sz="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A very short</a:t>
              </a:r>
            </a:p>
            <a:p>
              <a:pPr algn="ctr"/>
              <a:r>
                <a:rPr lang="en-GB" sz="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Introduction</a:t>
              </a:r>
            </a:p>
          </p:txBody>
        </p:sp>
        <p:sp>
          <p:nvSpPr>
            <p:cNvPr id="5" name="Rechteck 4">
              <a:hlinkClick r:id="rId4"/>
              <a:extLst>
                <a:ext uri="{FF2B5EF4-FFF2-40B4-BE49-F238E27FC236}">
                  <a16:creationId xmlns:a16="http://schemas.microsoft.com/office/drawing/2014/main" id="{9D994148-F2A8-8E45-84DB-B9E4CEAD3687}"/>
                </a:ext>
              </a:extLst>
            </p:cNvPr>
            <p:cNvSpPr/>
            <p:nvPr/>
          </p:nvSpPr>
          <p:spPr>
            <a:xfrm rot="21179386">
              <a:off x="3253237" y="3696868"/>
              <a:ext cx="656693" cy="60939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50" b="1" dirty="0">
                  <a:solidFill>
                    <a:srgbClr val="3C7976"/>
                  </a:solidFill>
                  <a:latin typeface="Century Gothic" panose="020B0502020202020204" pitchFamily="34" charset="0"/>
                </a:rPr>
                <a:t>Cohort and Case Control Studies</a:t>
              </a:r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600BEC9-47CD-AE40-A8F6-7C0D62194E16}"/>
              </a:ext>
            </a:extLst>
          </p:cNvPr>
          <p:cNvGrpSpPr>
            <a:grpSpLocks noChangeAspect="1"/>
          </p:cNvGrpSpPr>
          <p:nvPr/>
        </p:nvGrpSpPr>
        <p:grpSpPr>
          <a:xfrm>
            <a:off x="209002" y="145975"/>
            <a:ext cx="2968324" cy="5806592"/>
            <a:chOff x="269530" y="175364"/>
            <a:chExt cx="3053062" cy="597235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00A8396-494F-2248-A829-2EE4342BA957}"/>
                </a:ext>
              </a:extLst>
            </p:cNvPr>
            <p:cNvSpPr/>
            <p:nvPr/>
          </p:nvSpPr>
          <p:spPr>
            <a:xfrm>
              <a:off x="269530" y="175364"/>
              <a:ext cx="3053062" cy="5972356"/>
            </a:xfrm>
            <a:prstGeom prst="rect">
              <a:avLst/>
            </a:prstGeom>
            <a:solidFill>
              <a:srgbClr val="BA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AF0B49E-3AE5-9046-8747-D14DE303F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909" t="17387" r="24164" b="38065"/>
            <a:stretch/>
          </p:blipFill>
          <p:spPr>
            <a:xfrm>
              <a:off x="507222" y="4414270"/>
              <a:ext cx="2575996" cy="1727530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5B189988-255F-9C49-BCBD-0A5C694CB32F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0AFFAC5-1B19-BF45-A5AD-B0261D1F912D}"/>
              </a:ext>
            </a:extLst>
          </p:cNvPr>
          <p:cNvSpPr/>
          <p:nvPr/>
        </p:nvSpPr>
        <p:spPr>
          <a:xfrm rot="2458598">
            <a:off x="7010148" y="1922702"/>
            <a:ext cx="909182" cy="65202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50" b="1" dirty="0">
              <a:solidFill>
                <a:srgbClr val="4E3E7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hteck 16">
            <a:hlinkClick r:id="rId6"/>
            <a:extLst>
              <a:ext uri="{FF2B5EF4-FFF2-40B4-BE49-F238E27FC236}">
                <a16:creationId xmlns:a16="http://schemas.microsoft.com/office/drawing/2014/main" id="{DEC93A2B-F736-8648-B115-A7935E1D75EA}"/>
              </a:ext>
            </a:extLst>
          </p:cNvPr>
          <p:cNvSpPr/>
          <p:nvPr/>
        </p:nvSpPr>
        <p:spPr>
          <a:xfrm rot="2458598">
            <a:off x="7002365" y="1976791"/>
            <a:ext cx="951432" cy="543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50" b="1" dirty="0">
                <a:solidFill>
                  <a:srgbClr val="403627"/>
                </a:solidFill>
                <a:latin typeface="Century Gothic" panose="020B0502020202020204" pitchFamily="34" charset="0"/>
              </a:rPr>
              <a:t>How to </a:t>
            </a:r>
          </a:p>
          <a:p>
            <a:pPr algn="ctr"/>
            <a:r>
              <a:rPr lang="en-GB" sz="750" b="1" dirty="0">
                <a:solidFill>
                  <a:srgbClr val="403627"/>
                </a:solidFill>
                <a:latin typeface="Century Gothic" panose="020B0502020202020204" pitchFamily="34" charset="0"/>
              </a:rPr>
              <a:t>interpret an epidemiological curve?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975EF53-E7DF-CD4E-BA74-D5AAE05ABC16}"/>
              </a:ext>
            </a:extLst>
          </p:cNvPr>
          <p:cNvSpPr/>
          <p:nvPr/>
        </p:nvSpPr>
        <p:spPr>
          <a:xfrm rot="636022">
            <a:off x="6915922" y="4177714"/>
            <a:ext cx="473754" cy="641147"/>
          </a:xfrm>
          <a:prstGeom prst="rect">
            <a:avLst/>
          </a:prstGeom>
          <a:solidFill>
            <a:srgbClr val="3F3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3386DAE-5FF2-6D46-9698-7CA7B6E8B587}"/>
              </a:ext>
            </a:extLst>
          </p:cNvPr>
          <p:cNvGrpSpPr/>
          <p:nvPr/>
        </p:nvGrpSpPr>
        <p:grpSpPr>
          <a:xfrm>
            <a:off x="5985393" y="2465169"/>
            <a:ext cx="704041" cy="757923"/>
            <a:chOff x="5935904" y="2488270"/>
            <a:chExt cx="704041" cy="757923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ACFD339C-DD28-2B45-BD63-7B57A9C767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67697" t="65872" r="27881" b="25423"/>
            <a:stretch/>
          </p:blipFill>
          <p:spPr>
            <a:xfrm>
              <a:off x="5935904" y="2488270"/>
              <a:ext cx="704041" cy="757923"/>
            </a:xfrm>
            <a:prstGeom prst="parallelogram">
              <a:avLst>
                <a:gd name="adj" fmla="val 23224"/>
              </a:avLst>
            </a:prstGeom>
          </p:spPr>
        </p:pic>
        <p:pic>
          <p:nvPicPr>
            <p:cNvPr id="23" name="Grafik 22" descr="Keim mit einfarbiger Füllung">
              <a:extLst>
                <a:ext uri="{FF2B5EF4-FFF2-40B4-BE49-F238E27FC236}">
                  <a16:creationId xmlns:a16="http://schemas.microsoft.com/office/drawing/2014/main" id="{7E663313-C912-9D4B-B41D-508371B59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119485" y="2716720"/>
              <a:ext cx="248507" cy="248507"/>
            </a:xfrm>
            <a:prstGeom prst="rect">
              <a:avLst/>
            </a:prstGeom>
          </p:spPr>
        </p:pic>
      </p:grpSp>
      <p:sp>
        <p:nvSpPr>
          <p:cNvPr id="25" name="Rechteck 24">
            <a:hlinkClick r:id="rId11"/>
            <a:extLst>
              <a:ext uri="{FF2B5EF4-FFF2-40B4-BE49-F238E27FC236}">
                <a16:creationId xmlns:a16="http://schemas.microsoft.com/office/drawing/2014/main" id="{08DC9E07-7BA8-F647-AD6C-D9879CC5FCAC}"/>
              </a:ext>
            </a:extLst>
          </p:cNvPr>
          <p:cNvSpPr/>
          <p:nvPr/>
        </p:nvSpPr>
        <p:spPr>
          <a:xfrm rot="803386">
            <a:off x="6114458" y="2552505"/>
            <a:ext cx="359496" cy="52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hteck 25">
            <a:hlinkClick r:id="rId12" action="ppaction://hlinksldjump"/>
            <a:extLst>
              <a:ext uri="{FF2B5EF4-FFF2-40B4-BE49-F238E27FC236}">
                <a16:creationId xmlns:a16="http://schemas.microsoft.com/office/drawing/2014/main" id="{5CAEDBF1-D413-A842-847E-8BF241017F23}"/>
              </a:ext>
            </a:extLst>
          </p:cNvPr>
          <p:cNvSpPr/>
          <p:nvPr/>
        </p:nvSpPr>
        <p:spPr>
          <a:xfrm rot="18113294">
            <a:off x="8012191" y="2838830"/>
            <a:ext cx="359496" cy="366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hteck 27">
            <a:hlinkClick r:id="rId13"/>
            <a:extLst>
              <a:ext uri="{FF2B5EF4-FFF2-40B4-BE49-F238E27FC236}">
                <a16:creationId xmlns:a16="http://schemas.microsoft.com/office/drawing/2014/main" id="{C13999B0-D459-6C48-A5F2-074F45100390}"/>
              </a:ext>
            </a:extLst>
          </p:cNvPr>
          <p:cNvSpPr/>
          <p:nvPr/>
        </p:nvSpPr>
        <p:spPr>
          <a:xfrm>
            <a:off x="5188815" y="1774926"/>
            <a:ext cx="652069" cy="4504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rgbClr val="4E3E70"/>
                </a:solidFill>
                <a:latin typeface="Century Gothic" panose="020B0502020202020204" pitchFamily="34" charset="0"/>
              </a:rPr>
              <a:t>Research Methods</a:t>
            </a:r>
          </a:p>
          <a:p>
            <a:pPr algn="ctr"/>
            <a:r>
              <a:rPr lang="en-GB" sz="600" b="1" dirty="0">
                <a:solidFill>
                  <a:srgbClr val="4E3E70"/>
                </a:solidFill>
                <a:latin typeface="Century Gothic" panose="020B0502020202020204" pitchFamily="34" charset="0"/>
              </a:rPr>
              <a:t>Quick Intro</a:t>
            </a:r>
          </a:p>
        </p:txBody>
      </p:sp>
      <p:sp>
        <p:nvSpPr>
          <p:cNvPr id="29" name="Rechteckige Legende 28">
            <a:extLst>
              <a:ext uri="{FF2B5EF4-FFF2-40B4-BE49-F238E27FC236}">
                <a16:creationId xmlns:a16="http://schemas.microsoft.com/office/drawing/2014/main" id="{F458FD99-CCF4-454B-AF28-745E29DC3E9B}"/>
              </a:ext>
            </a:extLst>
          </p:cNvPr>
          <p:cNvSpPr/>
          <p:nvPr/>
        </p:nvSpPr>
        <p:spPr>
          <a:xfrm>
            <a:off x="351322" y="331115"/>
            <a:ext cx="2663918" cy="3819934"/>
          </a:xfrm>
          <a:prstGeom prst="wedgeRectCallout">
            <a:avLst>
              <a:gd name="adj1" fmla="val 15420"/>
              <a:gd name="adj2" fmla="val 54798"/>
            </a:avLst>
          </a:prstGeom>
          <a:solidFill>
            <a:srgbClr val="E6E6E6"/>
          </a:solidFill>
          <a:ln w="28575">
            <a:solidFill>
              <a:srgbClr val="3F3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>
            <a:hlinkClick r:id="rId14"/>
            <a:extLst>
              <a:ext uri="{FF2B5EF4-FFF2-40B4-BE49-F238E27FC236}">
                <a16:creationId xmlns:a16="http://schemas.microsoft.com/office/drawing/2014/main" id="{353CF2CD-50D8-BC48-AB2C-BBA50521933A}"/>
              </a:ext>
            </a:extLst>
          </p:cNvPr>
          <p:cNvSpPr/>
          <p:nvPr/>
        </p:nvSpPr>
        <p:spPr>
          <a:xfrm>
            <a:off x="604875" y="1025767"/>
            <a:ext cx="2148442" cy="528414"/>
          </a:xfrm>
          <a:prstGeom prst="rect">
            <a:avLst/>
          </a:prstGeom>
          <a:solidFill>
            <a:srgbClr val="3F3F6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OUTBREAKS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Investigation and Control</a:t>
            </a:r>
          </a:p>
        </p:txBody>
      </p:sp>
      <p:sp>
        <p:nvSpPr>
          <p:cNvPr id="27" name="Rechteck 26">
            <a:hlinkClick r:id="rId14"/>
            <a:extLst>
              <a:ext uri="{FF2B5EF4-FFF2-40B4-BE49-F238E27FC236}">
                <a16:creationId xmlns:a16="http://schemas.microsoft.com/office/drawing/2014/main" id="{7E91D266-6112-E641-86AD-68DB57209B38}"/>
              </a:ext>
            </a:extLst>
          </p:cNvPr>
          <p:cNvSpPr/>
          <p:nvPr/>
        </p:nvSpPr>
        <p:spPr>
          <a:xfrm>
            <a:off x="691430" y="1035813"/>
            <a:ext cx="1975331" cy="508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CDDD57BF-E18E-1E45-B051-119839F5984D}"/>
              </a:ext>
            </a:extLst>
          </p:cNvPr>
          <p:cNvSpPr txBox="1"/>
          <p:nvPr/>
        </p:nvSpPr>
        <p:spPr>
          <a:xfrm>
            <a:off x="449030" y="2079643"/>
            <a:ext cx="2431381" cy="193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3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In total, we have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prepared </a:t>
            </a: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six lessons</a:t>
            </a:r>
            <a:b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and an </a:t>
            </a: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epidemiological cheat sheet</a:t>
            </a: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 for you.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You can find all materials on the desk by simply clicking on them.</a:t>
            </a:r>
          </a:p>
          <a:p>
            <a:pPr algn="ctr">
              <a:lnSpc>
                <a:spcPct val="114000"/>
              </a:lnSpc>
              <a:spcAft>
                <a:spcPts val="300"/>
              </a:spcAft>
            </a:pP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Enjoy the materials!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12DF4A7-B355-F34C-A755-F86F14BBAF9C}"/>
              </a:ext>
            </a:extLst>
          </p:cNvPr>
          <p:cNvSpPr txBox="1"/>
          <p:nvPr/>
        </p:nvSpPr>
        <p:spPr>
          <a:xfrm>
            <a:off x="467710" y="480128"/>
            <a:ext cx="2431381" cy="52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13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Your very </a:t>
            </a: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first lesson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covers the topic: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4DAA86E-CBC6-BA46-8D69-0AE50E21A7F6}"/>
              </a:ext>
            </a:extLst>
          </p:cNvPr>
          <p:cNvSpPr txBox="1"/>
          <p:nvPr/>
        </p:nvSpPr>
        <p:spPr>
          <a:xfrm>
            <a:off x="442385" y="1567244"/>
            <a:ext cx="2431381" cy="5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13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Just click on the box and watch the video carefully.</a:t>
            </a:r>
          </a:p>
        </p:txBody>
      </p:sp>
      <p:pic>
        <p:nvPicPr>
          <p:cNvPr id="40" name="Grafik 39">
            <a:hlinkClick r:id="rId12" action="ppaction://hlinksldjump"/>
            <a:extLst>
              <a:ext uri="{FF2B5EF4-FFF2-40B4-BE49-F238E27FC236}">
                <a16:creationId xmlns:a16="http://schemas.microsoft.com/office/drawing/2014/main" id="{03FAFDB0-6F3C-AC4E-B0FD-5C47EB9A72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8339336">
            <a:off x="8026462" y="2856807"/>
            <a:ext cx="330955" cy="330955"/>
          </a:xfrm>
          <a:prstGeom prst="rect">
            <a:avLst/>
          </a:prstGeom>
        </p:spPr>
      </p:pic>
      <p:pic>
        <p:nvPicPr>
          <p:cNvPr id="41" name="Grafik 40">
            <a:hlinkClick r:id="rId16" action="ppaction://hlinksldjump"/>
            <a:extLst>
              <a:ext uri="{FF2B5EF4-FFF2-40B4-BE49-F238E27FC236}">
                <a16:creationId xmlns:a16="http://schemas.microsoft.com/office/drawing/2014/main" id="{99FFC909-A122-5D47-97C6-75F0FA80AA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67821" y="5364480"/>
            <a:ext cx="532382" cy="532382"/>
          </a:xfrm>
          <a:prstGeom prst="rect">
            <a:avLst/>
          </a:prstGeom>
        </p:spPr>
      </p:pic>
      <p:pic>
        <p:nvPicPr>
          <p:cNvPr id="37" name="Grafik 36">
            <a:hlinkClick r:id="rId18"/>
            <a:extLst>
              <a:ext uri="{FF2B5EF4-FFF2-40B4-BE49-F238E27FC236}">
                <a16:creationId xmlns:a16="http://schemas.microsoft.com/office/drawing/2014/main" id="{FC4B855F-A08A-C84B-BBED-701D707037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38" name="Grafik 37">
            <a:hlinkClick r:id="rId20"/>
            <a:extLst>
              <a:ext uri="{FF2B5EF4-FFF2-40B4-BE49-F238E27FC236}">
                <a16:creationId xmlns:a16="http://schemas.microsoft.com/office/drawing/2014/main" id="{731275A3-7B9F-1941-8A03-56C9A41B7DB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1332CE63-069B-7048-98F3-432036B0EA3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4182A861-BB11-7C46-9FCE-81F2D9F25EC7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EEC4CD1-2BC8-2F4D-A0B6-D77753B25765}"/>
              </a:ext>
            </a:extLst>
          </p:cNvPr>
          <p:cNvGrpSpPr/>
          <p:nvPr/>
        </p:nvGrpSpPr>
        <p:grpSpPr>
          <a:xfrm>
            <a:off x="7954070" y="237729"/>
            <a:ext cx="1599218" cy="1172760"/>
            <a:chOff x="7954070" y="237729"/>
            <a:chExt cx="1599218" cy="1172760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E6C7FA6A-DCC0-A74A-92AC-9218E407D4F6}"/>
                </a:ext>
              </a:extLst>
            </p:cNvPr>
            <p:cNvGrpSpPr/>
            <p:nvPr/>
          </p:nvGrpSpPr>
          <p:grpSpPr>
            <a:xfrm>
              <a:off x="7954070" y="237729"/>
              <a:ext cx="1599218" cy="1172760"/>
              <a:chOff x="6395509" y="249591"/>
              <a:chExt cx="1599218" cy="1172760"/>
            </a:xfrm>
          </p:grpSpPr>
          <p:pic>
            <p:nvPicPr>
              <p:cNvPr id="45" name="Grafik 44">
                <a:extLst>
                  <a:ext uri="{FF2B5EF4-FFF2-40B4-BE49-F238E27FC236}">
                    <a16:creationId xmlns:a16="http://schemas.microsoft.com/office/drawing/2014/main" id="{1C5FF646-22E2-044D-8B12-F58998DA0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395509" y="249591"/>
                <a:ext cx="1599218" cy="1172760"/>
              </a:xfrm>
              <a:prstGeom prst="rect">
                <a:avLst/>
              </a:prstGeom>
            </p:spPr>
          </p:pic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489EBF6A-3B38-3840-94D1-59EF6846C19D}"/>
                  </a:ext>
                </a:extLst>
              </p:cNvPr>
              <p:cNvSpPr/>
              <p:nvPr/>
            </p:nvSpPr>
            <p:spPr>
              <a:xfrm>
                <a:off x="6626451" y="357815"/>
                <a:ext cx="1193251" cy="547617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4" name="Rechteck 43">
              <a:hlinkClick r:id="rId24" action="ppaction://hlinksldjump"/>
              <a:extLst>
                <a:ext uri="{FF2B5EF4-FFF2-40B4-BE49-F238E27FC236}">
                  <a16:creationId xmlns:a16="http://schemas.microsoft.com/office/drawing/2014/main" id="{9F973A40-A031-E74A-814D-6B95CC8E9FC6}"/>
                </a:ext>
              </a:extLst>
            </p:cNvPr>
            <p:cNvSpPr/>
            <p:nvPr/>
          </p:nvSpPr>
          <p:spPr>
            <a:xfrm>
              <a:off x="8056576" y="377018"/>
              <a:ext cx="1475800" cy="528414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rgbClr val="3D2E59"/>
                  </a:solidFill>
                  <a:latin typeface="Century Gothic" panose="020B0502020202020204" pitchFamily="34" charset="0"/>
                </a:rPr>
                <a:t>Let’s move on,</a:t>
              </a:r>
              <a:br>
                <a:rPr lang="en-GB" sz="1400" b="1" dirty="0">
                  <a:solidFill>
                    <a:srgbClr val="3D2E59"/>
                  </a:solidFill>
                  <a:latin typeface="Century Gothic" panose="020B0502020202020204" pitchFamily="34" charset="0"/>
                </a:rPr>
              </a:br>
              <a:r>
                <a:rPr lang="en-GB" sz="1400" b="1" dirty="0">
                  <a:solidFill>
                    <a:srgbClr val="3D2E59"/>
                  </a:solidFill>
                  <a:latin typeface="Century Gothic" panose="020B0502020202020204" pitchFamily="34" charset="0"/>
                </a:rPr>
                <a:t>shall we?</a:t>
              </a:r>
            </a:p>
          </p:txBody>
        </p:sp>
      </p:grpSp>
      <p:pic>
        <p:nvPicPr>
          <p:cNvPr id="43" name="Grafik 42">
            <a:hlinkClick r:id="rId25"/>
            <a:extLst>
              <a:ext uri="{FF2B5EF4-FFF2-40B4-BE49-F238E27FC236}">
                <a16:creationId xmlns:a16="http://schemas.microsoft.com/office/drawing/2014/main" id="{A076FF3C-8EF6-C244-AB4C-AEE6326DB9F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9" name="Grafik 8" descr="Creative Commons License">
            <a:hlinkClick r:id="rId27"/>
            <a:extLst>
              <a:ext uri="{FF2B5EF4-FFF2-40B4-BE49-F238E27FC236}">
                <a16:creationId xmlns:a16="http://schemas.microsoft.com/office/drawing/2014/main" id="{5E2F386E-C5E2-C330-EEE7-89EC6E0B68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629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380" y="113011"/>
            <a:ext cx="560678" cy="560678"/>
          </a:xfrm>
          <a:prstGeom prst="rect">
            <a:avLst/>
          </a:prstGeom>
        </p:spPr>
      </p:pic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63D3AA53-A21D-4E4E-AFA5-BFF838796E2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6541" y="844263"/>
            <a:ext cx="3730262" cy="5327718"/>
          </a:xfrm>
          <a:prstGeom prst="rect">
            <a:avLst/>
          </a:prstGeom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31C61A-768B-D14E-9803-6FD71CF88D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167576">
            <a:off x="697499" y="645771"/>
            <a:ext cx="1240319" cy="43480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9D02B4-A7C4-1941-97A3-C3A730384C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85669">
            <a:off x="732319" y="5809910"/>
            <a:ext cx="1308522" cy="45871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865A175C-31B0-5842-8003-646FFF7C4D8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7864" y="834595"/>
            <a:ext cx="3685575" cy="532771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CD65E1B-A9CE-6B4C-8412-27F8FE561E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542065">
            <a:off x="7926166" y="5689664"/>
            <a:ext cx="1308522" cy="4587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37FF881-7C6D-E346-82C2-388CC22443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48388">
            <a:off x="8132163" y="5401010"/>
            <a:ext cx="1308522" cy="45871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19DE41-E227-9A46-B076-AC13A1EF89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6983">
            <a:off x="2993179" y="171677"/>
            <a:ext cx="3803676" cy="87678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309AA8E-A692-7C4D-98A4-27FF6270C42D}"/>
              </a:ext>
            </a:extLst>
          </p:cNvPr>
          <p:cNvSpPr/>
          <p:nvPr/>
        </p:nvSpPr>
        <p:spPr>
          <a:xfrm rot="21383224">
            <a:off x="3499263" y="274468"/>
            <a:ext cx="2866444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5765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CHEAT SHEET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FBFE230-AA18-9F45-A0FC-8D1D6854E2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92280">
            <a:off x="5880212" y="-55214"/>
            <a:ext cx="1369513" cy="480093"/>
          </a:xfrm>
          <a:prstGeom prst="rect">
            <a:avLst/>
          </a:prstGeom>
        </p:spPr>
      </p:pic>
      <p:sp>
        <p:nvSpPr>
          <p:cNvPr id="29" name="Pfeil nach rechts 28">
            <a:hlinkClick r:id="rId13" action="ppaction://hlinksldjump"/>
            <a:extLst>
              <a:ext uri="{FF2B5EF4-FFF2-40B4-BE49-F238E27FC236}">
                <a16:creationId xmlns:a16="http://schemas.microsoft.com/office/drawing/2014/main" id="{71BE382C-1BF8-9246-BCD6-1965529325BC}"/>
              </a:ext>
            </a:extLst>
          </p:cNvPr>
          <p:cNvSpPr/>
          <p:nvPr/>
        </p:nvSpPr>
        <p:spPr>
          <a:xfrm>
            <a:off x="8762775" y="337478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rafik 29">
            <a:hlinkClick r:id="rId14"/>
            <a:extLst>
              <a:ext uri="{FF2B5EF4-FFF2-40B4-BE49-F238E27FC236}">
                <a16:creationId xmlns:a16="http://schemas.microsoft.com/office/drawing/2014/main" id="{782F90CF-379E-A44F-B6C4-1036F3DE977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6"/>
            <a:extLst>
              <a:ext uri="{FF2B5EF4-FFF2-40B4-BE49-F238E27FC236}">
                <a16:creationId xmlns:a16="http://schemas.microsoft.com/office/drawing/2014/main" id="{D1B4FEE6-32B2-FE8B-234C-6D4ED1D691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520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380" y="113011"/>
            <a:ext cx="560678" cy="560678"/>
          </a:xfrm>
          <a:prstGeom prst="rect">
            <a:avLst/>
          </a:prstGeom>
        </p:spPr>
      </p:pic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1C61A-768B-D14E-9803-6FD71CF88D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167576">
            <a:off x="697499" y="645771"/>
            <a:ext cx="1240319" cy="43480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14BF3E-7E2C-BB4F-861A-F1D798CFCE4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5014" y="842077"/>
            <a:ext cx="3700988" cy="53255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CD65E1B-A9CE-6B4C-8412-27F8FE561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542065">
            <a:off x="7926166" y="5689664"/>
            <a:ext cx="1308522" cy="4587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37FF881-7C6D-E346-82C2-388CC2244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148388">
            <a:off x="8132163" y="5401010"/>
            <a:ext cx="1308522" cy="45871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1EB6CA8-B4A0-C147-B610-21A8A6C46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9812" y="840027"/>
            <a:ext cx="3729425" cy="532897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19DE41-E227-9A46-B076-AC13A1EF890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17114"/>
          <a:stretch/>
        </p:blipFill>
        <p:spPr>
          <a:xfrm rot="21426983">
            <a:off x="2989405" y="171772"/>
            <a:ext cx="3803676" cy="72672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309AA8E-A692-7C4D-98A4-27FF6270C42D}"/>
              </a:ext>
            </a:extLst>
          </p:cNvPr>
          <p:cNvSpPr/>
          <p:nvPr/>
        </p:nvSpPr>
        <p:spPr>
          <a:xfrm rot="21383224">
            <a:off x="3499263" y="274468"/>
            <a:ext cx="2866444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5765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CHEAT SHEET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7FBFE230-AA18-9F45-A0FC-8D1D6854E2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92280">
            <a:off x="5880212" y="-55214"/>
            <a:ext cx="1369513" cy="4800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9D02B4-A7C4-1941-97A3-C3A730384C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85669">
            <a:off x="732319" y="5809910"/>
            <a:ext cx="1308522" cy="458712"/>
          </a:xfrm>
          <a:prstGeom prst="rect">
            <a:avLst/>
          </a:prstGeom>
        </p:spPr>
      </p:pic>
      <p:sp>
        <p:nvSpPr>
          <p:cNvPr id="27" name="Pfeil nach rechts 26">
            <a:hlinkClick r:id="rId13" action="ppaction://hlinksldjump"/>
            <a:extLst>
              <a:ext uri="{FF2B5EF4-FFF2-40B4-BE49-F238E27FC236}">
                <a16:creationId xmlns:a16="http://schemas.microsoft.com/office/drawing/2014/main" id="{13902688-99DA-814A-80BF-075A0543884E}"/>
              </a:ext>
            </a:extLst>
          </p:cNvPr>
          <p:cNvSpPr/>
          <p:nvPr/>
        </p:nvSpPr>
        <p:spPr>
          <a:xfrm>
            <a:off x="8762775" y="337478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feil nach rechts 27">
            <a:hlinkClick r:id="rId14" action="ppaction://hlinksldjump"/>
            <a:extLst>
              <a:ext uri="{FF2B5EF4-FFF2-40B4-BE49-F238E27FC236}">
                <a16:creationId xmlns:a16="http://schemas.microsoft.com/office/drawing/2014/main" id="{3DE44E41-8086-314B-A5BC-45869841CBBD}"/>
              </a:ext>
            </a:extLst>
          </p:cNvPr>
          <p:cNvSpPr/>
          <p:nvPr/>
        </p:nvSpPr>
        <p:spPr>
          <a:xfrm rot="10800000">
            <a:off x="708970" y="337478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9" name="Grafik 28">
            <a:hlinkClick r:id="rId15"/>
            <a:extLst>
              <a:ext uri="{FF2B5EF4-FFF2-40B4-BE49-F238E27FC236}">
                <a16:creationId xmlns:a16="http://schemas.microsoft.com/office/drawing/2014/main" id="{6222EFDE-72B9-9341-808A-5DA39B7578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7"/>
            <a:extLst>
              <a:ext uri="{FF2B5EF4-FFF2-40B4-BE49-F238E27FC236}">
                <a16:creationId xmlns:a16="http://schemas.microsoft.com/office/drawing/2014/main" id="{157723AC-0E9B-0AC6-2844-755A1C0E58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0975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hlinkClick r:id="rId2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380" y="113011"/>
            <a:ext cx="560678" cy="560678"/>
          </a:xfrm>
          <a:prstGeom prst="rect">
            <a:avLst/>
          </a:prstGeom>
        </p:spPr>
      </p:pic>
      <p:pic>
        <p:nvPicPr>
          <p:cNvPr id="11" name="Grafik 10">
            <a:hlinkClick r:id="rId4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6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27" name="Pfeil nach rechts 26">
            <a:hlinkClick r:id="rId9" action="ppaction://hlinksldjump"/>
            <a:extLst>
              <a:ext uri="{FF2B5EF4-FFF2-40B4-BE49-F238E27FC236}">
                <a16:creationId xmlns:a16="http://schemas.microsoft.com/office/drawing/2014/main" id="{13902688-99DA-814A-80BF-075A0543884E}"/>
              </a:ext>
            </a:extLst>
          </p:cNvPr>
          <p:cNvSpPr/>
          <p:nvPr/>
        </p:nvSpPr>
        <p:spPr>
          <a:xfrm>
            <a:off x="8762775" y="337478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Pfeil nach rechts 27">
            <a:hlinkClick r:id="rId10" action="ppaction://hlinksldjump"/>
            <a:extLst>
              <a:ext uri="{FF2B5EF4-FFF2-40B4-BE49-F238E27FC236}">
                <a16:creationId xmlns:a16="http://schemas.microsoft.com/office/drawing/2014/main" id="{3DE44E41-8086-314B-A5BC-45869841CBBD}"/>
              </a:ext>
            </a:extLst>
          </p:cNvPr>
          <p:cNvSpPr/>
          <p:nvPr/>
        </p:nvSpPr>
        <p:spPr>
          <a:xfrm rot="10800000">
            <a:off x="708970" y="337478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75C999-4807-3646-8ED1-145A55B5A1A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694" y="849314"/>
            <a:ext cx="3738494" cy="53435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A78C55D-4A0F-C542-86C1-6A57E13AC67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9812" y="850018"/>
            <a:ext cx="3700988" cy="53391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19DE41-E227-9A46-B076-AC13A1EF890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12351"/>
          <a:stretch/>
        </p:blipFill>
        <p:spPr>
          <a:xfrm rot="21426983">
            <a:off x="2990455" y="171746"/>
            <a:ext cx="3803676" cy="76848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309AA8E-A692-7C4D-98A4-27FF6270C42D}"/>
              </a:ext>
            </a:extLst>
          </p:cNvPr>
          <p:cNvSpPr/>
          <p:nvPr/>
        </p:nvSpPr>
        <p:spPr>
          <a:xfrm rot="21383224">
            <a:off x="3499263" y="274468"/>
            <a:ext cx="2866444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5765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CHEAT SHEET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1C61A-768B-D14E-9803-6FD71CF88D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167576">
            <a:off x="697499" y="645771"/>
            <a:ext cx="1240319" cy="43480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CD65E1B-A9CE-6B4C-8412-27F8FE561E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9542065">
            <a:off x="7926166" y="5689664"/>
            <a:ext cx="1308522" cy="4587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37FF881-7C6D-E346-82C2-388CC22443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148388">
            <a:off x="8132163" y="5401010"/>
            <a:ext cx="1308522" cy="45871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FBFE230-AA18-9F45-A0FC-8D1D6854E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792280">
            <a:off x="5880212" y="-55214"/>
            <a:ext cx="1369513" cy="4800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9D02B4-A7C4-1941-97A3-C3A730384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785669">
            <a:off x="732319" y="5809910"/>
            <a:ext cx="1308522" cy="458712"/>
          </a:xfrm>
          <a:prstGeom prst="rect">
            <a:avLst/>
          </a:prstGeom>
        </p:spPr>
      </p:pic>
      <p:pic>
        <p:nvPicPr>
          <p:cNvPr id="29" name="Grafik 28">
            <a:hlinkClick r:id="rId15"/>
            <a:extLst>
              <a:ext uri="{FF2B5EF4-FFF2-40B4-BE49-F238E27FC236}">
                <a16:creationId xmlns:a16="http://schemas.microsoft.com/office/drawing/2014/main" id="{6EABF6A8-EF90-D547-BA43-E860972341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7"/>
            <a:extLst>
              <a:ext uri="{FF2B5EF4-FFF2-40B4-BE49-F238E27FC236}">
                <a16:creationId xmlns:a16="http://schemas.microsoft.com/office/drawing/2014/main" id="{4AFB8235-DE22-BB5E-3146-495161A343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796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7706F43-A443-3348-80CB-8DD4C0E0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4174" y="859671"/>
            <a:ext cx="3738494" cy="5335381"/>
          </a:xfrm>
          <a:prstGeom prst="rect">
            <a:avLst/>
          </a:prstGeom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fik 2">
            <a:hlinkClick r:id="rId3" action="ppaction://hlinksldjump"/>
            <a:extLst>
              <a:ext uri="{FF2B5EF4-FFF2-40B4-BE49-F238E27FC236}">
                <a16:creationId xmlns:a16="http://schemas.microsoft.com/office/drawing/2014/main" id="{C8CC8F0F-4B79-0746-8B9B-A450E9C09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380" y="113011"/>
            <a:ext cx="560678" cy="560678"/>
          </a:xfrm>
          <a:prstGeom prst="rect">
            <a:avLst/>
          </a:prstGeom>
        </p:spPr>
      </p:pic>
      <p:pic>
        <p:nvPicPr>
          <p:cNvPr id="11" name="Grafik 10">
            <a:hlinkClick r:id="rId5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7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28" name="Pfeil nach rechts 27">
            <a:hlinkClick r:id="rId10" action="ppaction://hlinksldjump"/>
            <a:extLst>
              <a:ext uri="{FF2B5EF4-FFF2-40B4-BE49-F238E27FC236}">
                <a16:creationId xmlns:a16="http://schemas.microsoft.com/office/drawing/2014/main" id="{3DE44E41-8086-314B-A5BC-45869841CBBD}"/>
              </a:ext>
            </a:extLst>
          </p:cNvPr>
          <p:cNvSpPr/>
          <p:nvPr/>
        </p:nvSpPr>
        <p:spPr>
          <a:xfrm rot="10800000">
            <a:off x="708970" y="3374787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129C620-3C5C-FA44-8771-C9F54F9677C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19515" y="849139"/>
            <a:ext cx="3728851" cy="53548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43CC16B-5414-FB40-901C-C666455C14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7634" y="868488"/>
            <a:ext cx="3738494" cy="533538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3EACC589-8EE8-6A45-9C3D-812D589E2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26983">
            <a:off x="2993179" y="171677"/>
            <a:ext cx="3803676" cy="876780"/>
          </a:xfrm>
          <a:prstGeom prst="rect">
            <a:avLst/>
          </a:prstGeom>
        </p:spPr>
      </p:pic>
      <p:sp>
        <p:nvSpPr>
          <p:cNvPr id="30" name="Rechteck 29">
            <a:extLst>
              <a:ext uri="{FF2B5EF4-FFF2-40B4-BE49-F238E27FC236}">
                <a16:creationId xmlns:a16="http://schemas.microsoft.com/office/drawing/2014/main" id="{C6F28E80-A382-9841-B762-619E7F88BEDF}"/>
              </a:ext>
            </a:extLst>
          </p:cNvPr>
          <p:cNvSpPr/>
          <p:nvPr/>
        </p:nvSpPr>
        <p:spPr>
          <a:xfrm rot="21383224">
            <a:off x="3499263" y="274468"/>
            <a:ext cx="2866444" cy="6846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5765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CHEAT SHEET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C31C61A-768B-D14E-9803-6FD71CF88D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167576">
            <a:off x="716749" y="665021"/>
            <a:ext cx="1240319" cy="43480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CD65E1B-A9CE-6B4C-8412-27F8FE561E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542065">
            <a:off x="7926166" y="5689664"/>
            <a:ext cx="1308522" cy="45871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37FF881-7C6D-E346-82C2-388CC22443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148388">
            <a:off x="8132163" y="5401010"/>
            <a:ext cx="1308522" cy="45871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FBFE230-AA18-9F45-A0FC-8D1D6854E2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92280">
            <a:off x="5880212" y="-55214"/>
            <a:ext cx="1369513" cy="48009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D9D02B4-A7C4-1941-97A3-C3A730384C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785669">
            <a:off x="732319" y="5809910"/>
            <a:ext cx="1308522" cy="458712"/>
          </a:xfrm>
          <a:prstGeom prst="rect">
            <a:avLst/>
          </a:prstGeom>
        </p:spPr>
      </p:pic>
      <p:pic>
        <p:nvPicPr>
          <p:cNvPr id="27" name="Grafik 26">
            <a:hlinkClick r:id="rId14"/>
            <a:extLst>
              <a:ext uri="{FF2B5EF4-FFF2-40B4-BE49-F238E27FC236}">
                <a16:creationId xmlns:a16="http://schemas.microsoft.com/office/drawing/2014/main" id="{E1E030B1-27AC-7642-BD3C-4C3BF9FCF5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6"/>
            <a:extLst>
              <a:ext uri="{FF2B5EF4-FFF2-40B4-BE49-F238E27FC236}">
                <a16:creationId xmlns:a16="http://schemas.microsoft.com/office/drawing/2014/main" id="{8DB56F2F-1504-5474-C587-785D1C18C7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168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665F4AB-7303-F944-8E90-877A8BF6B530}"/>
              </a:ext>
            </a:extLst>
          </p:cNvPr>
          <p:cNvSpPr/>
          <p:nvPr/>
        </p:nvSpPr>
        <p:spPr>
          <a:xfrm>
            <a:off x="206657" y="167297"/>
            <a:ext cx="9464942" cy="5780311"/>
          </a:xfrm>
          <a:prstGeom prst="rect">
            <a:avLst/>
          </a:prstGeom>
          <a:solidFill>
            <a:srgbClr val="BAB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A322B60-16D9-2C47-9522-A5701D81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8" t="66847" r="5619" b="11045"/>
          <a:stretch/>
        </p:blipFill>
        <p:spPr>
          <a:xfrm>
            <a:off x="1324800" y="4511040"/>
            <a:ext cx="7264800" cy="1436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8724AFA-E7FA-8444-A3D9-E10EB2BC50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75" t="16065" r="23207" b="33882"/>
          <a:stretch/>
        </p:blipFill>
        <p:spPr>
          <a:xfrm>
            <a:off x="2557230" y="1476752"/>
            <a:ext cx="4476039" cy="30342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chteckige Legende 11">
            <a:extLst>
              <a:ext uri="{FF2B5EF4-FFF2-40B4-BE49-F238E27FC236}">
                <a16:creationId xmlns:a16="http://schemas.microsoft.com/office/drawing/2014/main" id="{3C3DC59A-F22F-004B-A615-FF0800428F8C}"/>
              </a:ext>
            </a:extLst>
          </p:cNvPr>
          <p:cNvSpPr/>
          <p:nvPr/>
        </p:nvSpPr>
        <p:spPr>
          <a:xfrm>
            <a:off x="437383" y="414668"/>
            <a:ext cx="2626355" cy="3896881"/>
          </a:xfrm>
          <a:prstGeom prst="wedgeRectCallout">
            <a:avLst>
              <a:gd name="adj1" fmla="val 76678"/>
              <a:gd name="adj2" fmla="val 18923"/>
            </a:avLst>
          </a:prstGeom>
          <a:solidFill>
            <a:srgbClr val="E6E6E6"/>
          </a:solidFill>
          <a:ln w="28575">
            <a:solidFill>
              <a:srgbClr val="3F3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3D2E59"/>
              </a:solidFill>
            </a:endParaRPr>
          </a:p>
        </p:txBody>
      </p:sp>
      <p:sp>
        <p:nvSpPr>
          <p:cNvPr id="13" name="Rechteckige Legende 12">
            <a:extLst>
              <a:ext uri="{FF2B5EF4-FFF2-40B4-BE49-F238E27FC236}">
                <a16:creationId xmlns:a16="http://schemas.microsoft.com/office/drawing/2014/main" id="{DBF855F7-E5CD-4547-9523-F6BCEBB944AB}"/>
              </a:ext>
            </a:extLst>
          </p:cNvPr>
          <p:cNvSpPr/>
          <p:nvPr/>
        </p:nvSpPr>
        <p:spPr>
          <a:xfrm>
            <a:off x="6554638" y="609602"/>
            <a:ext cx="2891678" cy="3552477"/>
          </a:xfrm>
          <a:prstGeom prst="wedgeRectCallout">
            <a:avLst>
              <a:gd name="adj1" fmla="val -72937"/>
              <a:gd name="adj2" fmla="val 16242"/>
            </a:avLst>
          </a:prstGeom>
          <a:solidFill>
            <a:srgbClr val="E6E6E6"/>
          </a:solidFill>
          <a:ln w="28575">
            <a:solidFill>
              <a:srgbClr val="3F3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Rechteck 16">
            <a:hlinkClick r:id="rId3"/>
            <a:extLst>
              <a:ext uri="{FF2B5EF4-FFF2-40B4-BE49-F238E27FC236}">
                <a16:creationId xmlns:a16="http://schemas.microsoft.com/office/drawing/2014/main" id="{0EA0CA17-B66F-C849-9DD3-17D9C0CF6F1A}"/>
              </a:ext>
            </a:extLst>
          </p:cNvPr>
          <p:cNvSpPr/>
          <p:nvPr/>
        </p:nvSpPr>
        <p:spPr>
          <a:xfrm>
            <a:off x="2659225" y="4860001"/>
            <a:ext cx="4587549" cy="971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BABACF"/>
                </a:solidFill>
                <a:latin typeface="Century Gothic" panose="020B0502020202020204" pitchFamily="34" charset="0"/>
              </a:rPr>
              <a:t>E.D.D.i</a:t>
            </a:r>
            <a:r>
              <a:rPr lang="en-GB" sz="2800" b="1" dirty="0">
                <a:solidFill>
                  <a:srgbClr val="BABACF"/>
                </a:solidFill>
                <a:latin typeface="Century Gothic" panose="020B0502020202020204" pitchFamily="34" charset="0"/>
              </a:rPr>
              <a:t> Academy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4C92953-1320-764A-97CD-2E42CEF721BC}"/>
              </a:ext>
            </a:extLst>
          </p:cNvPr>
          <p:cNvSpPr txBox="1"/>
          <p:nvPr/>
        </p:nvSpPr>
        <p:spPr>
          <a:xfrm>
            <a:off x="6715110" y="801965"/>
            <a:ext cx="2570731" cy="270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This also works off-screen!</a:t>
            </a: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Return to the HOOU website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to browse through the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materials for self-learning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or group work in class.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These are prepared as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print-outs along with a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short instruction manual.</a:t>
            </a: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If you want to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continue exploring the</a:t>
            </a:r>
            <a:b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crash course materials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5B7B373-43E1-D24F-9CA5-16B34386B917}"/>
              </a:ext>
            </a:extLst>
          </p:cNvPr>
          <p:cNvSpPr txBox="1"/>
          <p:nvPr/>
        </p:nvSpPr>
        <p:spPr>
          <a:xfrm>
            <a:off x="437382" y="579803"/>
            <a:ext cx="2626355" cy="358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Ready to move on?</a:t>
            </a:r>
            <a:endParaRPr lang="en-GB" sz="1300" dirty="0">
              <a:solidFill>
                <a:srgbClr val="3D2E59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If you would like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to try out the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b="1" dirty="0" err="1">
                <a:solidFill>
                  <a:srgbClr val="3D2E59"/>
                </a:solidFill>
                <a:latin typeface="Century Gothic" panose="020B0502020202020204" pitchFamily="34" charset="0"/>
              </a:rPr>
              <a:t>EDDi</a:t>
            </a:r>
            <a: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  <a:t> Serious Game</a:t>
            </a:r>
            <a:br>
              <a:rPr lang="en-GB" sz="1300" b="1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let me give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you a few pointers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along the way.</a:t>
            </a: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endParaRPr lang="en-GB" sz="1300" dirty="0">
              <a:solidFill>
                <a:srgbClr val="3D2E59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endParaRPr lang="en-GB" sz="1300" dirty="0">
              <a:solidFill>
                <a:srgbClr val="3D2E59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endParaRPr lang="en-GB" sz="1300" dirty="0">
              <a:solidFill>
                <a:srgbClr val="3D2E59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We will provide you with various tools and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materials that help you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investigate outbreaks.</a:t>
            </a:r>
          </a:p>
        </p:txBody>
      </p:sp>
      <p:pic>
        <p:nvPicPr>
          <p:cNvPr id="28" name="Grafik 27">
            <a:hlinkClick r:id="rId4" action="ppaction://hlinksldjump"/>
            <a:extLst>
              <a:ext uri="{FF2B5EF4-FFF2-40B4-BE49-F238E27FC236}">
                <a16:creationId xmlns:a16="http://schemas.microsoft.com/office/drawing/2014/main" id="{7BAC2E68-C1D8-7B42-8EC9-0D48B74EC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821" y="5364480"/>
            <a:ext cx="532382" cy="532382"/>
          </a:xfrm>
          <a:prstGeom prst="rect">
            <a:avLst/>
          </a:prstGeom>
        </p:spPr>
      </p:pic>
      <p:pic>
        <p:nvPicPr>
          <p:cNvPr id="20" name="Grafik 19">
            <a:hlinkClick r:id="rId6"/>
            <a:extLst>
              <a:ext uri="{FF2B5EF4-FFF2-40B4-BE49-F238E27FC236}">
                <a16:creationId xmlns:a16="http://schemas.microsoft.com/office/drawing/2014/main" id="{1BCE6E40-ED7C-2244-B6B3-D4AD9448F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21" name="Grafik 20">
            <a:hlinkClick r:id="rId8"/>
            <a:extLst>
              <a:ext uri="{FF2B5EF4-FFF2-40B4-BE49-F238E27FC236}">
                <a16:creationId xmlns:a16="http://schemas.microsoft.com/office/drawing/2014/main" id="{02AFF608-25D6-C84F-B029-3E4517AEEE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5F275DE8-ED72-FD48-9D11-8309EBAF02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6847A8E5-0956-7440-A0AC-21C338381E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27" name="Rechteck 26">
            <a:hlinkClick r:id="rId11" action="ppaction://hlinksldjump"/>
            <a:extLst>
              <a:ext uri="{FF2B5EF4-FFF2-40B4-BE49-F238E27FC236}">
                <a16:creationId xmlns:a16="http://schemas.microsoft.com/office/drawing/2014/main" id="{D7236202-90C3-C344-95AA-E91BDE3C002E}"/>
              </a:ext>
            </a:extLst>
          </p:cNvPr>
          <p:cNvSpPr/>
          <p:nvPr/>
        </p:nvSpPr>
        <p:spPr>
          <a:xfrm>
            <a:off x="650726" y="2425779"/>
            <a:ext cx="2199665" cy="631673"/>
          </a:xfrm>
          <a:prstGeom prst="rect">
            <a:avLst/>
          </a:prstGeom>
          <a:solidFill>
            <a:srgbClr val="3F3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rgbClr val="EBEBEB"/>
                </a:solidFill>
                <a:latin typeface="Century Gothic" panose="020B0502020202020204" pitchFamily="34" charset="0"/>
              </a:rPr>
              <a:t>Let’s take a look</a:t>
            </a:r>
            <a:br>
              <a:rPr lang="en-GB" sz="1300" b="1" dirty="0">
                <a:solidFill>
                  <a:srgbClr val="EBEBEB"/>
                </a:solidFill>
                <a:latin typeface="Century Gothic" panose="020B0502020202020204" pitchFamily="34" charset="0"/>
              </a:rPr>
            </a:br>
            <a:r>
              <a:rPr lang="en-GB" sz="1300" b="1" dirty="0">
                <a:solidFill>
                  <a:srgbClr val="EBEBEB"/>
                </a:solidFill>
                <a:latin typeface="Century Gothic" panose="020B0502020202020204" pitchFamily="34" charset="0"/>
              </a:rPr>
              <a:t>at your workplace!</a:t>
            </a:r>
          </a:p>
        </p:txBody>
      </p:sp>
      <p:sp>
        <p:nvSpPr>
          <p:cNvPr id="29" name="Rechteck 28">
            <a:hlinkClick r:id="rId12" action="ppaction://hlinksldjump"/>
            <a:extLst>
              <a:ext uri="{FF2B5EF4-FFF2-40B4-BE49-F238E27FC236}">
                <a16:creationId xmlns:a16="http://schemas.microsoft.com/office/drawing/2014/main" id="{E7D31D63-1960-E542-B3AF-CC5D86A831A8}"/>
              </a:ext>
            </a:extLst>
          </p:cNvPr>
          <p:cNvSpPr/>
          <p:nvPr/>
        </p:nvSpPr>
        <p:spPr>
          <a:xfrm>
            <a:off x="6822949" y="3532723"/>
            <a:ext cx="2355054" cy="411537"/>
          </a:xfrm>
          <a:prstGeom prst="rect">
            <a:avLst/>
          </a:prstGeom>
          <a:solidFill>
            <a:srgbClr val="3F3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rgbClr val="EBEBEB"/>
                </a:solidFill>
                <a:latin typeface="Century Gothic" panose="020B0502020202020204" pitchFamily="34" charset="0"/>
              </a:rPr>
              <a:t>go back to desk.</a:t>
            </a:r>
          </a:p>
        </p:txBody>
      </p:sp>
      <p:sp>
        <p:nvSpPr>
          <p:cNvPr id="26" name="Rechteckige Legende 25">
            <a:extLst>
              <a:ext uri="{FF2B5EF4-FFF2-40B4-BE49-F238E27FC236}">
                <a16:creationId xmlns:a16="http://schemas.microsoft.com/office/drawing/2014/main" id="{7E8F015B-65A2-D640-BA05-7AFB89F6A7A0}"/>
              </a:ext>
            </a:extLst>
          </p:cNvPr>
          <p:cNvSpPr/>
          <p:nvPr/>
        </p:nvSpPr>
        <p:spPr>
          <a:xfrm>
            <a:off x="3880632" y="293275"/>
            <a:ext cx="2144733" cy="1277260"/>
          </a:xfrm>
          <a:prstGeom prst="wedgeRectCallout">
            <a:avLst>
              <a:gd name="adj1" fmla="val 8021"/>
              <a:gd name="adj2" fmla="val 68219"/>
            </a:avLst>
          </a:prstGeom>
          <a:solidFill>
            <a:srgbClr val="E6E6E6"/>
          </a:solidFill>
          <a:ln w="28575">
            <a:solidFill>
              <a:srgbClr val="3F3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C7923D13-6C04-A74F-91C1-C1EF9EB97F08}"/>
              </a:ext>
            </a:extLst>
          </p:cNvPr>
          <p:cNvSpPr txBox="1"/>
          <p:nvPr/>
        </p:nvSpPr>
        <p:spPr>
          <a:xfrm>
            <a:off x="3625950" y="438114"/>
            <a:ext cx="2626355" cy="528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500"/>
              </a:spcAft>
            </a:pP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You don’t have any</a:t>
            </a:r>
            <a:b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</a:br>
            <a:r>
              <a:rPr lang="en-GB" sz="1300" dirty="0">
                <a:solidFill>
                  <a:srgbClr val="3D2E59"/>
                </a:solidFill>
                <a:latin typeface="Century Gothic" panose="020B0502020202020204" pitchFamily="34" charset="0"/>
              </a:rPr>
              <a:t>further questions?</a:t>
            </a:r>
          </a:p>
        </p:txBody>
      </p:sp>
      <p:sp>
        <p:nvSpPr>
          <p:cNvPr id="31" name="Rechteck 30">
            <a:hlinkClick r:id="rId13" action="ppaction://hlinksldjump"/>
            <a:extLst>
              <a:ext uri="{FF2B5EF4-FFF2-40B4-BE49-F238E27FC236}">
                <a16:creationId xmlns:a16="http://schemas.microsoft.com/office/drawing/2014/main" id="{2006A278-4462-8D43-8466-5F3F42443B69}"/>
              </a:ext>
            </a:extLst>
          </p:cNvPr>
          <p:cNvSpPr/>
          <p:nvPr/>
        </p:nvSpPr>
        <p:spPr>
          <a:xfrm>
            <a:off x="4083792" y="1042731"/>
            <a:ext cx="1738412" cy="351870"/>
          </a:xfrm>
          <a:prstGeom prst="rect">
            <a:avLst/>
          </a:prstGeom>
          <a:solidFill>
            <a:srgbClr val="3F3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b="1" dirty="0">
                <a:solidFill>
                  <a:srgbClr val="EBEBEB"/>
                </a:solidFill>
                <a:latin typeface="Century Gothic" panose="020B0502020202020204" pitchFamily="34" charset="0"/>
              </a:rPr>
              <a:t>If so...</a:t>
            </a:r>
          </a:p>
        </p:txBody>
      </p:sp>
      <p:pic>
        <p:nvPicPr>
          <p:cNvPr id="32" name="Grafik 31">
            <a:hlinkClick r:id="rId14"/>
            <a:extLst>
              <a:ext uri="{FF2B5EF4-FFF2-40B4-BE49-F238E27FC236}">
                <a16:creationId xmlns:a16="http://schemas.microsoft.com/office/drawing/2014/main" id="{33AEBC16-617F-E541-987E-85879FC86B7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3" name="Grafik 2" descr="Creative Commons License">
            <a:hlinkClick r:id="rId16"/>
            <a:extLst>
              <a:ext uri="{FF2B5EF4-FFF2-40B4-BE49-F238E27FC236}">
                <a16:creationId xmlns:a16="http://schemas.microsoft.com/office/drawing/2014/main" id="{705EA1E7-FF76-6E84-59D8-0ABB28F0AD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658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50ACDF6-CE6C-A01A-E5F2-AE36F6C83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16" y="1041625"/>
            <a:ext cx="8577175" cy="4822706"/>
          </a:xfrm>
          <a:prstGeom prst="rect">
            <a:avLst/>
          </a:prstGeom>
          <a:ln w="57150">
            <a:solidFill>
              <a:srgbClr val="5D6288"/>
            </a:solidFill>
          </a:ln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A0B91AE1-7302-FF4C-95AF-C63C801DE042}"/>
              </a:ext>
            </a:extLst>
          </p:cNvPr>
          <p:cNvSpPr/>
          <p:nvPr/>
        </p:nvSpPr>
        <p:spPr>
          <a:xfrm>
            <a:off x="0" y="6096353"/>
            <a:ext cx="9906000" cy="761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hlinkClick r:id="rId3"/>
            <a:extLst>
              <a:ext uri="{FF2B5EF4-FFF2-40B4-BE49-F238E27FC236}">
                <a16:creationId xmlns:a16="http://schemas.microsoft.com/office/drawing/2014/main" id="{B75C4C6C-6945-9344-8597-3657EE8DB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540" y="6324990"/>
            <a:ext cx="1148678" cy="420383"/>
          </a:xfrm>
          <a:prstGeom prst="rect">
            <a:avLst/>
          </a:prstGeom>
        </p:spPr>
      </p:pic>
      <p:pic>
        <p:nvPicPr>
          <p:cNvPr id="12" name="Grafik 11">
            <a:hlinkClick r:id="rId5"/>
            <a:extLst>
              <a:ext uri="{FF2B5EF4-FFF2-40B4-BE49-F238E27FC236}">
                <a16:creationId xmlns:a16="http://schemas.microsoft.com/office/drawing/2014/main" id="{05CAFB6A-90D0-4F48-B5AD-92E18011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5" b="25896"/>
          <a:stretch/>
        </p:blipFill>
        <p:spPr bwMode="auto">
          <a:xfrm>
            <a:off x="5342033" y="6324990"/>
            <a:ext cx="759158" cy="409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7980F78-0840-F044-8E81-57F25CCB1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52" y="6172550"/>
            <a:ext cx="627639" cy="627639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BDA9ABA3-2E51-4840-8B8A-6FE168849306}"/>
              </a:ext>
            </a:extLst>
          </p:cNvPr>
          <p:cNvSpPr/>
          <p:nvPr/>
        </p:nvSpPr>
        <p:spPr>
          <a:xfrm>
            <a:off x="844685" y="6357167"/>
            <a:ext cx="4835507" cy="3013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pidemic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isease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D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etect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ves</a:t>
            </a:r>
            <a:r>
              <a:rPr lang="en-GB" sz="1400" b="1" dirty="0">
                <a:solidFill>
                  <a:srgbClr val="4A396C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rgbClr val="4A396C"/>
                </a:solidFill>
                <a:latin typeface="Century Gothic" panose="020B0502020202020204" pitchFamily="34" charset="0"/>
              </a:rPr>
              <a:t>Hamburg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04B445-BF77-DC4A-8E25-D7727713CCBB}"/>
              </a:ext>
            </a:extLst>
          </p:cNvPr>
          <p:cNvSpPr/>
          <p:nvPr/>
        </p:nvSpPr>
        <p:spPr>
          <a:xfrm>
            <a:off x="342539" y="272220"/>
            <a:ext cx="9181784" cy="503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000" b="1" dirty="0" err="1">
                <a:solidFill>
                  <a:srgbClr val="E6E6E6"/>
                </a:solidFill>
                <a:latin typeface="Century Gothic" panose="020B0502020202020204" pitchFamily="34" charset="0"/>
              </a:rPr>
              <a:t>EDDi</a:t>
            </a:r>
            <a:r>
              <a:rPr lang="en-GB" sz="3000" b="1" dirty="0">
                <a:solidFill>
                  <a:srgbClr val="E6E6E6"/>
                </a:solidFill>
                <a:latin typeface="Century Gothic" panose="020B0502020202020204" pitchFamily="34" charset="0"/>
              </a:rPr>
              <a:t> Serious Game – Your Workplace</a:t>
            </a:r>
          </a:p>
        </p:txBody>
      </p:sp>
      <p:sp>
        <p:nvSpPr>
          <p:cNvPr id="14" name="Pfeil nach rechts 13">
            <a:hlinkClick r:id="rId8" action="ppaction://hlinksldjump"/>
            <a:extLst>
              <a:ext uri="{FF2B5EF4-FFF2-40B4-BE49-F238E27FC236}">
                <a16:creationId xmlns:a16="http://schemas.microsoft.com/office/drawing/2014/main" id="{269E0E36-341C-8E4F-AF83-8D23DD849011}"/>
              </a:ext>
            </a:extLst>
          </p:cNvPr>
          <p:cNvSpPr/>
          <p:nvPr/>
        </p:nvSpPr>
        <p:spPr>
          <a:xfrm>
            <a:off x="9396454" y="5574154"/>
            <a:ext cx="322746" cy="389130"/>
          </a:xfrm>
          <a:prstGeom prst="rightArrow">
            <a:avLst>
              <a:gd name="adj1" fmla="val 50000"/>
              <a:gd name="adj2" fmla="val 63375"/>
            </a:avLst>
          </a:prstGeom>
          <a:solidFill>
            <a:srgbClr val="BABACF"/>
          </a:solidFill>
          <a:ln>
            <a:solidFill>
              <a:srgbClr val="6B7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hlinkClick r:id="rId9" action="ppaction://hlinksldjump"/>
            <a:extLst>
              <a:ext uri="{FF2B5EF4-FFF2-40B4-BE49-F238E27FC236}">
                <a16:creationId xmlns:a16="http://schemas.microsoft.com/office/drawing/2014/main" id="{22E799E8-E94E-6E4D-953E-8BC4E82B5C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3984" y="135226"/>
            <a:ext cx="560678" cy="560678"/>
          </a:xfrm>
          <a:prstGeom prst="rect">
            <a:avLst/>
          </a:prstGeom>
        </p:spPr>
      </p:pic>
      <p:pic>
        <p:nvPicPr>
          <p:cNvPr id="15" name="Grafik 14">
            <a:hlinkClick r:id="rId11"/>
            <a:extLst>
              <a:ext uri="{FF2B5EF4-FFF2-40B4-BE49-F238E27FC236}">
                <a16:creationId xmlns:a16="http://schemas.microsoft.com/office/drawing/2014/main" id="{FDC3DF46-0D19-0B42-BD88-8BBE0B5238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59" y="6345324"/>
            <a:ext cx="977053" cy="323665"/>
          </a:xfrm>
          <a:prstGeom prst="rect">
            <a:avLst/>
          </a:prstGeom>
        </p:spPr>
      </p:pic>
      <p:pic>
        <p:nvPicPr>
          <p:cNvPr id="2" name="Grafik 1" descr="Creative Commons License">
            <a:hlinkClick r:id="rId13"/>
            <a:extLst>
              <a:ext uri="{FF2B5EF4-FFF2-40B4-BE49-F238E27FC236}">
                <a16:creationId xmlns:a16="http://schemas.microsoft.com/office/drawing/2014/main" id="{6C256B74-C4E4-70D2-49F0-D32DDFBCF2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004" y="6385731"/>
            <a:ext cx="706562" cy="2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844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1809</Words>
  <Application>Microsoft Macintosh PowerPoint</Application>
  <PresentationFormat>A4-Papier (210 x 297 mm)</PresentationFormat>
  <Paragraphs>234</Paragraphs>
  <Slides>29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Open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Bönecke, Juliane</dc:creator>
  <cp:lastModifiedBy>Bönecke, Juliane</cp:lastModifiedBy>
  <cp:revision>144</cp:revision>
  <cp:lastPrinted>2021-04-23T08:48:04Z</cp:lastPrinted>
  <dcterms:created xsi:type="dcterms:W3CDTF">2021-04-17T15:07:13Z</dcterms:created>
  <dcterms:modified xsi:type="dcterms:W3CDTF">2023-09-21T06:57:32Z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2023-09-21T06:53:18Z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2c6cac8d-ab61-47b3-8209-4df2e46aefbc</vt:lpwstr>
  </property>
  <property fmtid="{D5CDD505-2E9C-101B-9397-08002B2CF9AE}" pid="7" name="MSIP_Label_defa4170-0d19-0005-0004-bc88714345d2_ActionId">
    <vt:lpwstr>98cf7102-13ca-45af-9bd9-738f3d84c5f8</vt:lpwstr>
  </property>
  <property fmtid="{D5CDD505-2E9C-101B-9397-08002B2CF9AE}" pid="8" name="MSIP_Label_defa4170-0d19-0005-0004-bc88714345d2_ContentBits">
    <vt:lpwstr>0</vt:lpwstr>
  </property>
</Properties>
</file>