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9" r:id="rId2"/>
    <p:sldId id="263" r:id="rId3"/>
    <p:sldId id="264" r:id="rId4"/>
    <p:sldId id="265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429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9AB3DA-9E2A-DAB2-A30E-D143BDEDD14E}" name="Ludwig, Jan" initials="JL" userId="S::Ludwig.Jan@dpa.com::e9e6d2cc-6a01-49d5-bceb-874de4318f2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AA"/>
    <a:srgbClr val="C68400"/>
    <a:srgbClr val="AB000C"/>
    <a:srgbClr val="FFB300"/>
    <a:srgbClr val="FFD980"/>
    <a:srgbClr val="E3C280"/>
    <a:srgbClr val="D58086"/>
    <a:srgbClr val="F2F2F2"/>
    <a:srgbClr val="4D4D4D"/>
    <a:srgbClr val="00E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6" y="96"/>
      </p:cViewPr>
      <p:guideLst>
        <p:guide orient="horz" pos="2857"/>
        <p:guide pos="42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37215-04F6-4112-9BCA-CCD4CDA9190E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EA2A6-FDA0-4C44-8791-49350916CB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29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EA2A6-FDA0-4C44-8791-49350916CBA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847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97C2C-1EB1-750F-0245-0A3D44858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823919C-59A8-FD30-FB38-D87AAB5C5A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026D208-DF14-3409-34AB-230EAD5317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B981239-8551-8E00-5BD2-037FDCE9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EA2A6-FDA0-4C44-8791-49350916CBA7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4542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1D8EF-B685-F4AF-93EF-B147EBBBD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BB6A66F-2727-9E13-6D28-9E04A8D2E5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FF387B9-4910-6BE1-57A6-2307F5D71E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3A1A8D-37F5-8B59-B97D-EED2C378FC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EA2A6-FDA0-4C44-8791-49350916CBA7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257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4CC74-86EF-5521-9DA7-10359F599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2DE5E44-0072-BBD6-A6CC-8A139E6B50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4B66827-D45D-D7B3-9999-947F12D47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B8E424-0363-BF2D-3C63-8F942EC266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EA2A6-FDA0-4C44-8791-49350916CBA7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69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44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67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9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2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4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6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8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74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0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59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13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53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A0B749-CB79-4E8C-BF74-7A44C445336B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86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d/4.0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d/4.0/" TargetMode="External"/><Relationship Id="rId4" Type="http://schemas.openxmlformats.org/officeDocument/2006/relationships/hyperlink" Target="https://creativecommons.org/licenses/by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d/4.0/" TargetMode="External"/><Relationship Id="rId4" Type="http://schemas.openxmlformats.org/officeDocument/2006/relationships/hyperlink" Target="https://creativecommons.org/licenses/by/4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d/4.0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>
            <a:extLst>
              <a:ext uri="{FF2B5EF4-FFF2-40B4-BE49-F238E27FC236}">
                <a16:creationId xmlns:a16="http://schemas.microsoft.com/office/drawing/2014/main" id="{B5CF2FD8-8C3C-E219-2804-92F7AECBB4DC}"/>
              </a:ext>
            </a:extLst>
          </p:cNvPr>
          <p:cNvSpPr txBox="1"/>
          <p:nvPr/>
        </p:nvSpPr>
        <p:spPr>
          <a:xfrm>
            <a:off x="1922400" y="1440000"/>
            <a:ext cx="5507408" cy="293286"/>
          </a:xfrm>
          <a:prstGeom prst="rect">
            <a:avLst/>
          </a:prstGeom>
          <a:noFill/>
        </p:spPr>
        <p:txBody>
          <a:bodyPr wrap="square" tIns="46800" rtlCol="0">
            <a:spAutoFit/>
          </a:bodyPr>
          <a:lstStyle/>
          <a:p>
            <a:pPr lvl="0">
              <a:lnSpc>
                <a:spcPts val="1700"/>
              </a:lnSpc>
            </a:pPr>
            <a:r>
              <a:rPr lang="de-DE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Die Moralphilosophie: Wie sollen wir handeln?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4006E9C3-1DA2-CBB6-8DEE-36A72633482D}"/>
              </a:ext>
            </a:extLst>
          </p:cNvPr>
          <p:cNvGraphicFramePr>
            <a:graphicFrameLocks noGrp="1"/>
          </p:cNvGraphicFramePr>
          <p:nvPr/>
        </p:nvGraphicFramePr>
        <p:xfrm>
          <a:off x="7537748" y="7148901"/>
          <a:ext cx="2741717" cy="311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1717">
                  <a:extLst>
                    <a:ext uri="{9D8B030D-6E8A-4147-A177-3AD203B41FA5}">
                      <a16:colId xmlns:a16="http://schemas.microsoft.com/office/drawing/2014/main" val="520406154"/>
                    </a:ext>
                  </a:extLst>
                </a:gridCol>
              </a:tblGrid>
              <a:tr h="311785">
                <a:tc>
                  <a:txBody>
                    <a:bodyPr/>
                    <a:lstStyle/>
                    <a:p>
                      <a:pPr algn="r" fontAlgn="base">
                        <a:lnSpc>
                          <a:spcPts val="1500"/>
                        </a:lnSpc>
                      </a:pPr>
                      <a:r>
                        <a:rPr lang="en-US" sz="650" u="none" strike="noStrike" dirty="0">
                          <a:effectLst/>
                          <a:hlinkClick r:id="rId4"/>
                        </a:rPr>
                        <a:t>Materialien: Lizenz CC BY 4.0</a:t>
                      </a:r>
                      <a:r>
                        <a:rPr lang="en-US" sz="650" dirty="0">
                          <a:effectLst/>
                        </a:rPr>
                        <a:t> | </a:t>
                      </a:r>
                      <a:r>
                        <a:rPr lang="en-US" sz="650" u="none" strike="noStrike" dirty="0">
                          <a:effectLst/>
                          <a:hlinkClick r:id="rId5"/>
                        </a:rPr>
                        <a:t>Video: Lizenz CC BY-ND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148666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100FAF27-D50F-E2DB-09CA-DB2D71259D8D}"/>
              </a:ext>
            </a:extLst>
          </p:cNvPr>
          <p:cNvSpPr txBox="1"/>
          <p:nvPr/>
        </p:nvSpPr>
        <p:spPr>
          <a:xfrm>
            <a:off x="1922400" y="2376000"/>
            <a:ext cx="3274648" cy="104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700"/>
              </a:lnSpc>
            </a:pPr>
            <a:r>
              <a:rPr lang="de-DE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Deontologie (Pflichtethik)</a:t>
            </a:r>
          </a:p>
          <a:p>
            <a:pPr lvl="0">
              <a:lnSpc>
                <a:spcPts val="1700"/>
              </a:lnSpc>
              <a:spcBef>
                <a:spcPts val="800"/>
              </a:spcBef>
            </a:pPr>
            <a:r>
              <a:rPr lang="de-DE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Eine Handlung ist richtig, wenn sie bestimmten Prinzipien folgt, unabhängig von den Konsequenzen.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2C5AC8B-0A2A-BF7F-4708-921E066FA5F6}"/>
              </a:ext>
            </a:extLst>
          </p:cNvPr>
          <p:cNvSpPr txBox="1"/>
          <p:nvPr/>
        </p:nvSpPr>
        <p:spPr>
          <a:xfrm>
            <a:off x="5760000" y="2392817"/>
            <a:ext cx="3259408" cy="104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700"/>
              </a:lnSpc>
            </a:pPr>
            <a:r>
              <a:rPr lang="de-DE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Utilitarismus (Folgenethik)</a:t>
            </a:r>
          </a:p>
          <a:p>
            <a:pPr lvl="0">
              <a:lnSpc>
                <a:spcPts val="1700"/>
              </a:lnSpc>
              <a:spcBef>
                <a:spcPts val="800"/>
              </a:spcBef>
            </a:pPr>
            <a:r>
              <a:rPr lang="de-DE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Eine Handlung ist richtig, wenn sie die bestmöglichen Konsequenzen hat. Ziel ist</a:t>
            </a:r>
            <a:r>
              <a:rPr lang="de-DE" sz="1300">
                <a:solidFill>
                  <a:prstClr val="black"/>
                </a:solidFill>
                <a:latin typeface="Century Gothic" panose="020B0502020202020204" pitchFamily="34" charset="0"/>
              </a:rPr>
              <a:t>, den </a:t>
            </a:r>
            <a:r>
              <a:rPr lang="de-DE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Nutzen zu steigern.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8B13E80-F1CC-55F2-BC8C-94E5AA8C988A}"/>
              </a:ext>
            </a:extLst>
          </p:cNvPr>
          <p:cNvSpPr txBox="1"/>
          <p:nvPr/>
        </p:nvSpPr>
        <p:spPr>
          <a:xfrm>
            <a:off x="1907161" y="3766938"/>
            <a:ext cx="3039892" cy="728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lnSpc>
                <a:spcPts val="1700"/>
              </a:lnSpc>
              <a:tabLst>
                <a:tab pos="261938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</a:t>
            </a:r>
            <a:r>
              <a:rPr lang="de-DE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Es ist zum Beispiel auch falsch, zu lügen, um etwas Schlimmes zu verhindern.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C088D8-D93B-7940-A358-11D149C54A43}"/>
              </a:ext>
            </a:extLst>
          </p:cNvPr>
          <p:cNvSpPr txBox="1"/>
          <p:nvPr/>
        </p:nvSpPr>
        <p:spPr>
          <a:xfrm>
            <a:off x="5744760" y="3766938"/>
            <a:ext cx="3274648" cy="728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lnSpc>
                <a:spcPts val="1700"/>
              </a:lnSpc>
              <a:tabLst>
                <a:tab pos="261938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	Eine Lüge kann gerechtfertigt sein, um jemanden zu trösten, wenn dadurch kein Schaden entsteht</a:t>
            </a:r>
            <a:r>
              <a:rPr lang="de-DE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762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84A3D0-2F36-84F7-DE98-C76AE5760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D6F61D3-01E0-9120-7CAF-1B6300968932}"/>
              </a:ext>
            </a:extLst>
          </p:cNvPr>
          <p:cNvSpPr txBox="1"/>
          <p:nvPr/>
        </p:nvSpPr>
        <p:spPr>
          <a:xfrm>
            <a:off x="1922400" y="1932777"/>
            <a:ext cx="4418767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lvl="0" indent="-255588">
              <a:spcBef>
                <a:spcPts val="1800"/>
              </a:spcBef>
              <a:buClr>
                <a:srgbClr val="00B064"/>
              </a:buClr>
              <a:buAutoNum type="arabicPeriod"/>
            </a:pPr>
            <a:r>
              <a:rPr lang="de-DE" sz="1300" b="1" dirty="0" err="1">
                <a:latin typeface="Century Gothic" panose="020B0502020202020204" pitchFamily="34" charset="0"/>
              </a:rPr>
              <a:t>Beneficence</a:t>
            </a:r>
            <a:r>
              <a:rPr lang="de-DE" sz="1300" b="1" dirty="0">
                <a:latin typeface="Century Gothic" panose="020B0502020202020204" pitchFamily="34" charset="0"/>
              </a:rPr>
              <a:t> – Fürsorgeprinzip</a:t>
            </a:r>
          </a:p>
          <a:p>
            <a:pPr marL="263525" lvl="0" indent="-255588">
              <a:spcBef>
                <a:spcPts val="1800"/>
              </a:spcBef>
              <a:buClr>
                <a:srgbClr val="00B064"/>
              </a:buClr>
              <a:buAutoNum type="arabicPeriod"/>
            </a:pPr>
            <a:endParaRPr lang="de-DE" sz="1300" b="1" dirty="0">
              <a:latin typeface="Century Gothic" panose="020B0502020202020204" pitchFamily="34" charset="0"/>
            </a:endParaRPr>
          </a:p>
          <a:p>
            <a:pPr marL="263525" lvl="0" indent="-255588">
              <a:spcBef>
                <a:spcPts val="1800"/>
              </a:spcBef>
              <a:buClr>
                <a:srgbClr val="00B064"/>
              </a:buClr>
              <a:buAutoNum type="arabicPeriod"/>
            </a:pPr>
            <a:r>
              <a:rPr lang="de-DE" sz="1300" b="1" dirty="0" err="1">
                <a:latin typeface="Century Gothic" panose="020B0502020202020204" pitchFamily="34" charset="0"/>
              </a:rPr>
              <a:t>Nonmaleficence</a:t>
            </a:r>
            <a:r>
              <a:rPr lang="de-DE" sz="1300" b="1" dirty="0">
                <a:latin typeface="Century Gothic" panose="020B0502020202020204" pitchFamily="34" charset="0"/>
              </a:rPr>
              <a:t> – Schadensverhütung</a:t>
            </a:r>
          </a:p>
          <a:p>
            <a:pPr marL="263525" lvl="0" indent="-255588">
              <a:spcBef>
                <a:spcPts val="1800"/>
              </a:spcBef>
              <a:buClr>
                <a:srgbClr val="00B064"/>
              </a:buClr>
              <a:buAutoNum type="arabicPeriod"/>
            </a:pPr>
            <a:endParaRPr lang="de-DE" sz="1300" b="1" dirty="0">
              <a:latin typeface="Century Gothic" panose="020B0502020202020204" pitchFamily="34" charset="0"/>
            </a:endParaRPr>
          </a:p>
          <a:p>
            <a:pPr marL="263525" indent="-255588">
              <a:spcBef>
                <a:spcPts val="1800"/>
              </a:spcBef>
              <a:buClr>
                <a:srgbClr val="00B064"/>
              </a:buClr>
              <a:buFontTx/>
              <a:buAutoNum type="arabicPeriod"/>
            </a:pPr>
            <a:r>
              <a:rPr lang="de-DE" sz="1300" b="1" dirty="0" err="1">
                <a:latin typeface="Century Gothic" panose="020B0502020202020204" pitchFamily="34" charset="0"/>
              </a:rPr>
              <a:t>Autonomy</a:t>
            </a:r>
            <a:r>
              <a:rPr lang="de-DE" sz="1300" b="1" dirty="0">
                <a:latin typeface="Century Gothic" panose="020B0502020202020204" pitchFamily="34" charset="0"/>
              </a:rPr>
              <a:t> – Autonomie</a:t>
            </a:r>
          </a:p>
          <a:p>
            <a:pPr marL="263525" indent="-255588">
              <a:spcBef>
                <a:spcPts val="1800"/>
              </a:spcBef>
              <a:buClr>
                <a:srgbClr val="00B064"/>
              </a:buClr>
              <a:buFontTx/>
              <a:buAutoNum type="arabicPeriod"/>
            </a:pPr>
            <a:endParaRPr lang="de-DE" sz="1300" b="1" dirty="0">
              <a:latin typeface="Century Gothic" panose="020B0502020202020204" pitchFamily="34" charset="0"/>
            </a:endParaRPr>
          </a:p>
          <a:p>
            <a:pPr marL="263525" indent="-255588">
              <a:spcBef>
                <a:spcPts val="1800"/>
              </a:spcBef>
              <a:buClr>
                <a:srgbClr val="00B064"/>
              </a:buClr>
              <a:buFontTx/>
              <a:buAutoNum type="arabicPeriod"/>
            </a:pPr>
            <a:r>
              <a:rPr lang="de-DE" sz="1300" b="1" dirty="0">
                <a:latin typeface="Century Gothic" panose="020B0502020202020204" pitchFamily="34" charset="0"/>
              </a:rPr>
              <a:t>Justice – Gerechtigkeit</a:t>
            </a:r>
          </a:p>
          <a:p>
            <a:pPr marL="263525" indent="-255588">
              <a:spcBef>
                <a:spcPts val="1800"/>
              </a:spcBef>
              <a:buClr>
                <a:srgbClr val="00B064"/>
              </a:buClr>
              <a:buFontTx/>
              <a:buAutoNum type="arabicPeriod"/>
            </a:pPr>
            <a:endParaRPr lang="de-DE" sz="1300" b="1" dirty="0">
              <a:latin typeface="Century Gothic" panose="020B0502020202020204" pitchFamily="34" charset="0"/>
            </a:endParaRPr>
          </a:p>
          <a:p>
            <a:pPr marL="263525" indent="-255588">
              <a:spcBef>
                <a:spcPts val="3000"/>
              </a:spcBef>
              <a:buClr>
                <a:srgbClr val="00B064"/>
              </a:buClr>
              <a:buFontTx/>
              <a:buAutoNum type="arabicPeriod"/>
            </a:pPr>
            <a:r>
              <a:rPr lang="de-DE" sz="1300" b="1" dirty="0" err="1">
                <a:latin typeface="Century Gothic" panose="020B0502020202020204" pitchFamily="34" charset="0"/>
              </a:rPr>
              <a:t>Explicability</a:t>
            </a:r>
            <a:r>
              <a:rPr lang="de-DE" sz="1300" b="1" dirty="0">
                <a:latin typeface="Century Gothic" panose="020B0502020202020204" pitchFamily="34" charset="0"/>
              </a:rPr>
              <a:t> – Erklärbarkeit</a:t>
            </a:r>
            <a:endParaRPr lang="de-DE" sz="1300" dirty="0">
              <a:latin typeface="Century Gothic" panose="020B0502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D37AB5C-8BCC-1EF1-BBB8-62429CBACA09}"/>
              </a:ext>
            </a:extLst>
          </p:cNvPr>
          <p:cNvSpPr txBox="1"/>
          <p:nvPr/>
        </p:nvSpPr>
        <p:spPr>
          <a:xfrm>
            <a:off x="1836000" y="1368000"/>
            <a:ext cx="60335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b="1" dirty="0">
                <a:latin typeface="Century Gothic" panose="020B0502020202020204" pitchFamily="34" charset="0"/>
              </a:rPr>
              <a:t>„Fünf Grundsätze für ethische KI“ nach </a:t>
            </a:r>
            <a:r>
              <a:rPr lang="de-DE" sz="1300" b="1" dirty="0" err="1">
                <a:latin typeface="Century Gothic" panose="020B0502020202020204" pitchFamily="34" charset="0"/>
              </a:rPr>
              <a:t>Floridi</a:t>
            </a:r>
            <a:r>
              <a:rPr lang="de-DE" sz="1300" b="1" dirty="0">
                <a:latin typeface="Century Gothic" panose="020B0502020202020204" pitchFamily="34" charset="0"/>
              </a:rPr>
              <a:t> und Cowls</a:t>
            </a:r>
            <a:endParaRPr lang="de-DE" sz="13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46AD14D-56E0-EE95-66C5-2D8F05E19BCB}"/>
              </a:ext>
            </a:extLst>
          </p:cNvPr>
          <p:cNvGraphicFramePr>
            <a:graphicFrameLocks noGrp="1"/>
          </p:cNvGraphicFramePr>
          <p:nvPr/>
        </p:nvGraphicFramePr>
        <p:xfrm>
          <a:off x="7537748" y="7148901"/>
          <a:ext cx="2741717" cy="311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1717">
                  <a:extLst>
                    <a:ext uri="{9D8B030D-6E8A-4147-A177-3AD203B41FA5}">
                      <a16:colId xmlns:a16="http://schemas.microsoft.com/office/drawing/2014/main" val="520406154"/>
                    </a:ext>
                  </a:extLst>
                </a:gridCol>
              </a:tblGrid>
              <a:tr h="311785">
                <a:tc>
                  <a:txBody>
                    <a:bodyPr/>
                    <a:lstStyle/>
                    <a:p>
                      <a:pPr algn="r" fontAlgn="base">
                        <a:lnSpc>
                          <a:spcPts val="1500"/>
                        </a:lnSpc>
                      </a:pPr>
                      <a:r>
                        <a:rPr lang="en-US" sz="650" u="none" strike="noStrike" dirty="0">
                          <a:effectLst/>
                          <a:hlinkClick r:id="rId4"/>
                        </a:rPr>
                        <a:t>Materialien: Lizenz CC BY 4.0</a:t>
                      </a:r>
                      <a:r>
                        <a:rPr lang="en-US" sz="650" dirty="0">
                          <a:effectLst/>
                        </a:rPr>
                        <a:t> | </a:t>
                      </a:r>
                      <a:r>
                        <a:rPr lang="en-US" sz="650" u="none" strike="noStrike" dirty="0">
                          <a:effectLst/>
                          <a:hlinkClick r:id="rId5"/>
                        </a:rPr>
                        <a:t>Video: Lizenz CC BY-ND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148666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BAD6FC6-2977-B4FE-C7A9-6C848AE553C1}"/>
              </a:ext>
            </a:extLst>
          </p:cNvPr>
          <p:cNvSpPr txBox="1"/>
          <p:nvPr/>
        </p:nvSpPr>
        <p:spPr>
          <a:xfrm>
            <a:off x="2175509" y="5865546"/>
            <a:ext cx="6270703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  <a:tabLst>
                <a:tab pos="266700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KI-Systeme in Banken oder Behörden, die offenlegen, warum 	Anträge bewilligt oder abgelehnt werden.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0ACADB8-5F6F-149F-6542-592E6DE9944B}"/>
              </a:ext>
            </a:extLst>
          </p:cNvPr>
          <p:cNvSpPr txBox="1"/>
          <p:nvPr/>
        </p:nvSpPr>
        <p:spPr>
          <a:xfrm>
            <a:off x="2175509" y="2243187"/>
            <a:ext cx="7823931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6700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KI-Anwendungen für Diagnosesysteme zur Früherkennung von Krankheiten.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412E77A-A5BA-F1FA-9576-52AE2658D1E0}"/>
              </a:ext>
            </a:extLst>
          </p:cNvPr>
          <p:cNvSpPr txBox="1"/>
          <p:nvPr/>
        </p:nvSpPr>
        <p:spPr>
          <a:xfrm>
            <a:off x="2175509" y="3113333"/>
            <a:ext cx="72602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66700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KI-gestützte Überwachungssysteme, die die Privatsphäre achten.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540E852-F27A-CAA4-BEB1-9B0D83416829}"/>
              </a:ext>
            </a:extLst>
          </p:cNvPr>
          <p:cNvSpPr txBox="1"/>
          <p:nvPr/>
        </p:nvSpPr>
        <p:spPr>
          <a:xfrm>
            <a:off x="2175509" y="4795325"/>
            <a:ext cx="6025062" cy="510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  <a:tabLst>
                <a:tab pos="266700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KI in Bewerbungsverfahren, die sicherstellt, dass Kandidat*innen</a:t>
            </a:r>
          </a:p>
          <a:p>
            <a:pPr>
              <a:lnSpc>
                <a:spcPts val="1700"/>
              </a:lnSpc>
              <a:tabLst>
                <a:tab pos="266700" algn="l"/>
              </a:tabLst>
            </a:pPr>
            <a:r>
              <a:rPr lang="de-DE" sz="1300" dirty="0">
                <a:latin typeface="Century Gothic" panose="020B0502020202020204" pitchFamily="34" charset="0"/>
              </a:rPr>
              <a:t>	unabhängig von Geschlecht oder Herkunft fair bewertet werden.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1C3B828-33BD-F63C-6077-735D6A49B725}"/>
              </a:ext>
            </a:extLst>
          </p:cNvPr>
          <p:cNvSpPr txBox="1"/>
          <p:nvPr/>
        </p:nvSpPr>
        <p:spPr>
          <a:xfrm>
            <a:off x="2175509" y="3978421"/>
            <a:ext cx="707236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6700" algn="l"/>
              </a:tabLst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Ein Pilot oder Zugführer muss den Autopiloten abschalten können.</a:t>
            </a:r>
          </a:p>
        </p:txBody>
      </p:sp>
    </p:spTree>
    <p:extLst>
      <p:ext uri="{BB962C8B-B14F-4D97-AF65-F5344CB8AC3E}">
        <p14:creationId xmlns:p14="http://schemas.microsoft.com/office/powerpoint/2010/main" val="41837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78937D-5ED8-3128-3A46-0F74C83383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38AB485-FF66-B052-B6EE-FB497AEF9D50}"/>
              </a:ext>
            </a:extLst>
          </p:cNvPr>
          <p:cNvSpPr/>
          <p:nvPr/>
        </p:nvSpPr>
        <p:spPr>
          <a:xfrm>
            <a:off x="3230891" y="3080421"/>
            <a:ext cx="3686783" cy="3258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F839112-F037-E343-48A7-8196D4074BF7}"/>
              </a:ext>
            </a:extLst>
          </p:cNvPr>
          <p:cNvSpPr txBox="1"/>
          <p:nvPr/>
        </p:nvSpPr>
        <p:spPr>
          <a:xfrm>
            <a:off x="1922399" y="2090672"/>
            <a:ext cx="6840000" cy="1023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300" b="1" dirty="0">
                <a:latin typeface="Century Gothic" panose="020B0502020202020204" pitchFamily="34" charset="0"/>
              </a:rPr>
              <a:t>		</a:t>
            </a:r>
            <a:r>
              <a:rPr lang="de-DE" sz="1300" b="1" dirty="0" err="1">
                <a:latin typeface="Century Gothic" panose="020B0502020202020204" pitchFamily="34" charset="0"/>
              </a:rPr>
              <a:t>Predictive</a:t>
            </a:r>
            <a:r>
              <a:rPr lang="de-DE" sz="1300" b="1" dirty="0">
                <a:latin typeface="Century Gothic" panose="020B0502020202020204" pitchFamily="34" charset="0"/>
              </a:rPr>
              <a:t> Policing</a:t>
            </a:r>
          </a:p>
          <a:p>
            <a:pPr algn="ctr">
              <a:lnSpc>
                <a:spcPts val="1700"/>
              </a:lnSpc>
            </a:pPr>
            <a:endParaRPr lang="de-DE" sz="1500" dirty="0">
              <a:latin typeface="Century Gothic" panose="020B0502020202020204" pitchFamily="34" charset="0"/>
            </a:endParaRP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300" dirty="0">
                <a:latin typeface="Century Gothic" panose="020B0502020202020204" pitchFamily="34" charset="0"/>
              </a:rPr>
              <a:t>Vergangene Straftaten dienen als Grundlage für Risikowerte, die für potenziell gefährliche Personen oder Gegenden ermittelt werden.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9504DAA-8429-1F1F-B03F-538E7D1F0F8B}"/>
              </a:ext>
            </a:extLst>
          </p:cNvPr>
          <p:cNvGraphicFramePr>
            <a:graphicFrameLocks noGrp="1"/>
          </p:cNvGraphicFramePr>
          <p:nvPr/>
        </p:nvGraphicFramePr>
        <p:xfrm>
          <a:off x="7537748" y="7148901"/>
          <a:ext cx="2741717" cy="311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1717">
                  <a:extLst>
                    <a:ext uri="{9D8B030D-6E8A-4147-A177-3AD203B41FA5}">
                      <a16:colId xmlns:a16="http://schemas.microsoft.com/office/drawing/2014/main" val="520406154"/>
                    </a:ext>
                  </a:extLst>
                </a:gridCol>
              </a:tblGrid>
              <a:tr h="311785">
                <a:tc>
                  <a:txBody>
                    <a:bodyPr/>
                    <a:lstStyle/>
                    <a:p>
                      <a:pPr algn="r" fontAlgn="base">
                        <a:lnSpc>
                          <a:spcPts val="1500"/>
                        </a:lnSpc>
                      </a:pPr>
                      <a:r>
                        <a:rPr lang="en-US" sz="650" u="none" strike="noStrike" dirty="0">
                          <a:effectLst/>
                          <a:hlinkClick r:id="rId4"/>
                        </a:rPr>
                        <a:t>Materialien: Lizenz CC BY 4.0</a:t>
                      </a:r>
                      <a:r>
                        <a:rPr lang="en-US" sz="650" dirty="0">
                          <a:effectLst/>
                        </a:rPr>
                        <a:t> | </a:t>
                      </a:r>
                      <a:r>
                        <a:rPr lang="en-US" sz="650" u="none" strike="noStrike" dirty="0">
                          <a:effectLst/>
                          <a:hlinkClick r:id="rId5"/>
                        </a:rPr>
                        <a:t>Video: Lizenz CC BY-ND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148666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54C87B9C-EF49-CE1C-AF77-6D7EC9E65783}"/>
              </a:ext>
            </a:extLst>
          </p:cNvPr>
          <p:cNvSpPr txBox="1"/>
          <p:nvPr/>
        </p:nvSpPr>
        <p:spPr>
          <a:xfrm>
            <a:off x="1955104" y="3452164"/>
            <a:ext cx="5673247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1700"/>
              </a:lnSpc>
              <a:spcBef>
                <a:spcPts val="1200"/>
              </a:spcBef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In der EU ist eine Risikobewertung aufgrund persönlicher Merkmale einer Person verboten.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95F272-597A-88F8-534A-CC0B895380A5}"/>
              </a:ext>
            </a:extLst>
          </p:cNvPr>
          <p:cNvSpPr txBox="1"/>
          <p:nvPr/>
        </p:nvSpPr>
        <p:spPr>
          <a:xfrm>
            <a:off x="1955104" y="4190589"/>
            <a:ext cx="5582643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1700"/>
              </a:lnSpc>
              <a:spcBef>
                <a:spcPts val="1200"/>
              </a:spcBef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Ortsbezogenes </a:t>
            </a:r>
            <a:r>
              <a:rPr lang="de-DE" sz="1300" dirty="0" err="1">
                <a:latin typeface="Century Gothic" panose="020B0502020202020204" pitchFamily="34" charset="0"/>
              </a:rPr>
              <a:t>Predictive</a:t>
            </a:r>
            <a:r>
              <a:rPr lang="de-DE" sz="1300" dirty="0">
                <a:latin typeface="Century Gothic" panose="020B0502020202020204" pitchFamily="34" charset="0"/>
              </a:rPr>
              <a:t> Policing kann auch zu Diskriminierung führen (Lüchow-Dannenberg-Syndrom).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10C6BB4-7351-C64A-EF8A-025A3108A100}"/>
              </a:ext>
            </a:extLst>
          </p:cNvPr>
          <p:cNvSpPr txBox="1"/>
          <p:nvPr/>
        </p:nvSpPr>
        <p:spPr>
          <a:xfrm>
            <a:off x="1679638" y="1368000"/>
            <a:ext cx="1378026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200"/>
              </a:lnSpc>
            </a:pPr>
            <a:r>
              <a:rPr lang="de-DE" sz="8800" dirty="0">
                <a:latin typeface="Webdings" panose="05030102010509060703" pitchFamily="18" charset="2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02061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016030-77EA-F0F1-7967-EB8EBECEB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38A05679-201F-AFAC-E4F3-33250734D535}"/>
              </a:ext>
            </a:extLst>
          </p:cNvPr>
          <p:cNvSpPr/>
          <p:nvPr/>
        </p:nvSpPr>
        <p:spPr>
          <a:xfrm>
            <a:off x="3230891" y="3080421"/>
            <a:ext cx="3686783" cy="3258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F8C5BE5-5170-8075-BCB6-D23FFB002737}"/>
              </a:ext>
            </a:extLst>
          </p:cNvPr>
          <p:cNvSpPr txBox="1"/>
          <p:nvPr/>
        </p:nvSpPr>
        <p:spPr>
          <a:xfrm>
            <a:off x="1922399" y="2090672"/>
            <a:ext cx="6840000" cy="1074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300" b="1" dirty="0">
                <a:latin typeface="Century Gothic" panose="020B0502020202020204" pitchFamily="34" charset="0"/>
              </a:rPr>
              <a:t>		  „Kindergeld-Affäre“</a:t>
            </a:r>
          </a:p>
          <a:p>
            <a:pPr algn="ctr">
              <a:lnSpc>
                <a:spcPts val="1700"/>
              </a:lnSpc>
            </a:pPr>
            <a:endParaRPr lang="de-DE" sz="1500" dirty="0">
              <a:latin typeface="Century Gothic" panose="020B0502020202020204" pitchFamily="34" charset="0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de-DE" sz="1300" dirty="0">
                <a:latin typeface="Century Gothic" panose="020B0502020202020204" pitchFamily="34" charset="0"/>
              </a:rPr>
              <a:t>Die niederländische Steuerbehörde setzte ein KI-System gegen Kindergeldbetrug ein, bei dem sich systematische Diskriminierung zeigte.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A95F573-9086-3AF9-6078-7782E96D0E48}"/>
              </a:ext>
            </a:extLst>
          </p:cNvPr>
          <p:cNvGraphicFramePr>
            <a:graphicFrameLocks noGrp="1"/>
          </p:cNvGraphicFramePr>
          <p:nvPr/>
        </p:nvGraphicFramePr>
        <p:xfrm>
          <a:off x="7537748" y="7148901"/>
          <a:ext cx="2741717" cy="311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1717">
                  <a:extLst>
                    <a:ext uri="{9D8B030D-6E8A-4147-A177-3AD203B41FA5}">
                      <a16:colId xmlns:a16="http://schemas.microsoft.com/office/drawing/2014/main" val="520406154"/>
                    </a:ext>
                  </a:extLst>
                </a:gridCol>
              </a:tblGrid>
              <a:tr h="311785">
                <a:tc>
                  <a:txBody>
                    <a:bodyPr/>
                    <a:lstStyle/>
                    <a:p>
                      <a:pPr algn="r" fontAlgn="base">
                        <a:lnSpc>
                          <a:spcPts val="1500"/>
                        </a:lnSpc>
                      </a:pPr>
                      <a:r>
                        <a:rPr lang="en-US" sz="650" u="none" strike="noStrike" dirty="0">
                          <a:effectLst/>
                          <a:hlinkClick r:id="rId4"/>
                        </a:rPr>
                        <a:t>Materialien: Lizenz CC BY 4.0</a:t>
                      </a:r>
                      <a:r>
                        <a:rPr lang="en-US" sz="650" dirty="0">
                          <a:effectLst/>
                        </a:rPr>
                        <a:t> | </a:t>
                      </a:r>
                      <a:r>
                        <a:rPr lang="en-US" sz="650" u="none" strike="noStrike" dirty="0">
                          <a:effectLst/>
                          <a:hlinkClick r:id="rId5"/>
                        </a:rPr>
                        <a:t>Video: Lizenz CC BY-ND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148666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ABB81D17-6CCA-1DA9-8C3D-7E3465F77041}"/>
              </a:ext>
            </a:extLst>
          </p:cNvPr>
          <p:cNvSpPr txBox="1"/>
          <p:nvPr/>
        </p:nvSpPr>
        <p:spPr>
          <a:xfrm>
            <a:off x="1955104" y="3452164"/>
            <a:ext cx="6412282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1700"/>
              </a:lnSpc>
              <a:spcBef>
                <a:spcPts val="1200"/>
              </a:spcBef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Die Risikobewertungen entstanden aufgrund der Nationalitäten der </a:t>
            </a:r>
            <a:r>
              <a:rPr lang="de-DE" sz="1300" dirty="0" err="1">
                <a:latin typeface="Century Gothic" panose="020B0502020202020204" pitchFamily="34" charset="0"/>
              </a:rPr>
              <a:t>Anstragsteller</a:t>
            </a:r>
            <a:r>
              <a:rPr lang="de-DE" sz="1300" dirty="0">
                <a:latin typeface="Century Gothic" panose="020B0502020202020204" pitchFamily="34" charset="0"/>
              </a:rPr>
              <a:t>*innen.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B525F20-55BF-0FDD-78A2-EE8DB9E87715}"/>
              </a:ext>
            </a:extLst>
          </p:cNvPr>
          <p:cNvSpPr txBox="1"/>
          <p:nvPr/>
        </p:nvSpPr>
        <p:spPr>
          <a:xfrm>
            <a:off x="1955104" y="4190589"/>
            <a:ext cx="603650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1700"/>
              </a:lnSpc>
              <a:spcBef>
                <a:spcPts val="1200"/>
              </a:spcBef>
            </a:pPr>
            <a:r>
              <a:rPr lang="de-DE" sz="1300" dirty="0"/>
              <a:t>►</a:t>
            </a:r>
            <a:r>
              <a:rPr lang="de-DE" sz="1300" dirty="0">
                <a:latin typeface="Century Gothic" panose="020B0502020202020204" pitchFamily="34" charset="0"/>
              </a:rPr>
              <a:t>	Es kam zu tausenden Fällen von falschen Verdächtigungen und unrechtmäßigen Rückforderungen von Leistungen.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3B19A3F-A46C-6DF3-4958-F31A11BFEA56}"/>
              </a:ext>
            </a:extLst>
          </p:cNvPr>
          <p:cNvSpPr txBox="1"/>
          <p:nvPr/>
        </p:nvSpPr>
        <p:spPr>
          <a:xfrm>
            <a:off x="1679638" y="1368000"/>
            <a:ext cx="1378026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200"/>
              </a:lnSpc>
            </a:pPr>
            <a:r>
              <a:rPr lang="de-DE" sz="8800" b="1" i="0" dirty="0">
                <a:effectLst/>
                <a:latin typeface="Webdings" panose="05030102010509060703" pitchFamily="18" charset="2"/>
              </a:rPr>
              <a:t>¬</a:t>
            </a:r>
            <a:endParaRPr lang="de-DE" sz="8800" dirty="0">
              <a:latin typeface="Webdings" panose="0503010201050906070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1625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346</Words>
  <Application>Microsoft Office PowerPoint</Application>
  <PresentationFormat>Benutzerdefiniert</PresentationFormat>
  <Paragraphs>43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Century Gothic</vt:lpstr>
      <vt:lpstr>Webdings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DPA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Leidner, Katharina</dc:creator>
  <cp:lastModifiedBy>Leidner, Katharina</cp:lastModifiedBy>
  <cp:revision>54</cp:revision>
  <dcterms:created xsi:type="dcterms:W3CDTF">2024-07-16T09:35:38Z</dcterms:created>
  <dcterms:modified xsi:type="dcterms:W3CDTF">2025-03-19T15:35:27Z</dcterms:modified>
</cp:coreProperties>
</file>