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9" r:id="rId2"/>
    <p:sldId id="262" r:id="rId3"/>
    <p:sldId id="260" r:id="rId4"/>
    <p:sldId id="261" r:id="rId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7" userDrawn="1">
          <p15:clr>
            <a:srgbClr val="A4A3A4"/>
          </p15:clr>
        </p15:guide>
        <p15:guide id="2" pos="429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9AB3DA-9E2A-DAB2-A30E-D143BDEDD14E}" name="Ludwig, Jan" initials="JL" userId="S::Ludwig.Jan@dpa.com::e9e6d2cc-6a01-49d5-bceb-874de4318f2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AA"/>
    <a:srgbClr val="C68400"/>
    <a:srgbClr val="AB000C"/>
    <a:srgbClr val="FFB300"/>
    <a:srgbClr val="FFD980"/>
    <a:srgbClr val="E3C280"/>
    <a:srgbClr val="D58086"/>
    <a:srgbClr val="F2F2F2"/>
    <a:srgbClr val="4D4D4D"/>
    <a:srgbClr val="00E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0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6" y="96"/>
      </p:cViewPr>
      <p:guideLst>
        <p:guide orient="horz" pos="2857"/>
        <p:guide pos="42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37215-04F6-4112-9BCA-CCD4CDA9190E}" type="datetimeFigureOut">
              <a:rPr lang="de-DE" smtClean="0"/>
              <a:t>15.01.2025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EA2A6-FDA0-4C44-8791-49350916CB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29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EA2A6-FDA0-4C44-8791-49350916CBA7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2847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81332-57FE-A609-28D3-8D582A91C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9BC27AF-023B-0E87-7C0C-526DB95602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ED6C9E9-B326-40E9-5C9D-09F1E31B5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2E90E2-3C4F-6D62-A29E-9C46A9B957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EA2A6-FDA0-4C44-8791-49350916CBA7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7918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EA2A6-FDA0-4C44-8791-49350916CBA7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6811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EA2A6-FDA0-4C44-8791-49350916CBA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1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B749-CB79-4E8C-BF74-7A44C445336B}" type="datetimeFigureOut">
              <a:rPr lang="de-DE" smtClean="0"/>
              <a:t>15.01.2025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1871-470C-4833-A15D-21353F042F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44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B749-CB79-4E8C-BF74-7A44C445336B}" type="datetimeFigureOut">
              <a:rPr lang="de-DE" smtClean="0"/>
              <a:t>15.01.2025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1871-470C-4833-A15D-21353F042F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667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B749-CB79-4E8C-BF74-7A44C445336B}" type="datetimeFigureOut">
              <a:rPr lang="de-DE" smtClean="0"/>
              <a:t>15.01.2025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1871-470C-4833-A15D-21353F042F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99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B749-CB79-4E8C-BF74-7A44C445336B}" type="datetimeFigureOut">
              <a:rPr lang="de-DE" smtClean="0"/>
              <a:t>15.01.2025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1871-470C-4833-A15D-21353F042F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292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B749-CB79-4E8C-BF74-7A44C445336B}" type="datetimeFigureOut">
              <a:rPr lang="de-DE" smtClean="0"/>
              <a:t>15.01.2025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1871-470C-4833-A15D-21353F042F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46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B749-CB79-4E8C-BF74-7A44C445336B}" type="datetimeFigureOut">
              <a:rPr lang="de-DE" smtClean="0"/>
              <a:t>15.01.2025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1871-470C-4833-A15D-21353F042F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26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B749-CB79-4E8C-BF74-7A44C445336B}" type="datetimeFigureOut">
              <a:rPr lang="de-DE" smtClean="0"/>
              <a:t>15.01.2025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1871-470C-4833-A15D-21353F042F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48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B749-CB79-4E8C-BF74-7A44C445336B}" type="datetimeFigureOut">
              <a:rPr lang="de-DE" smtClean="0"/>
              <a:t>15.01.2025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1871-470C-4833-A15D-21353F042F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74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B749-CB79-4E8C-BF74-7A44C445336B}" type="datetimeFigureOut">
              <a:rPr lang="de-DE" smtClean="0"/>
              <a:t>15.01.2025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1871-470C-4833-A15D-21353F042F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08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B749-CB79-4E8C-BF74-7A44C445336B}" type="datetimeFigureOut">
              <a:rPr lang="de-DE" smtClean="0"/>
              <a:t>15.01.2025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1871-470C-4833-A15D-21353F042F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159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B749-CB79-4E8C-BF74-7A44C445336B}" type="datetimeFigureOut">
              <a:rPr lang="de-DE" smtClean="0"/>
              <a:t>15.01.2025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1871-470C-4833-A15D-21353F042F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138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B749-CB79-4E8C-BF74-7A44C445336B}" type="datetimeFigureOut">
              <a:rPr lang="de-DE" smtClean="0"/>
              <a:t>15.01.2025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1871-470C-4833-A15D-21353F042F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53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A0B749-CB79-4E8C-BF74-7A44C445336B}" type="datetimeFigureOut">
              <a:rPr lang="de-DE" smtClean="0"/>
              <a:t>15.01.2025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9E1871-470C-4833-A15D-21353F042F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86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s://tylervigen.com/spurious/correlation/5920_per-capita-consumption-of-margarine_correlates-with_the-divorce-rate-in-main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hyperlink" Target="https://creativecommons.org/licenses/by-nd/4.0/" TargetMode="External"/><Relationship Id="rId4" Type="http://schemas.openxmlformats.org/officeDocument/2006/relationships/hyperlink" Target="https://creativecommons.org/licenses/by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s://libguides.eur.nl/informationskillsevaluateinfo/statistic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s://creativecommons.org/licenses/by-nd/4.0/" TargetMode="External"/><Relationship Id="rId4" Type="http://schemas.openxmlformats.org/officeDocument/2006/relationships/hyperlink" Target="https://creativecommons.org/licenses/by/4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s://mjauk.org/2020/01/14/the-risky-business-of-reporting-risk-whats-going-wrong-and-whos-to-blam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licenses/by-nd/4.0/" TargetMode="External"/><Relationship Id="rId4" Type="http://schemas.openxmlformats.org/officeDocument/2006/relationships/hyperlink" Target="https://creativecommons.org/licenses/by/4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s://www.plan.de/presse/umfragen-und-berichte/spannungsfeld-maennlichkeit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hyperlink" Target="https://creativecommons.org/licenses/by-nd/4.0/" TargetMode="External"/><Relationship Id="rId4" Type="http://schemas.openxmlformats.org/officeDocument/2006/relationships/hyperlink" Target="https://creativecommons.org/licenses/by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>
            <a:extLst>
              <a:ext uri="{FF2B5EF4-FFF2-40B4-BE49-F238E27FC236}">
                <a16:creationId xmlns:a16="http://schemas.microsoft.com/office/drawing/2014/main" id="{B5CF2FD8-8C3C-E219-2804-92F7AECBB4DC}"/>
              </a:ext>
            </a:extLst>
          </p:cNvPr>
          <p:cNvSpPr txBox="1"/>
          <p:nvPr/>
        </p:nvSpPr>
        <p:spPr>
          <a:xfrm>
            <a:off x="6480000" y="2160717"/>
            <a:ext cx="3274648" cy="1613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700"/>
              </a:lnSpc>
            </a:pPr>
            <a:r>
              <a:rPr lang="de-DE" sz="17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Scheinkausalität</a:t>
            </a:r>
            <a:endParaRPr lang="de-DE" sz="15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900"/>
              </a:lnSpc>
              <a:spcBef>
                <a:spcPts val="800"/>
              </a:spcBef>
            </a:pPr>
            <a:r>
              <a:rPr lang="de-DE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Schlussfolgerungen allein auf Grundlage einer statistischen Beziehung zwischen zwei Ereignissen zu ziehen, kann irreführend sein.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006E9C3-1DA2-CBB6-8DEE-36A72633482D}"/>
              </a:ext>
            </a:extLst>
          </p:cNvPr>
          <p:cNvGraphicFramePr>
            <a:graphicFrameLocks noGrp="1"/>
          </p:cNvGraphicFramePr>
          <p:nvPr/>
        </p:nvGraphicFramePr>
        <p:xfrm>
          <a:off x="7537748" y="7148901"/>
          <a:ext cx="2741717" cy="311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1717">
                  <a:extLst>
                    <a:ext uri="{9D8B030D-6E8A-4147-A177-3AD203B41FA5}">
                      <a16:colId xmlns:a16="http://schemas.microsoft.com/office/drawing/2014/main" val="520406154"/>
                    </a:ext>
                  </a:extLst>
                </a:gridCol>
              </a:tblGrid>
              <a:tr h="311785">
                <a:tc>
                  <a:txBody>
                    <a:bodyPr/>
                    <a:lstStyle/>
                    <a:p>
                      <a:pPr algn="r" fontAlgn="base">
                        <a:lnSpc>
                          <a:spcPts val="1500"/>
                        </a:lnSpc>
                      </a:pPr>
                      <a:r>
                        <a:rPr lang="en-US" sz="650" u="none" strike="noStrike" dirty="0">
                          <a:effectLst/>
                          <a:hlinkClick r:id="rId4"/>
                        </a:rPr>
                        <a:t>Materialien: Lizenz CC BY 4.0</a:t>
                      </a:r>
                      <a:r>
                        <a:rPr lang="en-US" sz="650" dirty="0">
                          <a:effectLst/>
                        </a:rPr>
                        <a:t> | </a:t>
                      </a:r>
                      <a:r>
                        <a:rPr lang="en-US" sz="650" u="none" strike="noStrike" dirty="0">
                          <a:effectLst/>
                          <a:hlinkClick r:id="rId5"/>
                        </a:rPr>
                        <a:t>Video: Lizenz CC BY-ND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48666"/>
                  </a:ext>
                </a:extLst>
              </a:tr>
            </a:tbl>
          </a:graphicData>
        </a:graphic>
      </p:graphicFrame>
      <p:pic>
        <p:nvPicPr>
          <p:cNvPr id="8" name="image1.png">
            <a:extLst>
              <a:ext uri="{FF2B5EF4-FFF2-40B4-BE49-F238E27FC236}">
                <a16:creationId xmlns:a16="http://schemas.microsoft.com/office/drawing/2014/main" id="{2C54DF4B-9BED-06A1-6554-BB0ABCB2A39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2001" y="1692000"/>
            <a:ext cx="4745609" cy="3560572"/>
          </a:xfrm>
          <a:prstGeom prst="rect">
            <a:avLst/>
          </a:prstGeom>
          <a:ln/>
          <a:effectLst>
            <a:outerShdw blurRad="12700" dist="38100" dir="27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3C927F0-4E51-04F4-D85E-AA255A0B79E1}"/>
              </a:ext>
            </a:extLst>
          </p:cNvPr>
          <p:cNvSpPr txBox="1"/>
          <p:nvPr/>
        </p:nvSpPr>
        <p:spPr>
          <a:xfrm>
            <a:off x="1119403" y="5284006"/>
            <a:ext cx="299041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u="sng" strike="noStrike" dirty="0">
                <a:solidFill>
                  <a:srgbClr val="0030AA"/>
                </a:solidFill>
                <a:effectLst/>
                <a:latin typeface="Century Gothic" panose="020B0502020202020204" pitchFamily="34" charset="0"/>
                <a:hlinkClick r:id="rId7"/>
              </a:rPr>
              <a:t>Tyler Vigen – Spurious Correlations</a:t>
            </a:r>
            <a:endParaRPr lang="en-US" sz="800" b="0" i="0" u="sng" strike="noStrike" dirty="0">
              <a:solidFill>
                <a:srgbClr val="0030AA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3A2A149-2CAF-9277-8CC9-E6C170F0CF80}"/>
              </a:ext>
            </a:extLst>
          </p:cNvPr>
          <p:cNvSpPr txBox="1"/>
          <p:nvPr/>
        </p:nvSpPr>
        <p:spPr>
          <a:xfrm>
            <a:off x="6480000" y="3903499"/>
            <a:ext cx="3018792" cy="1048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>
              <a:lnSpc>
                <a:spcPts val="1900"/>
              </a:lnSpc>
              <a:spcBef>
                <a:spcPts val="1200"/>
              </a:spcBef>
            </a:pPr>
            <a:r>
              <a:rPr lang="de-DE" sz="1500" dirty="0"/>
              <a:t>►</a:t>
            </a:r>
            <a:r>
              <a:rPr lang="de-DE" sz="1500" dirty="0">
                <a:latin typeface="Century Gothic" panose="020B0502020202020204" pitchFamily="34" charset="0"/>
              </a:rPr>
              <a:t> Nur weil zwei Variablen in Verbindung stehen, muss die eine die andere nicht verursacht haben.</a:t>
            </a:r>
          </a:p>
        </p:txBody>
      </p:sp>
    </p:spTree>
    <p:extLst>
      <p:ext uri="{BB962C8B-B14F-4D97-AF65-F5344CB8AC3E}">
        <p14:creationId xmlns:p14="http://schemas.microsoft.com/office/powerpoint/2010/main" val="418762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36AA77-874A-F2DF-C1A7-AB9DF1A44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F81C5514-1FA4-3E52-B64E-10688E4850A4}"/>
              </a:ext>
            </a:extLst>
          </p:cNvPr>
          <p:cNvSpPr/>
          <p:nvPr/>
        </p:nvSpPr>
        <p:spPr>
          <a:xfrm>
            <a:off x="3230891" y="3080421"/>
            <a:ext cx="3686783" cy="3258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78FCAF3-FA1B-CC04-0293-F0D84F2EC282}"/>
              </a:ext>
            </a:extLst>
          </p:cNvPr>
          <p:cNvSpPr txBox="1"/>
          <p:nvPr/>
        </p:nvSpPr>
        <p:spPr>
          <a:xfrm>
            <a:off x="6480000" y="2448389"/>
            <a:ext cx="3274648" cy="1907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700" b="1" dirty="0">
                <a:latin typeface="Century Gothic" panose="020B0502020202020204" pitchFamily="34" charset="0"/>
              </a:rPr>
              <a:t>Achsen-Trickserei</a:t>
            </a:r>
            <a:endParaRPr lang="de-DE" sz="1500" b="1" dirty="0">
              <a:latin typeface="Century Gothic" panose="020B0502020202020204" pitchFamily="34" charset="0"/>
            </a:endParaRPr>
          </a:p>
          <a:p>
            <a:pPr>
              <a:lnSpc>
                <a:spcPts val="1900"/>
              </a:lnSpc>
              <a:spcBef>
                <a:spcPts val="1200"/>
              </a:spcBef>
            </a:pPr>
            <a:r>
              <a:rPr lang="de-DE" sz="1500" dirty="0">
                <a:latin typeface="Century Gothic" panose="020B0502020202020204" pitchFamily="34" charset="0"/>
              </a:rPr>
              <a:t>Die Darstellung von Daten kann die Wahrnehmung beeinflussen. Durch Veränderungen an der </a:t>
            </a:r>
            <a:br>
              <a:rPr lang="de-DE" sz="1500" dirty="0">
                <a:latin typeface="Century Gothic" panose="020B0502020202020204" pitchFamily="34" charset="0"/>
              </a:rPr>
            </a:br>
            <a:r>
              <a:rPr lang="de-DE" sz="1500" dirty="0">
                <a:latin typeface="Century Gothic" panose="020B0502020202020204" pitchFamily="34" charset="0"/>
              </a:rPr>
              <a:t>Y-Achse können Entwicklungen zum Beispiel größer oder kleiner dargestellt werden, als sie sind.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6AAF999-252B-2E53-CA59-F5F1DA14AB3A}"/>
              </a:ext>
            </a:extLst>
          </p:cNvPr>
          <p:cNvGraphicFramePr>
            <a:graphicFrameLocks noGrp="1"/>
          </p:cNvGraphicFramePr>
          <p:nvPr/>
        </p:nvGraphicFramePr>
        <p:xfrm>
          <a:off x="7537748" y="7148901"/>
          <a:ext cx="2741717" cy="311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1717">
                  <a:extLst>
                    <a:ext uri="{9D8B030D-6E8A-4147-A177-3AD203B41FA5}">
                      <a16:colId xmlns:a16="http://schemas.microsoft.com/office/drawing/2014/main" val="520406154"/>
                    </a:ext>
                  </a:extLst>
                </a:gridCol>
              </a:tblGrid>
              <a:tr h="311785">
                <a:tc>
                  <a:txBody>
                    <a:bodyPr/>
                    <a:lstStyle/>
                    <a:p>
                      <a:pPr algn="r" fontAlgn="base">
                        <a:lnSpc>
                          <a:spcPts val="1500"/>
                        </a:lnSpc>
                      </a:pPr>
                      <a:r>
                        <a:rPr lang="en-US" sz="650" u="none" strike="noStrike" dirty="0">
                          <a:effectLst/>
                          <a:hlinkClick r:id="rId4"/>
                        </a:rPr>
                        <a:t>Materialien: Lizenz CC BY 4.0</a:t>
                      </a:r>
                      <a:r>
                        <a:rPr lang="en-US" sz="650" dirty="0">
                          <a:effectLst/>
                        </a:rPr>
                        <a:t> | </a:t>
                      </a:r>
                      <a:r>
                        <a:rPr lang="en-US" sz="650" u="none" strike="noStrike" dirty="0">
                          <a:effectLst/>
                          <a:hlinkClick r:id="rId5"/>
                        </a:rPr>
                        <a:t>Video: Lizenz CC BY-ND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48666"/>
                  </a:ext>
                </a:extLst>
              </a:tr>
            </a:tbl>
          </a:graphicData>
        </a:graphic>
      </p:graphicFrame>
      <p:pic>
        <p:nvPicPr>
          <p:cNvPr id="8" name="image1.png">
            <a:extLst>
              <a:ext uri="{FF2B5EF4-FFF2-40B4-BE49-F238E27FC236}">
                <a16:creationId xmlns:a16="http://schemas.microsoft.com/office/drawing/2014/main" id="{B27E1448-2A6E-2984-5985-A5EF3D32AB1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921874" y="1368000"/>
            <a:ext cx="3566033" cy="4751070"/>
          </a:xfrm>
          <a:prstGeom prst="rect">
            <a:avLst/>
          </a:prstGeom>
          <a:ln/>
          <a:effectLst>
            <a:outerShdw blurRad="12700" dist="38100" dir="27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15F0940-EDA5-1040-0094-C5348DB4CFEA}"/>
              </a:ext>
            </a:extLst>
          </p:cNvPr>
          <p:cNvSpPr txBox="1"/>
          <p:nvPr/>
        </p:nvSpPr>
        <p:spPr>
          <a:xfrm>
            <a:off x="1876083" y="6153563"/>
            <a:ext cx="30069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u="sng" strike="noStrike" dirty="0">
                <a:solidFill>
                  <a:srgbClr val="0030AA"/>
                </a:solidFill>
                <a:effectLst/>
                <a:latin typeface="Century Gothic" panose="020B0502020202020204" pitchFamily="34" charset="0"/>
                <a:hlinkClick r:id="rId7"/>
              </a:rPr>
              <a:t>Erasmus University Library – Evaluating information &amp; data</a:t>
            </a:r>
            <a:endParaRPr lang="de-DE" sz="800" dirty="0">
              <a:solidFill>
                <a:srgbClr val="0030A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ABDA5569-C68B-6ACC-79E3-F34AA965D800}"/>
              </a:ext>
            </a:extLst>
          </p:cNvPr>
          <p:cNvSpPr/>
          <p:nvPr/>
        </p:nvSpPr>
        <p:spPr>
          <a:xfrm>
            <a:off x="3230891" y="3080421"/>
            <a:ext cx="3686783" cy="3258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5CF2FD8-8C3C-E219-2804-92F7AECBB4DC}"/>
              </a:ext>
            </a:extLst>
          </p:cNvPr>
          <p:cNvSpPr txBox="1"/>
          <p:nvPr/>
        </p:nvSpPr>
        <p:spPr>
          <a:xfrm>
            <a:off x="6480000" y="2499189"/>
            <a:ext cx="3274648" cy="1664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700" b="1" dirty="0">
                <a:latin typeface="Century Gothic" panose="020B0502020202020204" pitchFamily="34" charset="0"/>
              </a:rPr>
              <a:t>„Pillenpanik“</a:t>
            </a:r>
            <a:endParaRPr lang="de-DE" sz="1500" b="1" dirty="0">
              <a:latin typeface="Century Gothic" panose="020B0502020202020204" pitchFamily="34" charset="0"/>
            </a:endParaRPr>
          </a:p>
          <a:p>
            <a:pPr>
              <a:lnSpc>
                <a:spcPts val="1900"/>
              </a:lnSpc>
              <a:spcBef>
                <a:spcPts val="1200"/>
              </a:spcBef>
            </a:pPr>
            <a:r>
              <a:rPr lang="de-DE" sz="1500" dirty="0">
                <a:latin typeface="Century Gothic" panose="020B0502020202020204" pitchFamily="34" charset="0"/>
              </a:rPr>
              <a:t>Im Oktober 1995 berichteten britische Medien über ein doppelt so hohes Thrombose-Risiko bei bestimmten Antibabypillen.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006E9C3-1DA2-CBB6-8DEE-36A72633482D}"/>
              </a:ext>
            </a:extLst>
          </p:cNvPr>
          <p:cNvGraphicFramePr>
            <a:graphicFrameLocks noGrp="1"/>
          </p:cNvGraphicFramePr>
          <p:nvPr/>
        </p:nvGraphicFramePr>
        <p:xfrm>
          <a:off x="7537748" y="7148901"/>
          <a:ext cx="2741717" cy="311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1717">
                  <a:extLst>
                    <a:ext uri="{9D8B030D-6E8A-4147-A177-3AD203B41FA5}">
                      <a16:colId xmlns:a16="http://schemas.microsoft.com/office/drawing/2014/main" val="520406154"/>
                    </a:ext>
                  </a:extLst>
                </a:gridCol>
              </a:tblGrid>
              <a:tr h="311785">
                <a:tc>
                  <a:txBody>
                    <a:bodyPr/>
                    <a:lstStyle/>
                    <a:p>
                      <a:pPr algn="r" fontAlgn="base">
                        <a:lnSpc>
                          <a:spcPts val="1500"/>
                        </a:lnSpc>
                      </a:pPr>
                      <a:r>
                        <a:rPr lang="en-US" sz="650" u="none" strike="noStrike" dirty="0">
                          <a:effectLst/>
                          <a:hlinkClick r:id="rId4"/>
                        </a:rPr>
                        <a:t>Materialien: Lizenz CC BY 4.0</a:t>
                      </a:r>
                      <a:r>
                        <a:rPr lang="en-US" sz="650" dirty="0">
                          <a:effectLst/>
                        </a:rPr>
                        <a:t> | </a:t>
                      </a:r>
                      <a:r>
                        <a:rPr lang="en-US" sz="650" u="none" strike="noStrike" dirty="0">
                          <a:effectLst/>
                          <a:hlinkClick r:id="rId5"/>
                        </a:rPr>
                        <a:t>Video: Lizenz CC BY-ND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48666"/>
                  </a:ext>
                </a:extLst>
              </a:tr>
            </a:tbl>
          </a:graphicData>
        </a:graphic>
      </p:graphicFrame>
      <p:pic>
        <p:nvPicPr>
          <p:cNvPr id="8" name="image1.png">
            <a:extLst>
              <a:ext uri="{FF2B5EF4-FFF2-40B4-BE49-F238E27FC236}">
                <a16:creationId xmlns:a16="http://schemas.microsoft.com/office/drawing/2014/main" id="{2C54DF4B-9BED-06A1-6554-BB0ABCB2A39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2400" y="1368000"/>
            <a:ext cx="3907604" cy="4699159"/>
          </a:xfrm>
          <a:prstGeom prst="rect">
            <a:avLst/>
          </a:prstGeom>
          <a:ln/>
          <a:effectLst>
            <a:outerShdw blurRad="12700" dist="38100" dir="27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94BB7EC-12C8-D943-9499-90644D855F51}"/>
              </a:ext>
            </a:extLst>
          </p:cNvPr>
          <p:cNvSpPr txBox="1"/>
          <p:nvPr/>
        </p:nvSpPr>
        <p:spPr>
          <a:xfrm>
            <a:off x="6480000" y="4270839"/>
            <a:ext cx="3274648" cy="1048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ts val="1900"/>
              </a:lnSpc>
              <a:spcBef>
                <a:spcPts val="1200"/>
              </a:spcBef>
            </a:pPr>
            <a:r>
              <a:rPr lang="de-DE" sz="1500" dirty="0"/>
              <a:t>►</a:t>
            </a:r>
            <a:r>
              <a:rPr lang="de-DE" sz="1500" dirty="0">
                <a:latin typeface="Century Gothic" panose="020B0502020202020204" pitchFamily="34" charset="0"/>
              </a:rPr>
              <a:t> Es wurde nur der </a:t>
            </a:r>
            <a:r>
              <a:rPr lang="de-DE" sz="1500" b="1" dirty="0">
                <a:latin typeface="Century Gothic" panose="020B0502020202020204" pitchFamily="34" charset="0"/>
              </a:rPr>
              <a:t>relative</a:t>
            </a:r>
            <a:r>
              <a:rPr lang="de-DE" sz="1500" dirty="0">
                <a:latin typeface="Century Gothic" panose="020B0502020202020204" pitchFamily="34" charset="0"/>
              </a:rPr>
              <a:t>, nicht der </a:t>
            </a:r>
            <a:r>
              <a:rPr lang="de-DE" sz="1500" b="1" dirty="0">
                <a:latin typeface="Century Gothic" panose="020B0502020202020204" pitchFamily="34" charset="0"/>
              </a:rPr>
              <a:t>absolute Risikoanstieg </a:t>
            </a:r>
            <a:r>
              <a:rPr lang="de-DE" sz="1500" dirty="0">
                <a:latin typeface="Century Gothic" panose="020B0502020202020204" pitchFamily="34" charset="0"/>
              </a:rPr>
              <a:t>erwähnt. Dieser ist deutlich geringer.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64AB3DF-1750-BFE5-6AF2-4304F076D94D}"/>
              </a:ext>
            </a:extLst>
          </p:cNvPr>
          <p:cNvSpPr txBox="1"/>
          <p:nvPr/>
        </p:nvSpPr>
        <p:spPr>
          <a:xfrm>
            <a:off x="1877145" y="6100495"/>
            <a:ext cx="368678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u="sng" strike="noStrike" dirty="0">
                <a:solidFill>
                  <a:srgbClr val="0030AA"/>
                </a:solidFill>
                <a:effectLst/>
                <a:latin typeface="Century Gothic" panose="020B0502020202020204" pitchFamily="34" charset="0"/>
                <a:hlinkClick r:id="rId7"/>
              </a:rPr>
              <a:t>Medical Journalists Association – The Risky Business of Reporting Risk</a:t>
            </a:r>
            <a:endParaRPr lang="de-DE" sz="800" dirty="0">
              <a:solidFill>
                <a:srgbClr val="0030A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0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>
            <a:extLst>
              <a:ext uri="{FF2B5EF4-FFF2-40B4-BE49-F238E27FC236}">
                <a16:creationId xmlns:a16="http://schemas.microsoft.com/office/drawing/2014/main" id="{B5CF2FD8-8C3C-E219-2804-92F7AECBB4DC}"/>
              </a:ext>
            </a:extLst>
          </p:cNvPr>
          <p:cNvSpPr txBox="1"/>
          <p:nvPr/>
        </p:nvSpPr>
        <p:spPr>
          <a:xfrm>
            <a:off x="6480000" y="2499189"/>
            <a:ext cx="3274648" cy="1664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700" b="1" dirty="0">
                <a:latin typeface="Century Gothic" panose="020B0502020202020204" pitchFamily="34" charset="0"/>
              </a:rPr>
              <a:t>„Gewalt-Statistik“</a:t>
            </a:r>
            <a:endParaRPr lang="de-DE" sz="1500" b="1" dirty="0">
              <a:latin typeface="Century Gothic" panose="020B0502020202020204" pitchFamily="34" charset="0"/>
            </a:endParaRPr>
          </a:p>
          <a:p>
            <a:pPr>
              <a:lnSpc>
                <a:spcPts val="1900"/>
              </a:lnSpc>
              <a:spcBef>
                <a:spcPts val="1200"/>
              </a:spcBef>
            </a:pPr>
            <a:r>
              <a:rPr lang="de-DE" sz="1500" dirty="0">
                <a:latin typeface="Century Gothic" panose="020B0502020202020204" pitchFamily="34" charset="0"/>
              </a:rPr>
              <a:t>Im Sommer 2023 berichteten viele renommierte Medien, dass ein Drittel der jungen Männer in Deutschland Gewalt gegen Frauen billigt.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006E9C3-1DA2-CBB6-8DEE-36A72633482D}"/>
              </a:ext>
            </a:extLst>
          </p:cNvPr>
          <p:cNvGraphicFramePr>
            <a:graphicFrameLocks noGrp="1"/>
          </p:cNvGraphicFramePr>
          <p:nvPr/>
        </p:nvGraphicFramePr>
        <p:xfrm>
          <a:off x="7537748" y="7148901"/>
          <a:ext cx="2741717" cy="311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1717">
                  <a:extLst>
                    <a:ext uri="{9D8B030D-6E8A-4147-A177-3AD203B41FA5}">
                      <a16:colId xmlns:a16="http://schemas.microsoft.com/office/drawing/2014/main" val="520406154"/>
                    </a:ext>
                  </a:extLst>
                </a:gridCol>
              </a:tblGrid>
              <a:tr h="311785">
                <a:tc>
                  <a:txBody>
                    <a:bodyPr/>
                    <a:lstStyle/>
                    <a:p>
                      <a:pPr algn="r" fontAlgn="base">
                        <a:lnSpc>
                          <a:spcPts val="1500"/>
                        </a:lnSpc>
                      </a:pPr>
                      <a:r>
                        <a:rPr lang="en-US" sz="650" u="none" strike="noStrike" dirty="0">
                          <a:effectLst/>
                          <a:hlinkClick r:id="rId4"/>
                        </a:rPr>
                        <a:t>Materialien: Lizenz CC BY 4.0</a:t>
                      </a:r>
                      <a:r>
                        <a:rPr lang="en-US" sz="650" dirty="0">
                          <a:effectLst/>
                        </a:rPr>
                        <a:t> | </a:t>
                      </a:r>
                      <a:r>
                        <a:rPr lang="en-US" sz="650" u="none" strike="noStrike" dirty="0">
                          <a:effectLst/>
                          <a:hlinkClick r:id="rId5"/>
                        </a:rPr>
                        <a:t>Video: Lizenz CC BY-ND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48666"/>
                  </a:ext>
                </a:extLst>
              </a:tr>
            </a:tbl>
          </a:graphicData>
        </a:graphic>
      </p:graphicFrame>
      <p:pic>
        <p:nvPicPr>
          <p:cNvPr id="8" name="image1.png">
            <a:extLst>
              <a:ext uri="{FF2B5EF4-FFF2-40B4-BE49-F238E27FC236}">
                <a16:creationId xmlns:a16="http://schemas.microsoft.com/office/drawing/2014/main" id="{2C54DF4B-9BED-06A1-6554-BB0ABCB2A39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2000" y="1368000"/>
            <a:ext cx="4606290" cy="4606290"/>
          </a:xfrm>
          <a:prstGeom prst="rect">
            <a:avLst/>
          </a:prstGeom>
          <a:ln/>
          <a:effectLst>
            <a:outerShdw blurRad="12700" dist="38100" dir="27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DDA3464-BD5E-D2AA-5753-042BE13EE5BF}"/>
              </a:ext>
            </a:extLst>
          </p:cNvPr>
          <p:cNvSpPr txBox="1"/>
          <p:nvPr/>
        </p:nvSpPr>
        <p:spPr>
          <a:xfrm>
            <a:off x="6480000" y="4308939"/>
            <a:ext cx="3379867" cy="1048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ts val="1900"/>
              </a:lnSpc>
              <a:spcBef>
                <a:spcPts val="1200"/>
              </a:spcBef>
            </a:pPr>
            <a:r>
              <a:rPr lang="de-DE" sz="1500" dirty="0"/>
              <a:t>►</a:t>
            </a:r>
            <a:r>
              <a:rPr lang="de-DE" sz="1500" dirty="0">
                <a:latin typeface="Century Gothic" panose="020B0502020202020204" pitchFamily="34" charset="0"/>
              </a:rPr>
              <a:t> Statistik-Expert*innen kritisierten die Qualität der Umfrage, u. a. aufgrund der Vergütung der Befragten.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C690E93-5DFC-4EBD-19BF-820DFCEA3E18}"/>
              </a:ext>
            </a:extLst>
          </p:cNvPr>
          <p:cNvSpPr txBox="1"/>
          <p:nvPr/>
        </p:nvSpPr>
        <p:spPr>
          <a:xfrm>
            <a:off x="1275421" y="5995084"/>
            <a:ext cx="368678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u="sng" strike="noStrike" dirty="0">
                <a:solidFill>
                  <a:srgbClr val="0030AA"/>
                </a:solidFill>
                <a:effectLst/>
                <a:latin typeface="Century Gothic" panose="020B0502020202020204" pitchFamily="34" charset="0"/>
                <a:hlinkClick r:id="rId7"/>
              </a:rPr>
              <a:t>Plan International – </a:t>
            </a:r>
            <a:r>
              <a:rPr lang="en-US" sz="800" b="0" i="0" u="sng" strike="noStrike" dirty="0" err="1">
                <a:solidFill>
                  <a:srgbClr val="0030AA"/>
                </a:solidFill>
                <a:effectLst/>
                <a:latin typeface="Century Gothic" panose="020B0502020202020204" pitchFamily="34" charset="0"/>
                <a:hlinkClick r:id="rId7"/>
              </a:rPr>
              <a:t>Spannungsfeld</a:t>
            </a:r>
            <a:r>
              <a:rPr lang="en-US" sz="800" b="0" i="0" u="sng" strike="noStrike" dirty="0">
                <a:solidFill>
                  <a:srgbClr val="0030AA"/>
                </a:solidFill>
                <a:effectLst/>
                <a:latin typeface="Century Gothic" panose="020B0502020202020204" pitchFamily="34" charset="0"/>
                <a:hlinkClick r:id="rId7"/>
              </a:rPr>
              <a:t> </a:t>
            </a:r>
            <a:r>
              <a:rPr lang="en-US" sz="800" b="0" i="0" u="sng" strike="noStrike" dirty="0" err="1">
                <a:solidFill>
                  <a:srgbClr val="0030AA"/>
                </a:solidFill>
                <a:effectLst/>
                <a:latin typeface="Century Gothic" panose="020B0502020202020204" pitchFamily="34" charset="0"/>
                <a:hlinkClick r:id="rId7"/>
              </a:rPr>
              <a:t>Männlichkeit</a:t>
            </a:r>
            <a:endParaRPr lang="de-DE" sz="800" dirty="0">
              <a:solidFill>
                <a:srgbClr val="0030A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2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227</Words>
  <Application>Microsoft Office PowerPoint</Application>
  <PresentationFormat>Benutzerdefiniert</PresentationFormat>
  <Paragraphs>23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Century Gothic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>DPA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Leidner, Katharina</dc:creator>
  <cp:lastModifiedBy>Leidner, Katharina</cp:lastModifiedBy>
  <cp:revision>44</cp:revision>
  <dcterms:created xsi:type="dcterms:W3CDTF">2024-07-16T09:35:38Z</dcterms:created>
  <dcterms:modified xsi:type="dcterms:W3CDTF">2025-01-15T08:16:32Z</dcterms:modified>
</cp:coreProperties>
</file>