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Arvo"/>
      <p:regular r:id="rId30"/>
      <p:bold r:id="rId31"/>
      <p:italic r:id="rId32"/>
      <p:boldItalic r:id="rId33"/>
    </p:embeddedFont>
    <p:embeddedFont>
      <p:font typeface="Open Sans ExtraBold"/>
      <p:bold r:id="rId34"/>
      <p:boldItalic r:id="rId35"/>
    </p:embeddedFont>
    <p:embeddedFont>
      <p:font typeface="Open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0" roundtripDataSignature="AMtx7mhFEb37ydKIsxQo8Ingiac/qHwT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rvo-bold.fntdata"/><Relationship Id="rId30" Type="http://schemas.openxmlformats.org/officeDocument/2006/relationships/font" Target="fonts/Arvo-regular.fntdata"/><Relationship Id="rId11" Type="http://schemas.openxmlformats.org/officeDocument/2006/relationships/slide" Target="slides/slide5.xml"/><Relationship Id="rId33" Type="http://schemas.openxmlformats.org/officeDocument/2006/relationships/font" Target="fonts/Arvo-boldItalic.fntdata"/><Relationship Id="rId10" Type="http://schemas.openxmlformats.org/officeDocument/2006/relationships/slide" Target="slides/slide4.xml"/><Relationship Id="rId32" Type="http://schemas.openxmlformats.org/officeDocument/2006/relationships/font" Target="fonts/Arvo-italic.fntdata"/><Relationship Id="rId13" Type="http://schemas.openxmlformats.org/officeDocument/2006/relationships/slide" Target="slides/slide7.xml"/><Relationship Id="rId35" Type="http://schemas.openxmlformats.org/officeDocument/2006/relationships/font" Target="fonts/OpenSansExtraBold-boldItalic.fntdata"/><Relationship Id="rId12" Type="http://schemas.openxmlformats.org/officeDocument/2006/relationships/slide" Target="slides/slide6.xml"/><Relationship Id="rId34" Type="http://schemas.openxmlformats.org/officeDocument/2006/relationships/font" Target="fonts/OpenSansExtraBold-bold.fntdata"/><Relationship Id="rId15" Type="http://schemas.openxmlformats.org/officeDocument/2006/relationships/slide" Target="slides/slide9.xml"/><Relationship Id="rId37" Type="http://schemas.openxmlformats.org/officeDocument/2006/relationships/font" Target="fonts/OpenSans-bold.fntdata"/><Relationship Id="rId14" Type="http://schemas.openxmlformats.org/officeDocument/2006/relationships/slide" Target="slides/slide8.xml"/><Relationship Id="rId36" Type="http://schemas.openxmlformats.org/officeDocument/2006/relationships/font" Target="fonts/OpenSans-regular.fntdata"/><Relationship Id="rId17" Type="http://schemas.openxmlformats.org/officeDocument/2006/relationships/slide" Target="slides/slide11.xml"/><Relationship Id="rId39" Type="http://schemas.openxmlformats.org/officeDocument/2006/relationships/font" Target="fonts/OpenSans-boldItalic.fntdata"/><Relationship Id="rId16" Type="http://schemas.openxmlformats.org/officeDocument/2006/relationships/slide" Target="slides/slide10.xml"/><Relationship Id="rId38" Type="http://schemas.openxmlformats.org/officeDocument/2006/relationships/font" Target="fonts/OpenSans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2pu.github.io/facilitate-course/modules/orientation/activity-check-in/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8" name="Google Shape;288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1" name="Google Shape;341;p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9" name="Google Shape;349;p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5" name="Google Shape;355;p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9" name="Google Shape;369;p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7" name="Google Shape;377;p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0" name="Google Shape;400;p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7" name="Google Shape;23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8" name="Google Shape;248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Plus/Delta; Die Teilnehmer sagen, was ihnen gefallen hat ("Plus") und was sie verbessern wollen ("Delta"). Der/die Moderator*in achtet darauf, dass sowohl "Plusse" als auch "Deltas" genannt werden, dass die Nennungen klar und spezifisch sind und dass sich alle beteiligen. </a:t>
            </a:r>
            <a:endParaRPr/>
          </a:p>
        </p:txBody>
      </p:sp>
      <p:sp>
        <p:nvSpPr>
          <p:cNvPr id="258" name="Google Shape;258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Check-in: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https://p2pu.github.io/facilitate-course/modules/orientation/activity-check-in/</a:t>
            </a:r>
            <a:r>
              <a:rPr lang="en-US"/>
              <a:t> </a:t>
            </a:r>
            <a:endParaRPr/>
          </a:p>
        </p:txBody>
      </p:sp>
      <p:sp>
        <p:nvSpPr>
          <p:cNvPr id="263" name="Google Shape;263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https://community.p2pu.org/t/group-activities-overview/4372</a:t>
            </a:r>
            <a:endParaRPr/>
          </a:p>
        </p:txBody>
      </p:sp>
      <p:sp>
        <p:nvSpPr>
          <p:cNvPr id="272" name="Google Shape;272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blu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/>
          <p:nvPr/>
        </p:nvSpPr>
        <p:spPr>
          <a:xfrm>
            <a:off x="724200" y="-1276050"/>
            <a:ext cx="7695600" cy="7695600"/>
          </a:xfrm>
          <a:prstGeom prst="ellipse">
            <a:avLst/>
          </a:prstGeom>
          <a:solidFill>
            <a:srgbClr val="05C6B4">
              <a:alpha val="1882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5"/>
          <p:cNvSpPr/>
          <p:nvPr/>
        </p:nvSpPr>
        <p:spPr>
          <a:xfrm>
            <a:off x="1508850" y="-491400"/>
            <a:ext cx="6126300" cy="6126300"/>
          </a:xfrm>
          <a:prstGeom prst="ellipse">
            <a:avLst/>
          </a:prstGeom>
          <a:solidFill>
            <a:srgbClr val="05C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5"/>
          <p:cNvSpPr txBox="1"/>
          <p:nvPr>
            <p:ph type="ctrTitle"/>
          </p:nvPr>
        </p:nvSpPr>
        <p:spPr>
          <a:xfrm>
            <a:off x="1569275" y="1136200"/>
            <a:ext cx="5990400" cy="28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vo"/>
              <a:buNone/>
              <a:defRPr b="1" sz="6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5"/>
          <p:cNvSpPr txBox="1"/>
          <p:nvPr>
            <p:ph idx="1" type="subTitle"/>
          </p:nvPr>
        </p:nvSpPr>
        <p:spPr>
          <a:xfrm>
            <a:off x="2502150" y="4041025"/>
            <a:ext cx="41397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400"/>
              <a:buFont typeface="Open Sans ExtraBold"/>
              <a:buNone/>
              <a:defRPr sz="2400">
                <a:solidFill>
                  <a:srgbClr val="515665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9pPr>
          </a:lstStyle>
          <a:p/>
        </p:txBody>
      </p:sp>
      <p:pic>
        <p:nvPicPr>
          <p:cNvPr id="14" name="Google Shape;1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42950" y="146448"/>
            <a:ext cx="1078674" cy="3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blue" type="tx">
  <p:cSld name="TITLE_AND_BOD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/>
          <p:nvPr/>
        </p:nvSpPr>
        <p:spPr>
          <a:xfrm rot="5400000">
            <a:off x="6284700" y="2295000"/>
            <a:ext cx="5165100" cy="553500"/>
          </a:xfrm>
          <a:prstGeom prst="rect">
            <a:avLst/>
          </a:prstGeom>
          <a:solidFill>
            <a:srgbClr val="05C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6"/>
          <p:cNvSpPr txBox="1"/>
          <p:nvPr>
            <p:ph type="title"/>
          </p:nvPr>
        </p:nvSpPr>
        <p:spPr>
          <a:xfrm>
            <a:off x="311700" y="445025"/>
            <a:ext cx="803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46"/>
          <p:cNvSpPr txBox="1"/>
          <p:nvPr>
            <p:ph idx="1" type="body"/>
          </p:nvPr>
        </p:nvSpPr>
        <p:spPr>
          <a:xfrm>
            <a:off x="311700" y="1152475"/>
            <a:ext cx="8030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46"/>
          <p:cNvSpPr txBox="1"/>
          <p:nvPr>
            <p:ph idx="12" type="sldNum"/>
          </p:nvPr>
        </p:nvSpPr>
        <p:spPr>
          <a:xfrm>
            <a:off x="8580375" y="4789725"/>
            <a:ext cx="5535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" name="Google Shape;59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32888" y="108075"/>
            <a:ext cx="501126" cy="509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green">
  <p:cSld name="TITLE_AND_BODY_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7"/>
          <p:cNvSpPr/>
          <p:nvPr/>
        </p:nvSpPr>
        <p:spPr>
          <a:xfrm rot="5400000">
            <a:off x="6284700" y="2295000"/>
            <a:ext cx="5165100" cy="553500"/>
          </a:xfrm>
          <a:prstGeom prst="rect">
            <a:avLst/>
          </a:prstGeom>
          <a:solidFill>
            <a:srgbClr val="B7D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7"/>
          <p:cNvSpPr txBox="1"/>
          <p:nvPr>
            <p:ph type="title"/>
          </p:nvPr>
        </p:nvSpPr>
        <p:spPr>
          <a:xfrm>
            <a:off x="311700" y="445025"/>
            <a:ext cx="803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47"/>
          <p:cNvSpPr txBox="1"/>
          <p:nvPr>
            <p:ph idx="1" type="body"/>
          </p:nvPr>
        </p:nvSpPr>
        <p:spPr>
          <a:xfrm>
            <a:off x="311700" y="1152475"/>
            <a:ext cx="8030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47"/>
          <p:cNvSpPr txBox="1"/>
          <p:nvPr>
            <p:ph idx="12" type="sldNum"/>
          </p:nvPr>
        </p:nvSpPr>
        <p:spPr>
          <a:xfrm>
            <a:off x="8580375" y="4789725"/>
            <a:ext cx="5535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32888" y="108075"/>
            <a:ext cx="501126" cy="509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yellow">
  <p:cSld name="TITLE_AND_BODY_2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8"/>
          <p:cNvSpPr/>
          <p:nvPr/>
        </p:nvSpPr>
        <p:spPr>
          <a:xfrm rot="5400000">
            <a:off x="6284700" y="2295000"/>
            <a:ext cx="5165100" cy="553500"/>
          </a:xfrm>
          <a:prstGeom prst="rect">
            <a:avLst/>
          </a:prstGeom>
          <a:solidFill>
            <a:srgbClr val="FFBC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8"/>
          <p:cNvSpPr txBox="1"/>
          <p:nvPr>
            <p:ph type="title"/>
          </p:nvPr>
        </p:nvSpPr>
        <p:spPr>
          <a:xfrm>
            <a:off x="311700" y="445025"/>
            <a:ext cx="803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48"/>
          <p:cNvSpPr txBox="1"/>
          <p:nvPr>
            <p:ph idx="1" type="body"/>
          </p:nvPr>
        </p:nvSpPr>
        <p:spPr>
          <a:xfrm>
            <a:off x="311700" y="1152475"/>
            <a:ext cx="8030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48"/>
          <p:cNvSpPr txBox="1"/>
          <p:nvPr>
            <p:ph idx="12" type="sldNum"/>
          </p:nvPr>
        </p:nvSpPr>
        <p:spPr>
          <a:xfrm>
            <a:off x="8580375" y="4789725"/>
            <a:ext cx="5535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" name="Google Shape;71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32888" y="108075"/>
            <a:ext cx="501126" cy="509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orange">
  <p:cSld name="TITLE_AND_BODY_2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/>
          <p:nvPr/>
        </p:nvSpPr>
        <p:spPr>
          <a:xfrm rot="5400000">
            <a:off x="6284700" y="2295000"/>
            <a:ext cx="5165100" cy="553500"/>
          </a:xfrm>
          <a:prstGeom prst="rect">
            <a:avLst/>
          </a:prstGeom>
          <a:solidFill>
            <a:srgbClr val="FC71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9"/>
          <p:cNvSpPr txBox="1"/>
          <p:nvPr>
            <p:ph type="title"/>
          </p:nvPr>
        </p:nvSpPr>
        <p:spPr>
          <a:xfrm>
            <a:off x="311700" y="445025"/>
            <a:ext cx="8030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49"/>
          <p:cNvSpPr txBox="1"/>
          <p:nvPr>
            <p:ph idx="1" type="body"/>
          </p:nvPr>
        </p:nvSpPr>
        <p:spPr>
          <a:xfrm>
            <a:off x="311700" y="1152475"/>
            <a:ext cx="8030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49"/>
          <p:cNvSpPr txBox="1"/>
          <p:nvPr>
            <p:ph idx="12" type="sldNum"/>
          </p:nvPr>
        </p:nvSpPr>
        <p:spPr>
          <a:xfrm>
            <a:off x="8580375" y="4789725"/>
            <a:ext cx="5535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" name="Google Shape;77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32888" y="108075"/>
            <a:ext cx="501126" cy="509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- yellow" type="twoColTx">
  <p:cSld name="TITLE_AND_TWO_COLUMN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0"/>
          <p:cNvSpPr txBox="1"/>
          <p:nvPr>
            <p:ph idx="1" type="body"/>
          </p:nvPr>
        </p:nvSpPr>
        <p:spPr>
          <a:xfrm>
            <a:off x="5100275" y="583500"/>
            <a:ext cx="33723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50"/>
          <p:cNvSpPr/>
          <p:nvPr/>
        </p:nvSpPr>
        <p:spPr>
          <a:xfrm>
            <a:off x="0" y="0"/>
            <a:ext cx="4570800" cy="5143500"/>
          </a:xfrm>
          <a:prstGeom prst="rect">
            <a:avLst/>
          </a:prstGeom>
          <a:solidFill>
            <a:srgbClr val="FFBC1A">
              <a:alpha val="2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50"/>
          <p:cNvSpPr txBox="1"/>
          <p:nvPr>
            <p:ph type="title"/>
          </p:nvPr>
        </p:nvSpPr>
        <p:spPr>
          <a:xfrm>
            <a:off x="545700" y="583500"/>
            <a:ext cx="34794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- green">
  <p:cSld name="TITLE_AND_TWO_COLUMNS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1"/>
          <p:cNvSpPr txBox="1"/>
          <p:nvPr>
            <p:ph idx="1" type="body"/>
          </p:nvPr>
        </p:nvSpPr>
        <p:spPr>
          <a:xfrm>
            <a:off x="5100275" y="583500"/>
            <a:ext cx="33723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5" name="Google Shape;85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51"/>
          <p:cNvSpPr/>
          <p:nvPr/>
        </p:nvSpPr>
        <p:spPr>
          <a:xfrm>
            <a:off x="0" y="0"/>
            <a:ext cx="4570800" cy="5143500"/>
          </a:xfrm>
          <a:prstGeom prst="rect">
            <a:avLst/>
          </a:prstGeom>
          <a:solidFill>
            <a:srgbClr val="B7D500">
              <a:alpha val="1960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51"/>
          <p:cNvSpPr txBox="1"/>
          <p:nvPr>
            <p:ph type="title"/>
          </p:nvPr>
        </p:nvSpPr>
        <p:spPr>
          <a:xfrm>
            <a:off x="545700" y="583500"/>
            <a:ext cx="34794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- blue">
  <p:cSld name="TITLE_AND_TWO_COLUMNS_1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2"/>
          <p:cNvSpPr txBox="1"/>
          <p:nvPr>
            <p:ph idx="1" type="body"/>
          </p:nvPr>
        </p:nvSpPr>
        <p:spPr>
          <a:xfrm>
            <a:off x="5100275" y="583500"/>
            <a:ext cx="33723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0" name="Google Shape;90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52"/>
          <p:cNvSpPr/>
          <p:nvPr/>
        </p:nvSpPr>
        <p:spPr>
          <a:xfrm>
            <a:off x="0" y="0"/>
            <a:ext cx="4570800" cy="5143500"/>
          </a:xfrm>
          <a:prstGeom prst="rect">
            <a:avLst/>
          </a:prstGeom>
          <a:solidFill>
            <a:srgbClr val="05C6B4">
              <a:alpha val="1882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52"/>
          <p:cNvSpPr txBox="1"/>
          <p:nvPr>
            <p:ph type="title"/>
          </p:nvPr>
        </p:nvSpPr>
        <p:spPr>
          <a:xfrm>
            <a:off x="545700" y="583500"/>
            <a:ext cx="34794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- orange">
  <p:cSld name="TITLE_AND_TWO_COLUMNS_1_1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3"/>
          <p:cNvSpPr txBox="1"/>
          <p:nvPr>
            <p:ph idx="1" type="body"/>
          </p:nvPr>
        </p:nvSpPr>
        <p:spPr>
          <a:xfrm>
            <a:off x="5100275" y="583500"/>
            <a:ext cx="33723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5" name="Google Shape;95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53"/>
          <p:cNvSpPr/>
          <p:nvPr/>
        </p:nvSpPr>
        <p:spPr>
          <a:xfrm>
            <a:off x="0" y="0"/>
            <a:ext cx="4570800" cy="5143500"/>
          </a:xfrm>
          <a:prstGeom prst="rect">
            <a:avLst/>
          </a:prstGeom>
          <a:solidFill>
            <a:srgbClr val="FC7100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3"/>
          <p:cNvSpPr txBox="1"/>
          <p:nvPr>
            <p:ph type="title"/>
          </p:nvPr>
        </p:nvSpPr>
        <p:spPr>
          <a:xfrm>
            <a:off x="545700" y="583500"/>
            <a:ext cx="34794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page - orange">
  <p:cSld name="TITLE_AND_TWO_COLUMNS_1_1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4"/>
          <p:cNvSpPr txBox="1"/>
          <p:nvPr>
            <p:ph idx="1" type="body"/>
          </p:nvPr>
        </p:nvSpPr>
        <p:spPr>
          <a:xfrm>
            <a:off x="545700" y="3068800"/>
            <a:ext cx="7926900" cy="15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54"/>
          <p:cNvSpPr/>
          <p:nvPr/>
        </p:nvSpPr>
        <p:spPr>
          <a:xfrm>
            <a:off x="0" y="0"/>
            <a:ext cx="9144000" cy="2571600"/>
          </a:xfrm>
          <a:prstGeom prst="rect">
            <a:avLst/>
          </a:prstGeom>
          <a:solidFill>
            <a:srgbClr val="FC7100">
              <a:alpha val="180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4"/>
          <p:cNvSpPr txBox="1"/>
          <p:nvPr>
            <p:ph type="title"/>
          </p:nvPr>
        </p:nvSpPr>
        <p:spPr>
          <a:xfrm>
            <a:off x="545700" y="583500"/>
            <a:ext cx="77748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page - blue">
  <p:cSld name="TITLE_AND_TWO_COLUMNS_1_1_1_1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5"/>
          <p:cNvSpPr txBox="1"/>
          <p:nvPr>
            <p:ph idx="1" type="body"/>
          </p:nvPr>
        </p:nvSpPr>
        <p:spPr>
          <a:xfrm>
            <a:off x="545700" y="3068800"/>
            <a:ext cx="7926900" cy="15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5" name="Google Shape;105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55"/>
          <p:cNvSpPr/>
          <p:nvPr/>
        </p:nvSpPr>
        <p:spPr>
          <a:xfrm>
            <a:off x="0" y="0"/>
            <a:ext cx="9144000" cy="2571600"/>
          </a:xfrm>
          <a:prstGeom prst="rect">
            <a:avLst/>
          </a:prstGeom>
          <a:solidFill>
            <a:srgbClr val="05C6B4">
              <a:alpha val="1882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55"/>
          <p:cNvSpPr txBox="1"/>
          <p:nvPr>
            <p:ph type="title"/>
          </p:nvPr>
        </p:nvSpPr>
        <p:spPr>
          <a:xfrm>
            <a:off x="545700" y="583500"/>
            <a:ext cx="77748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blue" type="secHead">
  <p:cSld name="SECTION_HEADER">
    <p:bg>
      <p:bgPr>
        <a:solidFill>
          <a:srgbClr val="05C6B4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vo"/>
              <a:buNone/>
              <a:defRPr b="1" sz="6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page - green">
  <p:cSld name="TITLE_AND_TWO_COLUMNS_1_1_1_1_1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6"/>
          <p:cNvSpPr txBox="1"/>
          <p:nvPr>
            <p:ph idx="1" type="body"/>
          </p:nvPr>
        </p:nvSpPr>
        <p:spPr>
          <a:xfrm>
            <a:off x="545700" y="3068800"/>
            <a:ext cx="7926900" cy="15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0" name="Google Shape;11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56"/>
          <p:cNvSpPr/>
          <p:nvPr/>
        </p:nvSpPr>
        <p:spPr>
          <a:xfrm>
            <a:off x="0" y="0"/>
            <a:ext cx="9144000" cy="2571600"/>
          </a:xfrm>
          <a:prstGeom prst="rect">
            <a:avLst/>
          </a:prstGeom>
          <a:solidFill>
            <a:srgbClr val="B7D500">
              <a:alpha val="1960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6"/>
          <p:cNvSpPr txBox="1"/>
          <p:nvPr>
            <p:ph type="title"/>
          </p:nvPr>
        </p:nvSpPr>
        <p:spPr>
          <a:xfrm>
            <a:off x="545700" y="583500"/>
            <a:ext cx="77748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page - yellow">
  <p:cSld name="TITLE_AND_TWO_COLUMNS_1_1_1_1_1_1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7"/>
          <p:cNvSpPr txBox="1"/>
          <p:nvPr>
            <p:ph idx="1" type="body"/>
          </p:nvPr>
        </p:nvSpPr>
        <p:spPr>
          <a:xfrm>
            <a:off x="545700" y="3068800"/>
            <a:ext cx="7926900" cy="15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5" name="Google Shape;115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57"/>
          <p:cNvSpPr/>
          <p:nvPr/>
        </p:nvSpPr>
        <p:spPr>
          <a:xfrm>
            <a:off x="0" y="0"/>
            <a:ext cx="9144000" cy="2571600"/>
          </a:xfrm>
          <a:prstGeom prst="rect">
            <a:avLst/>
          </a:prstGeom>
          <a:solidFill>
            <a:srgbClr val="FFBC1A">
              <a:alpha val="2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57"/>
          <p:cNvSpPr txBox="1"/>
          <p:nvPr>
            <p:ph type="title"/>
          </p:nvPr>
        </p:nvSpPr>
        <p:spPr>
          <a:xfrm>
            <a:off x="545700" y="583500"/>
            <a:ext cx="77748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learning circle image" type="titleOnly">
  <p:cSld name="TITLE_ONL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20" name="Google Shape;120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68050" y="1322525"/>
            <a:ext cx="3875955" cy="382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8"/>
          <p:cNvSpPr txBox="1"/>
          <p:nvPr>
            <p:ph idx="1" type="body"/>
          </p:nvPr>
        </p:nvSpPr>
        <p:spPr>
          <a:xfrm>
            <a:off x="311700" y="1231850"/>
            <a:ext cx="4583400" cy="3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9"/>
          <p:cNvSpPr/>
          <p:nvPr/>
        </p:nvSpPr>
        <p:spPr>
          <a:xfrm>
            <a:off x="0" y="0"/>
            <a:ext cx="9144000" cy="2909700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9"/>
          <p:cNvSpPr txBox="1"/>
          <p:nvPr>
            <p:ph type="title"/>
          </p:nvPr>
        </p:nvSpPr>
        <p:spPr>
          <a:xfrm>
            <a:off x="311700" y="445025"/>
            <a:ext cx="8520600" cy="20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" name="Google Shape;126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59"/>
          <p:cNvSpPr/>
          <p:nvPr/>
        </p:nvSpPr>
        <p:spPr>
          <a:xfrm>
            <a:off x="984400" y="2780835"/>
            <a:ext cx="258000" cy="258000"/>
          </a:xfrm>
          <a:prstGeom prst="ellipse">
            <a:avLst/>
          </a:prstGeom>
          <a:solidFill>
            <a:srgbClr val="05C6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9"/>
          <p:cNvSpPr/>
          <p:nvPr/>
        </p:nvSpPr>
        <p:spPr>
          <a:xfrm>
            <a:off x="3151596" y="2780825"/>
            <a:ext cx="258000" cy="258000"/>
          </a:xfrm>
          <a:prstGeom prst="ellipse">
            <a:avLst/>
          </a:prstGeom>
          <a:solidFill>
            <a:srgbClr val="B7D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9"/>
          <p:cNvSpPr/>
          <p:nvPr/>
        </p:nvSpPr>
        <p:spPr>
          <a:xfrm>
            <a:off x="5524633" y="2780835"/>
            <a:ext cx="258000" cy="258000"/>
          </a:xfrm>
          <a:prstGeom prst="ellipse">
            <a:avLst/>
          </a:prstGeom>
          <a:solidFill>
            <a:srgbClr val="FFBC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9"/>
          <p:cNvSpPr/>
          <p:nvPr/>
        </p:nvSpPr>
        <p:spPr>
          <a:xfrm>
            <a:off x="7677040" y="2780825"/>
            <a:ext cx="258000" cy="258000"/>
          </a:xfrm>
          <a:prstGeom prst="ellipse">
            <a:avLst/>
          </a:prstGeom>
          <a:solidFill>
            <a:srgbClr val="FC71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9"/>
          <p:cNvSpPr txBox="1"/>
          <p:nvPr>
            <p:ph idx="1" type="subTitle"/>
          </p:nvPr>
        </p:nvSpPr>
        <p:spPr>
          <a:xfrm>
            <a:off x="6841100" y="3288750"/>
            <a:ext cx="1929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2" name="Google Shape;132;p59"/>
          <p:cNvSpPr txBox="1"/>
          <p:nvPr>
            <p:ph idx="2" type="subTitle"/>
          </p:nvPr>
        </p:nvSpPr>
        <p:spPr>
          <a:xfrm>
            <a:off x="4688675" y="3288750"/>
            <a:ext cx="1929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3" name="Google Shape;133;p59"/>
          <p:cNvSpPr txBox="1"/>
          <p:nvPr>
            <p:ph idx="3" type="subTitle"/>
          </p:nvPr>
        </p:nvSpPr>
        <p:spPr>
          <a:xfrm>
            <a:off x="2315650" y="3288750"/>
            <a:ext cx="1929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34" name="Google Shape;134;p59"/>
          <p:cNvSpPr txBox="1"/>
          <p:nvPr>
            <p:ph idx="4" type="subTitle"/>
          </p:nvPr>
        </p:nvSpPr>
        <p:spPr>
          <a:xfrm>
            <a:off x="148450" y="3288738"/>
            <a:ext cx="1929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7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4" name="Google Shape;144;p2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3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2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0" name="Google Shape;160;p3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3"/>
          <p:cNvSpPr txBox="1"/>
          <p:nvPr>
            <p:ph idx="1" type="body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66" name="Google Shape;166;p33"/>
          <p:cNvSpPr txBox="1"/>
          <p:nvPr>
            <p:ph idx="2" type="body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67" name="Google Shape;167;p3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4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3" name="Google Shape;173;p34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74" name="Google Shape;174;p34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5" name="Google Shape;175;p34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76" name="Google Shape;176;p3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page - gray">
  <p:cSld name="TITLE_AND_TWO_COLUMNS_1_1_1_1_1_1_1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/>
          <p:nvPr>
            <p:ph idx="1" type="body"/>
          </p:nvPr>
        </p:nvSpPr>
        <p:spPr>
          <a:xfrm>
            <a:off x="545700" y="3068800"/>
            <a:ext cx="7926900" cy="15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30"/>
          <p:cNvSpPr/>
          <p:nvPr/>
        </p:nvSpPr>
        <p:spPr>
          <a:xfrm>
            <a:off x="0" y="0"/>
            <a:ext cx="9144000" cy="2571600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0"/>
          <p:cNvSpPr txBox="1"/>
          <p:nvPr>
            <p:ph type="title"/>
          </p:nvPr>
        </p:nvSpPr>
        <p:spPr>
          <a:xfrm>
            <a:off x="545700" y="583500"/>
            <a:ext cx="7774800" cy="15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3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36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7" name="Google Shape;187;p36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88" name="Google Shape;188;p3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3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7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37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95" name="Google Shape;195;p3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8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3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/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9"/>
          <p:cNvSpPr txBox="1"/>
          <p:nvPr>
            <p:ph idx="1" type="body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3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green">
  <p:cSld name="TITLE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0"/>
          <p:cNvSpPr/>
          <p:nvPr/>
        </p:nvSpPr>
        <p:spPr>
          <a:xfrm>
            <a:off x="724200" y="-1276050"/>
            <a:ext cx="7695600" cy="7695600"/>
          </a:xfrm>
          <a:prstGeom prst="ellipse">
            <a:avLst/>
          </a:prstGeom>
          <a:solidFill>
            <a:srgbClr val="B7D500">
              <a:alpha val="19607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0"/>
          <p:cNvSpPr/>
          <p:nvPr/>
        </p:nvSpPr>
        <p:spPr>
          <a:xfrm>
            <a:off x="1508850" y="-491400"/>
            <a:ext cx="6126300" cy="6126300"/>
          </a:xfrm>
          <a:prstGeom prst="ellipse">
            <a:avLst/>
          </a:prstGeom>
          <a:solidFill>
            <a:srgbClr val="B7D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0"/>
          <p:cNvSpPr txBox="1"/>
          <p:nvPr>
            <p:ph type="ctrTitle"/>
          </p:nvPr>
        </p:nvSpPr>
        <p:spPr>
          <a:xfrm>
            <a:off x="1569275" y="1136200"/>
            <a:ext cx="5990400" cy="28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vo"/>
              <a:buNone/>
              <a:defRPr b="1" sz="6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40"/>
          <p:cNvSpPr txBox="1"/>
          <p:nvPr>
            <p:ph idx="1" type="subTitle"/>
          </p:nvPr>
        </p:nvSpPr>
        <p:spPr>
          <a:xfrm>
            <a:off x="2502150" y="4041025"/>
            <a:ext cx="41397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400"/>
              <a:buFont typeface="Open Sans ExtraBold"/>
              <a:buNone/>
              <a:defRPr sz="2400">
                <a:solidFill>
                  <a:srgbClr val="515665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9pPr>
          </a:lstStyle>
          <a:p/>
        </p:txBody>
      </p:sp>
      <p:pic>
        <p:nvPicPr>
          <p:cNvPr id="29" name="Google Shape;2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42950" y="146448"/>
            <a:ext cx="1078674" cy="3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range">
  <p:cSld name="TITLE_1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1"/>
          <p:cNvSpPr/>
          <p:nvPr/>
        </p:nvSpPr>
        <p:spPr>
          <a:xfrm>
            <a:off x="724200" y="-1276050"/>
            <a:ext cx="7695600" cy="7695600"/>
          </a:xfrm>
          <a:prstGeom prst="ellipse">
            <a:avLst/>
          </a:prstGeom>
          <a:solidFill>
            <a:srgbClr val="FFBC1A">
              <a:alpha val="2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41"/>
          <p:cNvSpPr/>
          <p:nvPr/>
        </p:nvSpPr>
        <p:spPr>
          <a:xfrm>
            <a:off x="1508850" y="-491400"/>
            <a:ext cx="6126300" cy="6126300"/>
          </a:xfrm>
          <a:prstGeom prst="ellipse">
            <a:avLst/>
          </a:prstGeom>
          <a:solidFill>
            <a:srgbClr val="FC71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1"/>
          <p:cNvSpPr txBox="1"/>
          <p:nvPr>
            <p:ph type="ctrTitle"/>
          </p:nvPr>
        </p:nvSpPr>
        <p:spPr>
          <a:xfrm>
            <a:off x="1569275" y="1136200"/>
            <a:ext cx="5990400" cy="28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vo"/>
              <a:buNone/>
              <a:defRPr b="1" sz="6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5" name="Google Shape;35;p41"/>
          <p:cNvSpPr txBox="1"/>
          <p:nvPr>
            <p:ph idx="1" type="subTitle"/>
          </p:nvPr>
        </p:nvSpPr>
        <p:spPr>
          <a:xfrm>
            <a:off x="2502150" y="4041025"/>
            <a:ext cx="41397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400"/>
              <a:buFont typeface="Open Sans ExtraBold"/>
              <a:buNone/>
              <a:defRPr sz="2400">
                <a:solidFill>
                  <a:srgbClr val="515665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None/>
              <a:defRPr sz="2800">
                <a:solidFill>
                  <a:srgbClr val="515665"/>
                </a:solidFill>
              </a:defRPr>
            </a:lvl9pPr>
          </a:lstStyle>
          <a:p/>
        </p:txBody>
      </p:sp>
      <p:pic>
        <p:nvPicPr>
          <p:cNvPr id="36" name="Google Shape;36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42950" y="146448"/>
            <a:ext cx="1078674" cy="3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yellow">
  <p:cSld name="TITLE_1_1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2"/>
          <p:cNvSpPr/>
          <p:nvPr/>
        </p:nvSpPr>
        <p:spPr>
          <a:xfrm>
            <a:off x="724200" y="-1276050"/>
            <a:ext cx="7695600" cy="7695600"/>
          </a:xfrm>
          <a:prstGeom prst="ellipse">
            <a:avLst/>
          </a:prstGeom>
          <a:solidFill>
            <a:srgbClr val="FFBC1A">
              <a:alpha val="2156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2"/>
          <p:cNvSpPr/>
          <p:nvPr/>
        </p:nvSpPr>
        <p:spPr>
          <a:xfrm>
            <a:off x="1508850" y="-491400"/>
            <a:ext cx="6126300" cy="6126300"/>
          </a:xfrm>
          <a:prstGeom prst="ellipse">
            <a:avLst/>
          </a:prstGeom>
          <a:solidFill>
            <a:srgbClr val="FFBC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2"/>
          <p:cNvSpPr txBox="1"/>
          <p:nvPr>
            <p:ph type="ctrTitle"/>
          </p:nvPr>
        </p:nvSpPr>
        <p:spPr>
          <a:xfrm>
            <a:off x="1569275" y="1136200"/>
            <a:ext cx="5990400" cy="28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vo"/>
              <a:buNone/>
              <a:defRPr b="1" sz="6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2" name="Google Shape;42;p42"/>
          <p:cNvSpPr txBox="1"/>
          <p:nvPr>
            <p:ph idx="1" type="subTitle"/>
          </p:nvPr>
        </p:nvSpPr>
        <p:spPr>
          <a:xfrm>
            <a:off x="2502150" y="4041025"/>
            <a:ext cx="41397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400"/>
              <a:buFont typeface="Open Sans ExtraBold"/>
              <a:buNone/>
              <a:defRPr sz="2400">
                <a:solidFill>
                  <a:srgbClr val="515665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3" name="Google Shape;4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42950" y="146448"/>
            <a:ext cx="1078674" cy="3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green">
  <p:cSld name="SECTION_HEADER_1">
    <p:bg>
      <p:bgPr>
        <a:solidFill>
          <a:srgbClr val="B7D500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vo"/>
              <a:buNone/>
              <a:defRPr b="1" sz="6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" name="Google Shape;4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yellow">
  <p:cSld name="SECTION_HEADER_1_1">
    <p:bg>
      <p:bgPr>
        <a:solidFill>
          <a:srgbClr val="FFBC1A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vo"/>
              <a:buNone/>
              <a:defRPr b="1" sz="6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0" name="Google Shape;50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orange">
  <p:cSld name="SECTION_HEADER_1_1_1">
    <p:bg>
      <p:bgPr>
        <a:solidFill>
          <a:srgbClr val="FC7100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vo"/>
              <a:buNone/>
              <a:defRPr b="1" sz="60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" name="Google Shape;5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 i="0" sz="28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 i="0" sz="28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 i="0" sz="28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 i="0" sz="28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 i="0" sz="28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 i="0" sz="28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 i="0" sz="28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 i="0" sz="28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2800"/>
              <a:buFont typeface="Arvo"/>
              <a:buNone/>
              <a:defRPr b="1" i="0" sz="28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6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2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Relationship Id="rId5" Type="http://schemas.openxmlformats.org/officeDocument/2006/relationships/image" Target="../media/image12.png"/><Relationship Id="rId6" Type="http://schemas.openxmlformats.org/officeDocument/2006/relationships/image" Target="../media/image7.png"/><Relationship Id="rId7" Type="http://schemas.openxmlformats.org/officeDocument/2006/relationships/image" Target="../media/image43.png"/><Relationship Id="rId8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image" Target="../media/image47.jpg"/><Relationship Id="rId22" Type="http://schemas.openxmlformats.org/officeDocument/2006/relationships/image" Target="../media/image50.png"/><Relationship Id="rId21" Type="http://schemas.openxmlformats.org/officeDocument/2006/relationships/image" Target="../media/image52.png"/><Relationship Id="rId24" Type="http://schemas.openxmlformats.org/officeDocument/2006/relationships/image" Target="../media/image49.png"/><Relationship Id="rId23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Relationship Id="rId4" Type="http://schemas.openxmlformats.org/officeDocument/2006/relationships/image" Target="../media/image36.png"/><Relationship Id="rId9" Type="http://schemas.openxmlformats.org/officeDocument/2006/relationships/image" Target="../media/image30.jpg"/><Relationship Id="rId25" Type="http://schemas.openxmlformats.org/officeDocument/2006/relationships/image" Target="../media/image51.png"/><Relationship Id="rId5" Type="http://schemas.openxmlformats.org/officeDocument/2006/relationships/image" Target="../media/image35.png"/><Relationship Id="rId6" Type="http://schemas.openxmlformats.org/officeDocument/2006/relationships/image" Target="../media/image34.jpg"/><Relationship Id="rId7" Type="http://schemas.openxmlformats.org/officeDocument/2006/relationships/image" Target="../media/image29.png"/><Relationship Id="rId8" Type="http://schemas.openxmlformats.org/officeDocument/2006/relationships/image" Target="../media/image39.png"/><Relationship Id="rId11" Type="http://schemas.openxmlformats.org/officeDocument/2006/relationships/image" Target="../media/image37.png"/><Relationship Id="rId10" Type="http://schemas.openxmlformats.org/officeDocument/2006/relationships/image" Target="../media/image31.png"/><Relationship Id="rId13" Type="http://schemas.openxmlformats.org/officeDocument/2006/relationships/image" Target="../media/image40.jpg"/><Relationship Id="rId12" Type="http://schemas.openxmlformats.org/officeDocument/2006/relationships/image" Target="../media/image44.jpg"/><Relationship Id="rId15" Type="http://schemas.openxmlformats.org/officeDocument/2006/relationships/image" Target="../media/image33.png"/><Relationship Id="rId14" Type="http://schemas.openxmlformats.org/officeDocument/2006/relationships/image" Target="../media/image42.jpg"/><Relationship Id="rId17" Type="http://schemas.openxmlformats.org/officeDocument/2006/relationships/image" Target="../media/image45.png"/><Relationship Id="rId16" Type="http://schemas.openxmlformats.org/officeDocument/2006/relationships/image" Target="../media/image38.png"/><Relationship Id="rId19" Type="http://schemas.openxmlformats.org/officeDocument/2006/relationships/image" Target="../media/image46.png"/><Relationship Id="rId18" Type="http://schemas.openxmlformats.org/officeDocument/2006/relationships/image" Target="../media/image4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"/>
          <p:cNvSpPr txBox="1"/>
          <p:nvPr>
            <p:ph type="ctrTitle"/>
          </p:nvPr>
        </p:nvSpPr>
        <p:spPr>
          <a:xfrm>
            <a:off x="1576800" y="1691850"/>
            <a:ext cx="5990400" cy="17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3800"/>
              <a:t>Einführung in P2PU und learning circles</a:t>
            </a:r>
            <a:endParaRPr sz="3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"/>
          <p:cNvSpPr txBox="1"/>
          <p:nvPr/>
        </p:nvSpPr>
        <p:spPr>
          <a:xfrm>
            <a:off x="303899" y="408225"/>
            <a:ext cx="8536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Online </a:t>
            </a:r>
            <a:r>
              <a:rPr b="1" lang="en-US" sz="35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lernen</a:t>
            </a:r>
            <a:r>
              <a:rPr b="1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, </a:t>
            </a:r>
            <a:r>
              <a:rPr b="1" lang="en-US" sz="35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von Angesicht zu Angesicht</a:t>
            </a:r>
            <a:r>
              <a:rPr b="1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endParaRPr b="0" i="0" sz="3500" u="none" cap="none" strike="noStrike">
              <a:solidFill>
                <a:srgbClr val="51566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0"/>
          <p:cNvSpPr txBox="1"/>
          <p:nvPr/>
        </p:nvSpPr>
        <p:spPr>
          <a:xfrm>
            <a:off x="0" y="1743025"/>
            <a:ext cx="5485800" cy="2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4E5566"/>
              </a:buClr>
              <a:buSzPts val="2100"/>
              <a:buFont typeface="Arvo"/>
              <a:buChar char="●"/>
            </a:pPr>
            <a:r>
              <a:rPr lang="en-US" sz="21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Learning Circles lösen das traditionelle Lehrer-Schüler-Format zugunsten von Peer-to-Peer-Lernen auf.</a:t>
            </a:r>
            <a:endParaRPr sz="2100">
              <a:solidFill>
                <a:srgbClr val="4E5566"/>
              </a:solidFill>
              <a:latin typeface="Arvo"/>
              <a:ea typeface="Arvo"/>
              <a:cs typeface="Arvo"/>
              <a:sym typeface="Arvo"/>
            </a:endParaRPr>
          </a:p>
          <a:p>
            <a:pPr indent="-361950" lvl="0" marL="4572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4E5566"/>
              </a:buClr>
              <a:buSzPts val="2100"/>
              <a:buFont typeface="Arvo"/>
              <a:buChar char="●"/>
            </a:pPr>
            <a:r>
              <a:rPr lang="en-US" sz="21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Jeder Learning Circle hat eine*n Moderator*in, die/der kein*e Fachexperte*in sein muss.</a:t>
            </a:r>
            <a:endParaRPr sz="2100">
              <a:solidFill>
                <a:srgbClr val="4E5566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descr="P2PU_Slides_03_group.png" id="285" name="Google Shape;28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1952" y="1180724"/>
            <a:ext cx="3548150" cy="341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/>
          <p:nvPr/>
        </p:nvSpPr>
        <p:spPr>
          <a:xfrm>
            <a:off x="949800" y="1717725"/>
            <a:ext cx="30282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Auswahl eines Kurses</a:t>
            </a:r>
            <a:endParaRPr b="0" i="0" sz="2200" u="none" cap="none" strike="noStrike">
              <a:solidFill>
                <a:srgbClr val="4E5566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91" name="Google Shape;291;p11"/>
          <p:cNvSpPr txBox="1"/>
          <p:nvPr/>
        </p:nvSpPr>
        <p:spPr>
          <a:xfrm>
            <a:off x="5068625" y="1717725"/>
            <a:ext cx="3881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Delegieren von Aufgaben an Teilnehmende</a:t>
            </a:r>
            <a:endParaRPr b="0" i="0" sz="2200" u="none" cap="none" strike="noStrike">
              <a:solidFill>
                <a:srgbClr val="4E5566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292" name="Google Shape;29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900" y="1641051"/>
            <a:ext cx="650975" cy="6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900" y="2536563"/>
            <a:ext cx="650975" cy="6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7563" y="1679338"/>
            <a:ext cx="650975" cy="6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7563" y="2536576"/>
            <a:ext cx="650975" cy="6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1"/>
          <p:cNvSpPr txBox="1"/>
          <p:nvPr/>
        </p:nvSpPr>
        <p:spPr>
          <a:xfrm>
            <a:off x="303899" y="408225"/>
            <a:ext cx="8536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lang="en-US" sz="35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Was wird von einem Facilitator erwartet?</a:t>
            </a:r>
            <a:endParaRPr b="1" i="0" sz="30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97" name="Google Shape;297;p11"/>
          <p:cNvSpPr txBox="1"/>
          <p:nvPr/>
        </p:nvSpPr>
        <p:spPr>
          <a:xfrm>
            <a:off x="5068624" y="2574963"/>
            <a:ext cx="3836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Leitung der Gruppendiskussion</a:t>
            </a:r>
            <a:endParaRPr b="0" i="0" sz="2200" u="none" cap="none" strike="noStrike">
              <a:solidFill>
                <a:srgbClr val="4E5566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98" name="Google Shape;298;p11"/>
          <p:cNvSpPr txBox="1"/>
          <p:nvPr/>
        </p:nvSpPr>
        <p:spPr>
          <a:xfrm>
            <a:off x="949800" y="2588500"/>
            <a:ext cx="29721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Learning Circle bekannt machen</a:t>
            </a:r>
            <a:endParaRPr b="0" i="0" sz="2200" u="none" cap="none" strike="noStrike">
              <a:solidFill>
                <a:srgbClr val="4E5566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299" name="Google Shape;29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900" y="3501488"/>
            <a:ext cx="650975" cy="6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1"/>
          <p:cNvSpPr txBox="1"/>
          <p:nvPr/>
        </p:nvSpPr>
        <p:spPr>
          <a:xfrm>
            <a:off x="949802" y="3578275"/>
            <a:ext cx="31959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Raum jede Woche bereitstellen</a:t>
            </a:r>
            <a:endParaRPr b="0" i="0" sz="2200" u="none" cap="none" strike="noStrike">
              <a:solidFill>
                <a:srgbClr val="4E5566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301" name="Google Shape;30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7563" y="3501488"/>
            <a:ext cx="650975" cy="6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1"/>
          <p:cNvSpPr txBox="1"/>
          <p:nvPr/>
        </p:nvSpPr>
        <p:spPr>
          <a:xfrm>
            <a:off x="5068625" y="3539875"/>
            <a:ext cx="3836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Fördern von Neugier und der Entdeckerfreude bei den Teilnehmenden</a:t>
            </a:r>
            <a:endParaRPr b="0" i="0" sz="2200" u="none" cap="none" strike="noStrike">
              <a:solidFill>
                <a:srgbClr val="4E5566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625" y="0"/>
            <a:ext cx="7568728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2"/>
          <p:cNvSpPr txBox="1"/>
          <p:nvPr/>
        </p:nvSpPr>
        <p:spPr>
          <a:xfrm>
            <a:off x="1099175" y="4547750"/>
            <a:ext cx="6989400" cy="5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Übersicht der Onlinekurse auf </a:t>
            </a:r>
            <a:r>
              <a:rPr b="1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 p2pu.org/courses</a:t>
            </a:r>
            <a:endParaRPr b="1" i="0" sz="14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625" y="0"/>
            <a:ext cx="7568728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3"/>
          <p:cNvSpPr txBox="1"/>
          <p:nvPr/>
        </p:nvSpPr>
        <p:spPr>
          <a:xfrm>
            <a:off x="75" y="4547750"/>
            <a:ext cx="9144000" cy="5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Tutorials</a:t>
            </a:r>
            <a:r>
              <a:rPr b="0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, </a:t>
            </a: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Vorlagen</a:t>
            </a:r>
            <a:r>
              <a:rPr b="0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und andere</a:t>
            </a:r>
            <a:r>
              <a:rPr b="0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Materialien auf</a:t>
            </a:r>
            <a:r>
              <a:rPr b="0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b="1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p2pu.org/facilitate</a:t>
            </a:r>
            <a:endParaRPr b="1" i="0" sz="14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625" y="-4963"/>
            <a:ext cx="7568728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4"/>
          <p:cNvSpPr txBox="1"/>
          <p:nvPr/>
        </p:nvSpPr>
        <p:spPr>
          <a:xfrm>
            <a:off x="1099175" y="4547750"/>
            <a:ext cx="6989400" cy="5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Tool zur Erstellung von Learning Circles</a:t>
            </a:r>
            <a:endParaRPr b="0" i="0" sz="14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5"/>
          <p:cNvSpPr txBox="1"/>
          <p:nvPr/>
        </p:nvSpPr>
        <p:spPr>
          <a:xfrm>
            <a:off x="1099175" y="4547750"/>
            <a:ext cx="6989400" cy="5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L</a:t>
            </a:r>
            <a:r>
              <a:rPr b="0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earning </a:t>
            </a: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C</a:t>
            </a:r>
            <a:r>
              <a:rPr b="0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ircle </a:t>
            </a: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Registrierungsseite</a:t>
            </a:r>
            <a:endParaRPr b="0" i="0" sz="14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326" name="Google Shape;32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637" y="-8394"/>
            <a:ext cx="7568728" cy="483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6"/>
          <p:cNvSpPr txBox="1"/>
          <p:nvPr/>
        </p:nvSpPr>
        <p:spPr>
          <a:xfrm>
            <a:off x="1099175" y="4547750"/>
            <a:ext cx="6989400" cy="5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L</a:t>
            </a:r>
            <a:r>
              <a:rPr b="0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earning </a:t>
            </a: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C</a:t>
            </a:r>
            <a:r>
              <a:rPr b="0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ircle </a:t>
            </a: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Erfahrungsbericht</a:t>
            </a:r>
            <a:endParaRPr b="0" i="0" sz="14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332" name="Google Shape;33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825" y="-16790"/>
            <a:ext cx="7657278" cy="474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750" y="0"/>
            <a:ext cx="7520501" cy="480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7"/>
          <p:cNvSpPr txBox="1"/>
          <p:nvPr/>
        </p:nvSpPr>
        <p:spPr>
          <a:xfrm>
            <a:off x="1099175" y="4547750"/>
            <a:ext cx="6989400" cy="5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Diskussionsforum auf </a:t>
            </a:r>
            <a:r>
              <a:rPr b="0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b="1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community.p2pu.org</a:t>
            </a:r>
            <a:endParaRPr b="1" i="0" sz="14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C8B5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8"/>
          <p:cNvSpPr txBox="1"/>
          <p:nvPr/>
        </p:nvSpPr>
        <p:spPr>
          <a:xfrm>
            <a:off x="303900" y="235250"/>
            <a:ext cx="85362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Learning </a:t>
            </a:r>
            <a:r>
              <a:rPr b="1" lang="en-US" sz="35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C</a:t>
            </a:r>
            <a:r>
              <a:rPr b="1" i="0" lang="en-US" sz="35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ircles </a:t>
            </a:r>
            <a:r>
              <a:rPr b="1" lang="en-US" sz="35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starteten 2015 in der </a:t>
            </a:r>
            <a:r>
              <a:rPr b="1" i="0" lang="en-US" sz="35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Chicago Public Library... </a:t>
            </a:r>
            <a:endParaRPr b="0" i="0" sz="3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20925"/>
            <a:ext cx="3163568" cy="332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9150" y="1099409"/>
            <a:ext cx="2540324" cy="457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2PU_Slides_02_group.png" id="346" name="Google Shape;34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5050" y="3037585"/>
            <a:ext cx="3687301" cy="226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C6B4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19"/>
          <p:cNvPicPr preferRelativeResize="0"/>
          <p:nvPr/>
        </p:nvPicPr>
        <p:blipFill rotWithShape="1">
          <a:blip r:embed="rId3">
            <a:alphaModFix/>
          </a:blip>
          <a:srcRect b="5391" l="0" r="0" t="4897"/>
          <a:stretch/>
        </p:blipFill>
        <p:spPr>
          <a:xfrm>
            <a:off x="-33563" y="-58743"/>
            <a:ext cx="9293676" cy="521065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9"/>
          <p:cNvSpPr txBox="1"/>
          <p:nvPr/>
        </p:nvSpPr>
        <p:spPr>
          <a:xfrm>
            <a:off x="0" y="4035600"/>
            <a:ext cx="91440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...</a:t>
            </a:r>
            <a:r>
              <a:rPr b="1" lang="en-US" sz="35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und bilden heute eine globale Gemeinschaft.</a:t>
            </a:r>
            <a:endParaRPr b="1" i="0" sz="3000" u="none" cap="none" strike="noStrike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C1A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"/>
          <p:cNvSpPr txBox="1"/>
          <p:nvPr/>
        </p:nvSpPr>
        <p:spPr>
          <a:xfrm>
            <a:off x="303899" y="408225"/>
            <a:ext cx="8536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P2PU ist eine Gemeinschaft von Bibliothekar*innen, Lehrenden</a:t>
            </a:r>
            <a:r>
              <a:rPr b="1" i="0" lang="en-US" sz="35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, </a:t>
            </a:r>
            <a:r>
              <a:rPr b="1" i="0" lang="en-US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Organisator*innen und Designer*innen. </a:t>
            </a:r>
            <a:endParaRPr b="1" i="0" sz="2400" u="none" cap="none" strike="noStrike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220" name="Google Shape;22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0700" y="1117100"/>
            <a:ext cx="3184624" cy="446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1552775"/>
            <a:ext cx="3673125" cy="381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"/>
          <p:cNvSpPr txBox="1"/>
          <p:nvPr/>
        </p:nvSpPr>
        <p:spPr>
          <a:xfrm>
            <a:off x="1039103" y="415861"/>
            <a:ext cx="70197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rPr>
              <a:t>We’ve found that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chemeClr val="lt1"/>
                </a:solidFill>
                <a:latin typeface="Arvo"/>
                <a:ea typeface="Arvo"/>
                <a:cs typeface="Arvo"/>
                <a:sym typeface="Arvo"/>
              </a:rPr>
              <a:t>LEARNING CIRCLES:</a:t>
            </a:r>
            <a:endParaRPr b="1" i="0" sz="4200" u="none" cap="none" strike="noStrike">
              <a:solidFill>
                <a:schemeClr val="lt1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358" name="Google Shape;358;p20"/>
          <p:cNvSpPr txBox="1"/>
          <p:nvPr/>
        </p:nvSpPr>
        <p:spPr>
          <a:xfrm>
            <a:off x="415500" y="1636075"/>
            <a:ext cx="4000800" cy="3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zu einer 10x höheren Duchrhaltequote führen, als Onlinekurse allein</a:t>
            </a:r>
            <a:endParaRPr b="0" i="0" sz="18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8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die Eigenverantwortlichkeit der Menschen als selbstgesteuerte Lernende erhöhten</a:t>
            </a:r>
            <a:endParaRPr b="0" i="0" sz="1800" u="none" cap="none" strike="noStrike">
              <a:solidFill>
                <a:srgbClr val="51566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die Kompetenz der Lernenden, ihre eigenen Lernziele zu setzen und zu erreichen, stärkten</a:t>
            </a:r>
            <a:endParaRPr b="0" i="0" sz="18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359" name="Google Shape;359;p20"/>
          <p:cNvSpPr txBox="1"/>
          <p:nvPr/>
        </p:nvSpPr>
        <p:spPr>
          <a:xfrm>
            <a:off x="4681500" y="1582625"/>
            <a:ext cx="3867000" cy="30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gemeinschaftsbasiertes Lernen in Bibliotheken und Bildungszentren beleben</a:t>
            </a:r>
            <a:endParaRPr sz="1800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funktionierende Alternativen zur formalen Bildung schaffen</a:t>
            </a:r>
            <a:endParaRPr b="0" i="0" sz="18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die digitale Inklusion unterstützen für Menschen, die neu im Online-Lernen sind</a:t>
            </a:r>
            <a:endParaRPr b="0" i="0" sz="18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360" name="Google Shape;36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49" y="1869563"/>
            <a:ext cx="355350" cy="3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49" y="2955913"/>
            <a:ext cx="355350" cy="3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49" y="4042275"/>
            <a:ext cx="355350" cy="3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0349" y="2955913"/>
            <a:ext cx="355350" cy="3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0349" y="1869563"/>
            <a:ext cx="355350" cy="3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0"/>
          <p:cNvSpPr txBox="1"/>
          <p:nvPr/>
        </p:nvSpPr>
        <p:spPr>
          <a:xfrm>
            <a:off x="8725" y="415850"/>
            <a:ext cx="90786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lang="en-US" sz="35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Wir stellten fest, dass Learning Circles</a:t>
            </a:r>
            <a:endParaRPr b="1" i="0" sz="35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366" name="Google Shape;36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4324" y="4042263"/>
            <a:ext cx="355350" cy="38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2613" y="1446313"/>
            <a:ext cx="4858774" cy="2250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c by sa logo" id="372" name="Google Shape;37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5125" y="4324450"/>
            <a:ext cx="1378145" cy="48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1"/>
          <p:cNvSpPr txBox="1"/>
          <p:nvPr/>
        </p:nvSpPr>
        <p:spPr>
          <a:xfrm>
            <a:off x="7701044" y="4732700"/>
            <a:ext cx="1378200" cy="38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version 2.0</a:t>
            </a:r>
            <a:endParaRPr b="1" i="0" sz="1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4" name="Google Shape;374;p21"/>
          <p:cNvSpPr txBox="1"/>
          <p:nvPr/>
        </p:nvSpPr>
        <p:spPr>
          <a:xfrm>
            <a:off x="1077300" y="3311550"/>
            <a:ext cx="6989400" cy="5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come say hi at</a:t>
            </a:r>
            <a:r>
              <a:rPr b="1" i="0" lang="en-US" sz="14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 p2pu.org</a:t>
            </a:r>
            <a:endParaRPr b="1" i="0" sz="14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"/>
          <p:cNvSpPr/>
          <p:nvPr/>
        </p:nvSpPr>
        <p:spPr>
          <a:xfrm>
            <a:off x="8400" y="0"/>
            <a:ext cx="9144000" cy="5177100"/>
          </a:xfrm>
          <a:prstGeom prst="rect">
            <a:avLst/>
          </a:prstGeom>
          <a:noFill/>
          <a:ln cap="flat" cmpd="sng" w="152400">
            <a:solidFill>
              <a:srgbClr val="FFBC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1938" y="968525"/>
            <a:ext cx="1269225" cy="177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750" y="918637"/>
            <a:ext cx="1710005" cy="177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2460" y="1043611"/>
            <a:ext cx="1925328" cy="152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90046" y="843589"/>
            <a:ext cx="1570794" cy="168348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2"/>
          <p:cNvSpPr txBox="1"/>
          <p:nvPr/>
        </p:nvSpPr>
        <p:spPr>
          <a:xfrm>
            <a:off x="655850" y="3718450"/>
            <a:ext cx="1552200" cy="6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22"/>
          <p:cNvSpPr txBox="1"/>
          <p:nvPr/>
        </p:nvSpPr>
        <p:spPr>
          <a:xfrm>
            <a:off x="253001" y="2472525"/>
            <a:ext cx="1837500" cy="1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Athanasia (Miami), Sharon (Toronto), Alexis (Kansas City), and Kalela (Philadelphia) at P2PU’s 2018 Gathering in Kansas City.</a:t>
            </a:r>
            <a:endParaRPr b="0" i="0" sz="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22"/>
          <p:cNvSpPr txBox="1"/>
          <p:nvPr/>
        </p:nvSpPr>
        <p:spPr>
          <a:xfrm>
            <a:off x="2208050" y="2450121"/>
            <a:ext cx="1737000" cy="1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Juliana (Nairobi), Kaltuma (Nairobi), and Purity (Nakuru) at a P2PU 2016 facilitator training workshop in Nakuru, Kenya.</a:t>
            </a:r>
            <a:endParaRPr b="0" i="0" sz="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7" name="Google Shape;387;p22"/>
          <p:cNvSpPr txBox="1"/>
          <p:nvPr/>
        </p:nvSpPr>
        <p:spPr>
          <a:xfrm>
            <a:off x="4195850" y="2439231"/>
            <a:ext cx="2247600" cy="1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Andrea (Chicago), Purity (Nakuru), Grif (Boston), and Chris (Seattle) running a workshop at the Next Library conference in Aarhus, Denmark in 2017.</a:t>
            </a:r>
            <a:endParaRPr b="0" i="0" sz="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22"/>
          <p:cNvSpPr txBox="1"/>
          <p:nvPr/>
        </p:nvSpPr>
        <p:spPr>
          <a:xfrm>
            <a:off x="6976620" y="2439222"/>
            <a:ext cx="1737000" cy="1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Jordan (front-center), and her fiction writing learning circle at Boston Public Library.</a:t>
            </a:r>
            <a:endParaRPr b="0" i="0" sz="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p22"/>
          <p:cNvSpPr txBox="1"/>
          <p:nvPr/>
        </p:nvSpPr>
        <p:spPr>
          <a:xfrm>
            <a:off x="320125" y="4211499"/>
            <a:ext cx="1737000" cy="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Nico (Kingston, Canada) and Kate (Chicago) accepting an award for learning circles from Google Fiber in Dallas in 2017.</a:t>
            </a:r>
            <a:endParaRPr b="0" i="0" sz="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22"/>
          <p:cNvSpPr txBox="1"/>
          <p:nvPr/>
        </p:nvSpPr>
        <p:spPr>
          <a:xfrm>
            <a:off x="2275186" y="4199323"/>
            <a:ext cx="1737000" cy="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James (Chicago), was one of the first learning circle facilitators. Here he is with a library patron who finished a public speaking learning circle in 2015.</a:t>
            </a:r>
            <a:endParaRPr b="0" i="0" sz="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22"/>
          <p:cNvSpPr txBox="1"/>
          <p:nvPr/>
        </p:nvSpPr>
        <p:spPr>
          <a:xfrm>
            <a:off x="4293109" y="4193395"/>
            <a:ext cx="2247600" cy="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Shenita (back-right) was also one of the first learning circle facilitators in Chicago. Cristiane (front-right) was a PhD student at North Carolina State University who wrote her dissertation about P2PU. She participated in 6 learning circles! </a:t>
            </a:r>
            <a:endParaRPr b="0" i="0" sz="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22"/>
          <p:cNvSpPr txBox="1"/>
          <p:nvPr/>
        </p:nvSpPr>
        <p:spPr>
          <a:xfrm>
            <a:off x="7043752" y="4193399"/>
            <a:ext cx="1737000" cy="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Some of the Kenya facilitation crew: Ether, Raymond, Bethsheba, Kaltuma, Yusef, and Mary,</a:t>
            </a:r>
            <a:endParaRPr b="0" i="0" sz="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3" name="Google Shape;393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5111" y="3233986"/>
            <a:ext cx="993272" cy="104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77763" y="2928775"/>
            <a:ext cx="848374" cy="1528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2PU_Slides_02_group.png" id="395" name="Google Shape;395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46059" y="3119632"/>
            <a:ext cx="1658766" cy="1018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2PU_Slides_03_group.png" id="396" name="Google Shape;396;p22"/>
          <p:cNvPicPr preferRelativeResize="0"/>
          <p:nvPr/>
        </p:nvPicPr>
        <p:blipFill rotWithShape="1">
          <a:blip r:embed="rId10">
            <a:alphaModFix/>
          </a:blip>
          <a:srcRect b="16756" l="0" r="0" t="16429"/>
          <a:stretch/>
        </p:blipFill>
        <p:spPr>
          <a:xfrm>
            <a:off x="7120902" y="3119628"/>
            <a:ext cx="1582690" cy="101802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2"/>
          <p:cNvSpPr txBox="1"/>
          <p:nvPr/>
        </p:nvSpPr>
        <p:spPr>
          <a:xfrm>
            <a:off x="303899" y="408225"/>
            <a:ext cx="8536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Who were those people I just saw?</a:t>
            </a:r>
            <a:endParaRPr b="0" i="0" sz="3500" u="none" cap="none" strike="noStrike">
              <a:solidFill>
                <a:srgbClr val="51566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FFFFF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3"/>
          <p:cNvSpPr/>
          <p:nvPr/>
        </p:nvSpPr>
        <p:spPr>
          <a:xfrm>
            <a:off x="8400" y="0"/>
            <a:ext cx="9144000" cy="5177100"/>
          </a:xfrm>
          <a:prstGeom prst="rect">
            <a:avLst/>
          </a:prstGeom>
          <a:noFill/>
          <a:ln cap="flat" cmpd="sng" w="152400">
            <a:solidFill>
              <a:srgbClr val="FFBC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icago.jpg" id="403" name="Google Shape;4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531" y="4273037"/>
            <a:ext cx="846164" cy="720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ansas-city.png" id="404" name="Google Shape;4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4344" y="1203877"/>
            <a:ext cx="1401591" cy="514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lotte.png" id="405" name="Google Shape;405;p23"/>
          <p:cNvPicPr preferRelativeResize="0"/>
          <p:nvPr/>
        </p:nvPicPr>
        <p:blipFill rotWithShape="1">
          <a:blip r:embed="rId5">
            <a:alphaModFix/>
          </a:blip>
          <a:srcRect b="39694" l="7566" r="6159" t="37957"/>
          <a:stretch/>
        </p:blipFill>
        <p:spPr>
          <a:xfrm>
            <a:off x="519532" y="1864476"/>
            <a:ext cx="1412532" cy="265184"/>
          </a:xfrm>
          <a:custGeom>
            <a:rect b="b" l="l" r="r" t="t"/>
            <a:pathLst>
              <a:path extrusionOk="0" h="21219" w="21600">
                <a:moveTo>
                  <a:pt x="10309" y="0"/>
                </a:moveTo>
                <a:lnTo>
                  <a:pt x="10309" y="1423"/>
                </a:lnTo>
                <a:cubicBezTo>
                  <a:pt x="10309" y="2786"/>
                  <a:pt x="10315" y="2830"/>
                  <a:pt x="10437" y="2394"/>
                </a:cubicBezTo>
                <a:cubicBezTo>
                  <a:pt x="10508" y="2144"/>
                  <a:pt x="10592" y="1943"/>
                  <a:pt x="10624" y="1943"/>
                </a:cubicBezTo>
                <a:cubicBezTo>
                  <a:pt x="10657" y="1943"/>
                  <a:pt x="10742" y="2144"/>
                  <a:pt x="10813" y="2394"/>
                </a:cubicBezTo>
                <a:cubicBezTo>
                  <a:pt x="10936" y="2830"/>
                  <a:pt x="10941" y="2788"/>
                  <a:pt x="10941" y="1431"/>
                </a:cubicBezTo>
                <a:cubicBezTo>
                  <a:pt x="10941" y="-28"/>
                  <a:pt x="10883" y="-296"/>
                  <a:pt x="10728" y="434"/>
                </a:cubicBezTo>
                <a:cubicBezTo>
                  <a:pt x="10649" y="809"/>
                  <a:pt x="10622" y="807"/>
                  <a:pt x="10474" y="426"/>
                </a:cubicBezTo>
                <a:lnTo>
                  <a:pt x="10309" y="0"/>
                </a:lnTo>
                <a:close/>
                <a:moveTo>
                  <a:pt x="7578" y="8"/>
                </a:moveTo>
                <a:cubicBezTo>
                  <a:pt x="7346" y="8"/>
                  <a:pt x="7238" y="458"/>
                  <a:pt x="7356" y="920"/>
                </a:cubicBezTo>
                <a:cubicBezTo>
                  <a:pt x="7399" y="1089"/>
                  <a:pt x="7434" y="1570"/>
                  <a:pt x="7434" y="1994"/>
                </a:cubicBezTo>
                <a:cubicBezTo>
                  <a:pt x="7435" y="2495"/>
                  <a:pt x="7470" y="2761"/>
                  <a:pt x="7539" y="2761"/>
                </a:cubicBezTo>
                <a:cubicBezTo>
                  <a:pt x="7608" y="2761"/>
                  <a:pt x="7645" y="2487"/>
                  <a:pt x="7645" y="1951"/>
                </a:cubicBezTo>
                <a:cubicBezTo>
                  <a:pt x="7645" y="1506"/>
                  <a:pt x="7676" y="1073"/>
                  <a:pt x="7715" y="980"/>
                </a:cubicBezTo>
                <a:cubicBezTo>
                  <a:pt x="7867" y="611"/>
                  <a:pt x="7782" y="8"/>
                  <a:pt x="7578" y="8"/>
                </a:cubicBezTo>
                <a:close/>
                <a:moveTo>
                  <a:pt x="8386" y="8"/>
                </a:moveTo>
                <a:cubicBezTo>
                  <a:pt x="8108" y="8"/>
                  <a:pt x="8020" y="352"/>
                  <a:pt x="8171" y="843"/>
                </a:cubicBezTo>
                <a:cubicBezTo>
                  <a:pt x="8228" y="1031"/>
                  <a:pt x="8275" y="1541"/>
                  <a:pt x="8275" y="1977"/>
                </a:cubicBezTo>
                <a:cubicBezTo>
                  <a:pt x="8275" y="2412"/>
                  <a:pt x="8308" y="2761"/>
                  <a:pt x="8346" y="2761"/>
                </a:cubicBezTo>
                <a:cubicBezTo>
                  <a:pt x="8385" y="2761"/>
                  <a:pt x="8416" y="2412"/>
                  <a:pt x="8416" y="1977"/>
                </a:cubicBezTo>
                <a:cubicBezTo>
                  <a:pt x="8416" y="1541"/>
                  <a:pt x="8462" y="1023"/>
                  <a:pt x="8520" y="835"/>
                </a:cubicBezTo>
                <a:cubicBezTo>
                  <a:pt x="8689" y="286"/>
                  <a:pt x="8645" y="8"/>
                  <a:pt x="8386" y="8"/>
                </a:cubicBezTo>
                <a:close/>
                <a:moveTo>
                  <a:pt x="11291" y="8"/>
                </a:moveTo>
                <a:lnTo>
                  <a:pt x="11291" y="1389"/>
                </a:lnTo>
                <a:lnTo>
                  <a:pt x="11291" y="2761"/>
                </a:lnTo>
                <a:lnTo>
                  <a:pt x="11525" y="2761"/>
                </a:lnTo>
                <a:cubicBezTo>
                  <a:pt x="11786" y="2761"/>
                  <a:pt x="11872" y="2562"/>
                  <a:pt x="11801" y="2113"/>
                </a:cubicBezTo>
                <a:cubicBezTo>
                  <a:pt x="11725" y="1628"/>
                  <a:pt x="11723" y="729"/>
                  <a:pt x="11799" y="358"/>
                </a:cubicBezTo>
                <a:cubicBezTo>
                  <a:pt x="11852" y="94"/>
                  <a:pt x="11801" y="8"/>
                  <a:pt x="11579" y="8"/>
                </a:cubicBezTo>
                <a:lnTo>
                  <a:pt x="11291" y="8"/>
                </a:lnTo>
                <a:close/>
                <a:moveTo>
                  <a:pt x="9204" y="68"/>
                </a:moveTo>
                <a:cubicBezTo>
                  <a:pt x="8962" y="147"/>
                  <a:pt x="8940" y="227"/>
                  <a:pt x="8920" y="1074"/>
                </a:cubicBezTo>
                <a:cubicBezTo>
                  <a:pt x="8907" y="1580"/>
                  <a:pt x="8914" y="2165"/>
                  <a:pt x="8935" y="2377"/>
                </a:cubicBezTo>
                <a:cubicBezTo>
                  <a:pt x="8957" y="2608"/>
                  <a:pt x="9071" y="2761"/>
                  <a:pt x="9219" y="2761"/>
                </a:cubicBezTo>
                <a:cubicBezTo>
                  <a:pt x="9450" y="2761"/>
                  <a:pt x="9544" y="2434"/>
                  <a:pt x="9408" y="2105"/>
                </a:cubicBezTo>
                <a:cubicBezTo>
                  <a:pt x="9340" y="1940"/>
                  <a:pt x="9348" y="943"/>
                  <a:pt x="9419" y="664"/>
                </a:cubicBezTo>
                <a:cubicBezTo>
                  <a:pt x="9532" y="220"/>
                  <a:pt x="9449" y="-12"/>
                  <a:pt x="9204" y="68"/>
                </a:cubicBezTo>
                <a:close/>
                <a:moveTo>
                  <a:pt x="12415" y="68"/>
                </a:moveTo>
                <a:cubicBezTo>
                  <a:pt x="12362" y="79"/>
                  <a:pt x="12313" y="120"/>
                  <a:pt x="12279" y="204"/>
                </a:cubicBezTo>
                <a:cubicBezTo>
                  <a:pt x="12138" y="549"/>
                  <a:pt x="12096" y="1844"/>
                  <a:pt x="12207" y="2369"/>
                </a:cubicBezTo>
                <a:cubicBezTo>
                  <a:pt x="12366" y="3120"/>
                  <a:pt x="12780" y="2711"/>
                  <a:pt x="12656" y="1926"/>
                </a:cubicBezTo>
                <a:cubicBezTo>
                  <a:pt x="12625" y="1725"/>
                  <a:pt x="12583" y="1726"/>
                  <a:pt x="12522" y="1926"/>
                </a:cubicBezTo>
                <a:cubicBezTo>
                  <a:pt x="12458" y="2134"/>
                  <a:pt x="12401" y="2067"/>
                  <a:pt x="12313" y="1687"/>
                </a:cubicBezTo>
                <a:cubicBezTo>
                  <a:pt x="12199" y="1192"/>
                  <a:pt x="12200" y="1152"/>
                  <a:pt x="12313" y="903"/>
                </a:cubicBezTo>
                <a:cubicBezTo>
                  <a:pt x="12380" y="758"/>
                  <a:pt x="12487" y="689"/>
                  <a:pt x="12554" y="758"/>
                </a:cubicBezTo>
                <a:cubicBezTo>
                  <a:pt x="12622" y="827"/>
                  <a:pt x="12699" y="756"/>
                  <a:pt x="12724" y="596"/>
                </a:cubicBezTo>
                <a:cubicBezTo>
                  <a:pt x="12772" y="293"/>
                  <a:pt x="12575" y="35"/>
                  <a:pt x="12415" y="68"/>
                </a:cubicBezTo>
                <a:close/>
                <a:moveTo>
                  <a:pt x="13987" y="187"/>
                </a:moveTo>
                <a:cubicBezTo>
                  <a:pt x="13949" y="264"/>
                  <a:pt x="13913" y="698"/>
                  <a:pt x="13901" y="1440"/>
                </a:cubicBezTo>
                <a:cubicBezTo>
                  <a:pt x="13880" y="2667"/>
                  <a:pt x="13887" y="2727"/>
                  <a:pt x="14074" y="2820"/>
                </a:cubicBezTo>
                <a:cubicBezTo>
                  <a:pt x="14182" y="2875"/>
                  <a:pt x="14295" y="2881"/>
                  <a:pt x="14324" y="2829"/>
                </a:cubicBezTo>
                <a:cubicBezTo>
                  <a:pt x="14422" y="2652"/>
                  <a:pt x="14377" y="2278"/>
                  <a:pt x="14241" y="2139"/>
                </a:cubicBezTo>
                <a:cubicBezTo>
                  <a:pt x="14148" y="2043"/>
                  <a:pt x="14099" y="1710"/>
                  <a:pt x="14083" y="1074"/>
                </a:cubicBezTo>
                <a:cubicBezTo>
                  <a:pt x="14066" y="388"/>
                  <a:pt x="14026" y="111"/>
                  <a:pt x="13987" y="187"/>
                </a:cubicBezTo>
                <a:close/>
                <a:moveTo>
                  <a:pt x="13106" y="213"/>
                </a:moveTo>
                <a:cubicBezTo>
                  <a:pt x="13082" y="180"/>
                  <a:pt x="13060" y="476"/>
                  <a:pt x="13036" y="1116"/>
                </a:cubicBezTo>
                <a:cubicBezTo>
                  <a:pt x="13012" y="1797"/>
                  <a:pt x="13005" y="2443"/>
                  <a:pt x="13021" y="2556"/>
                </a:cubicBezTo>
                <a:cubicBezTo>
                  <a:pt x="13069" y="2880"/>
                  <a:pt x="13127" y="2805"/>
                  <a:pt x="13225" y="2284"/>
                </a:cubicBezTo>
                <a:cubicBezTo>
                  <a:pt x="13311" y="1825"/>
                  <a:pt x="13317" y="1825"/>
                  <a:pt x="13362" y="2284"/>
                </a:cubicBezTo>
                <a:cubicBezTo>
                  <a:pt x="13388" y="2549"/>
                  <a:pt x="13454" y="2761"/>
                  <a:pt x="13508" y="2761"/>
                </a:cubicBezTo>
                <a:cubicBezTo>
                  <a:pt x="13632" y="2761"/>
                  <a:pt x="13631" y="2464"/>
                  <a:pt x="13505" y="1789"/>
                </a:cubicBezTo>
                <a:cubicBezTo>
                  <a:pt x="13418" y="1324"/>
                  <a:pt x="13420" y="1187"/>
                  <a:pt x="13516" y="767"/>
                </a:cubicBezTo>
                <a:cubicBezTo>
                  <a:pt x="13643" y="214"/>
                  <a:pt x="13617" y="182"/>
                  <a:pt x="13362" y="562"/>
                </a:cubicBezTo>
                <a:cubicBezTo>
                  <a:pt x="13213" y="784"/>
                  <a:pt x="13169" y="740"/>
                  <a:pt x="13130" y="349"/>
                </a:cubicBezTo>
                <a:cubicBezTo>
                  <a:pt x="13121" y="267"/>
                  <a:pt x="13114" y="224"/>
                  <a:pt x="13106" y="213"/>
                </a:cubicBezTo>
                <a:close/>
                <a:moveTo>
                  <a:pt x="6640" y="315"/>
                </a:moveTo>
                <a:cubicBezTo>
                  <a:pt x="6550" y="335"/>
                  <a:pt x="6459" y="529"/>
                  <a:pt x="6381" y="903"/>
                </a:cubicBezTo>
                <a:cubicBezTo>
                  <a:pt x="6251" y="1534"/>
                  <a:pt x="6292" y="2339"/>
                  <a:pt x="6479" y="2829"/>
                </a:cubicBezTo>
                <a:cubicBezTo>
                  <a:pt x="6608" y="3167"/>
                  <a:pt x="6725" y="3065"/>
                  <a:pt x="6872" y="2488"/>
                </a:cubicBezTo>
                <a:cubicBezTo>
                  <a:pt x="7043" y="1819"/>
                  <a:pt x="7048" y="1450"/>
                  <a:pt x="6896" y="792"/>
                </a:cubicBezTo>
                <a:cubicBezTo>
                  <a:pt x="6818" y="453"/>
                  <a:pt x="6730" y="295"/>
                  <a:pt x="6640" y="315"/>
                </a:cubicBezTo>
                <a:close/>
                <a:moveTo>
                  <a:pt x="14956" y="341"/>
                </a:moveTo>
                <a:cubicBezTo>
                  <a:pt x="14715" y="419"/>
                  <a:pt x="14690" y="501"/>
                  <a:pt x="14669" y="1338"/>
                </a:cubicBezTo>
                <a:cubicBezTo>
                  <a:pt x="14657" y="1840"/>
                  <a:pt x="14686" y="2424"/>
                  <a:pt x="14732" y="2642"/>
                </a:cubicBezTo>
                <a:cubicBezTo>
                  <a:pt x="14778" y="2859"/>
                  <a:pt x="14904" y="3042"/>
                  <a:pt x="15012" y="3042"/>
                </a:cubicBezTo>
                <a:cubicBezTo>
                  <a:pt x="15176" y="3042"/>
                  <a:pt x="15207" y="2935"/>
                  <a:pt x="15193" y="2411"/>
                </a:cubicBezTo>
                <a:cubicBezTo>
                  <a:pt x="15183" y="2064"/>
                  <a:pt x="15152" y="1638"/>
                  <a:pt x="15125" y="1466"/>
                </a:cubicBezTo>
                <a:cubicBezTo>
                  <a:pt x="15098" y="1293"/>
                  <a:pt x="15108" y="1075"/>
                  <a:pt x="15147" y="980"/>
                </a:cubicBezTo>
                <a:cubicBezTo>
                  <a:pt x="15304" y="598"/>
                  <a:pt x="15204" y="260"/>
                  <a:pt x="14956" y="341"/>
                </a:cubicBezTo>
                <a:close/>
                <a:moveTo>
                  <a:pt x="15640" y="358"/>
                </a:moveTo>
                <a:cubicBezTo>
                  <a:pt x="15549" y="330"/>
                  <a:pt x="15499" y="826"/>
                  <a:pt x="15499" y="1815"/>
                </a:cubicBezTo>
                <a:cubicBezTo>
                  <a:pt x="15499" y="3110"/>
                  <a:pt x="15592" y="3389"/>
                  <a:pt x="15748" y="2556"/>
                </a:cubicBezTo>
                <a:cubicBezTo>
                  <a:pt x="15834" y="2098"/>
                  <a:pt x="15842" y="2098"/>
                  <a:pt x="15887" y="2556"/>
                </a:cubicBezTo>
                <a:cubicBezTo>
                  <a:pt x="15985" y="3549"/>
                  <a:pt x="16131" y="3087"/>
                  <a:pt x="16131" y="1781"/>
                </a:cubicBezTo>
                <a:cubicBezTo>
                  <a:pt x="16131" y="639"/>
                  <a:pt x="16118" y="545"/>
                  <a:pt x="15987" y="707"/>
                </a:cubicBezTo>
                <a:cubicBezTo>
                  <a:pt x="15908" y="805"/>
                  <a:pt x="15798" y="739"/>
                  <a:pt x="15744" y="562"/>
                </a:cubicBezTo>
                <a:cubicBezTo>
                  <a:pt x="15705" y="434"/>
                  <a:pt x="15670" y="367"/>
                  <a:pt x="15640" y="358"/>
                </a:cubicBezTo>
                <a:close/>
                <a:moveTo>
                  <a:pt x="5611" y="426"/>
                </a:moveTo>
                <a:cubicBezTo>
                  <a:pt x="5532" y="236"/>
                  <a:pt x="5510" y="2552"/>
                  <a:pt x="5587" y="2855"/>
                </a:cubicBezTo>
                <a:cubicBezTo>
                  <a:pt x="5659" y="3137"/>
                  <a:pt x="5948" y="3070"/>
                  <a:pt x="5997" y="2761"/>
                </a:cubicBezTo>
                <a:cubicBezTo>
                  <a:pt x="6021" y="2609"/>
                  <a:pt x="5959" y="2371"/>
                  <a:pt x="5860" y="2224"/>
                </a:cubicBezTo>
                <a:cubicBezTo>
                  <a:pt x="5735" y="2037"/>
                  <a:pt x="5680" y="1753"/>
                  <a:pt x="5680" y="1278"/>
                </a:cubicBezTo>
                <a:cubicBezTo>
                  <a:pt x="5680" y="905"/>
                  <a:pt x="5649" y="519"/>
                  <a:pt x="5611" y="426"/>
                </a:cubicBezTo>
                <a:close/>
                <a:moveTo>
                  <a:pt x="17440" y="639"/>
                </a:moveTo>
                <a:cubicBezTo>
                  <a:pt x="17325" y="786"/>
                  <a:pt x="17294" y="2439"/>
                  <a:pt x="17396" y="2923"/>
                </a:cubicBezTo>
                <a:cubicBezTo>
                  <a:pt x="17539" y="3597"/>
                  <a:pt x="17807" y="3404"/>
                  <a:pt x="17887" y="2573"/>
                </a:cubicBezTo>
                <a:cubicBezTo>
                  <a:pt x="17971" y="1709"/>
                  <a:pt x="17949" y="675"/>
                  <a:pt x="17848" y="758"/>
                </a:cubicBezTo>
                <a:cubicBezTo>
                  <a:pt x="17809" y="790"/>
                  <a:pt x="17763" y="1196"/>
                  <a:pt x="17744" y="1662"/>
                </a:cubicBezTo>
                <a:cubicBezTo>
                  <a:pt x="17694" y="2869"/>
                  <a:pt x="17572" y="2816"/>
                  <a:pt x="17546" y="1576"/>
                </a:cubicBezTo>
                <a:cubicBezTo>
                  <a:pt x="17532" y="919"/>
                  <a:pt x="17492" y="572"/>
                  <a:pt x="17440" y="639"/>
                </a:cubicBezTo>
                <a:close/>
                <a:moveTo>
                  <a:pt x="16747" y="673"/>
                </a:moveTo>
                <a:cubicBezTo>
                  <a:pt x="16539" y="713"/>
                  <a:pt x="16513" y="806"/>
                  <a:pt x="16493" y="1627"/>
                </a:cubicBezTo>
                <a:cubicBezTo>
                  <a:pt x="16481" y="2130"/>
                  <a:pt x="16488" y="2719"/>
                  <a:pt x="16508" y="2931"/>
                </a:cubicBezTo>
                <a:cubicBezTo>
                  <a:pt x="16556" y="3421"/>
                  <a:pt x="16766" y="3430"/>
                  <a:pt x="16934" y="2948"/>
                </a:cubicBezTo>
                <a:cubicBezTo>
                  <a:pt x="17043" y="2635"/>
                  <a:pt x="17052" y="2444"/>
                  <a:pt x="16988" y="1730"/>
                </a:cubicBezTo>
                <a:cubicBezTo>
                  <a:pt x="16947" y="1265"/>
                  <a:pt x="16929" y="829"/>
                  <a:pt x="16947" y="758"/>
                </a:cubicBezTo>
                <a:cubicBezTo>
                  <a:pt x="16965" y="687"/>
                  <a:pt x="16875" y="649"/>
                  <a:pt x="16747" y="673"/>
                </a:cubicBezTo>
                <a:close/>
                <a:moveTo>
                  <a:pt x="5020" y="741"/>
                </a:moveTo>
                <a:cubicBezTo>
                  <a:pt x="4976" y="716"/>
                  <a:pt x="4923" y="728"/>
                  <a:pt x="4857" y="767"/>
                </a:cubicBezTo>
                <a:cubicBezTo>
                  <a:pt x="4647" y="890"/>
                  <a:pt x="4629" y="982"/>
                  <a:pt x="4629" y="1926"/>
                </a:cubicBezTo>
                <a:cubicBezTo>
                  <a:pt x="4629" y="2489"/>
                  <a:pt x="4648" y="3030"/>
                  <a:pt x="4673" y="3127"/>
                </a:cubicBezTo>
                <a:cubicBezTo>
                  <a:pt x="4697" y="3224"/>
                  <a:pt x="4754" y="3211"/>
                  <a:pt x="4796" y="3102"/>
                </a:cubicBezTo>
                <a:cubicBezTo>
                  <a:pt x="4839" y="2992"/>
                  <a:pt x="4934" y="2906"/>
                  <a:pt x="5007" y="2906"/>
                </a:cubicBezTo>
                <a:cubicBezTo>
                  <a:pt x="5102" y="2906"/>
                  <a:pt x="5144" y="2672"/>
                  <a:pt x="5161" y="2079"/>
                </a:cubicBezTo>
                <a:cubicBezTo>
                  <a:pt x="5186" y="1213"/>
                  <a:pt x="5151" y="817"/>
                  <a:pt x="5020" y="741"/>
                </a:cubicBezTo>
                <a:close/>
                <a:moveTo>
                  <a:pt x="3937" y="750"/>
                </a:moveTo>
                <a:cubicBezTo>
                  <a:pt x="3902" y="845"/>
                  <a:pt x="3867" y="1143"/>
                  <a:pt x="3802" y="1713"/>
                </a:cubicBezTo>
                <a:cubicBezTo>
                  <a:pt x="3727" y="2369"/>
                  <a:pt x="3680" y="2997"/>
                  <a:pt x="3696" y="3110"/>
                </a:cubicBezTo>
                <a:cubicBezTo>
                  <a:pt x="3738" y="3412"/>
                  <a:pt x="3843" y="3357"/>
                  <a:pt x="3897" y="3008"/>
                </a:cubicBezTo>
                <a:cubicBezTo>
                  <a:pt x="3924" y="2838"/>
                  <a:pt x="4030" y="2776"/>
                  <a:pt x="4141" y="2863"/>
                </a:cubicBezTo>
                <a:cubicBezTo>
                  <a:pt x="4332" y="3013"/>
                  <a:pt x="4337" y="2995"/>
                  <a:pt x="4269" y="2232"/>
                </a:cubicBezTo>
                <a:cubicBezTo>
                  <a:pt x="4230" y="1799"/>
                  <a:pt x="4141" y="1235"/>
                  <a:pt x="4069" y="980"/>
                </a:cubicBezTo>
                <a:cubicBezTo>
                  <a:pt x="4007" y="759"/>
                  <a:pt x="3971" y="654"/>
                  <a:pt x="3937" y="750"/>
                </a:cubicBezTo>
                <a:close/>
                <a:moveTo>
                  <a:pt x="2916" y="878"/>
                </a:moveTo>
                <a:cubicBezTo>
                  <a:pt x="2861" y="696"/>
                  <a:pt x="2821" y="1189"/>
                  <a:pt x="2821" y="2215"/>
                </a:cubicBezTo>
                <a:cubicBezTo>
                  <a:pt x="2821" y="3690"/>
                  <a:pt x="2891" y="3957"/>
                  <a:pt x="3022" y="2991"/>
                </a:cubicBezTo>
                <a:cubicBezTo>
                  <a:pt x="3097" y="2441"/>
                  <a:pt x="3111" y="2430"/>
                  <a:pt x="3190" y="2855"/>
                </a:cubicBezTo>
                <a:cubicBezTo>
                  <a:pt x="3326" y="3585"/>
                  <a:pt x="3366" y="3409"/>
                  <a:pt x="3366" y="2079"/>
                </a:cubicBezTo>
                <a:cubicBezTo>
                  <a:pt x="3366" y="725"/>
                  <a:pt x="3336" y="611"/>
                  <a:pt x="3146" y="1287"/>
                </a:cubicBezTo>
                <a:cubicBezTo>
                  <a:pt x="3029" y="1703"/>
                  <a:pt x="3015" y="1703"/>
                  <a:pt x="2975" y="1287"/>
                </a:cubicBezTo>
                <a:cubicBezTo>
                  <a:pt x="2954" y="1072"/>
                  <a:pt x="2934" y="938"/>
                  <a:pt x="2916" y="878"/>
                </a:cubicBezTo>
                <a:close/>
                <a:moveTo>
                  <a:pt x="18493" y="895"/>
                </a:moveTo>
                <a:cubicBezTo>
                  <a:pt x="18284" y="974"/>
                  <a:pt x="18268" y="1053"/>
                  <a:pt x="18248" y="2156"/>
                </a:cubicBezTo>
                <a:cubicBezTo>
                  <a:pt x="18227" y="3285"/>
                  <a:pt x="18233" y="3323"/>
                  <a:pt x="18397" y="3161"/>
                </a:cubicBezTo>
                <a:cubicBezTo>
                  <a:pt x="18492" y="3068"/>
                  <a:pt x="18591" y="3125"/>
                  <a:pt x="18617" y="3289"/>
                </a:cubicBezTo>
                <a:cubicBezTo>
                  <a:pt x="18706" y="3856"/>
                  <a:pt x="18810" y="3603"/>
                  <a:pt x="18766" y="2923"/>
                </a:cubicBezTo>
                <a:cubicBezTo>
                  <a:pt x="18743" y="2554"/>
                  <a:pt x="18756" y="2173"/>
                  <a:pt x="18795" y="2079"/>
                </a:cubicBezTo>
                <a:cubicBezTo>
                  <a:pt x="18842" y="1965"/>
                  <a:pt x="18840" y="1720"/>
                  <a:pt x="18790" y="1355"/>
                </a:cubicBezTo>
                <a:cubicBezTo>
                  <a:pt x="18735" y="947"/>
                  <a:pt x="18658" y="832"/>
                  <a:pt x="18493" y="895"/>
                </a:cubicBezTo>
                <a:close/>
                <a:moveTo>
                  <a:pt x="2230" y="954"/>
                </a:moveTo>
                <a:cubicBezTo>
                  <a:pt x="2182" y="974"/>
                  <a:pt x="2132" y="1063"/>
                  <a:pt x="2065" y="1235"/>
                </a:cubicBezTo>
                <a:cubicBezTo>
                  <a:pt x="1866" y="1748"/>
                  <a:pt x="1850" y="2249"/>
                  <a:pt x="2006" y="3187"/>
                </a:cubicBezTo>
                <a:cubicBezTo>
                  <a:pt x="2132" y="3939"/>
                  <a:pt x="2189" y="3997"/>
                  <a:pt x="2388" y="3579"/>
                </a:cubicBezTo>
                <a:cubicBezTo>
                  <a:pt x="2582" y="3173"/>
                  <a:pt x="2561" y="2672"/>
                  <a:pt x="2358" y="2872"/>
                </a:cubicBezTo>
                <a:cubicBezTo>
                  <a:pt x="2146" y="3081"/>
                  <a:pt x="1985" y="2442"/>
                  <a:pt x="2130" y="1968"/>
                </a:cubicBezTo>
                <a:cubicBezTo>
                  <a:pt x="2183" y="1794"/>
                  <a:pt x="2275" y="1726"/>
                  <a:pt x="2334" y="1815"/>
                </a:cubicBezTo>
                <a:cubicBezTo>
                  <a:pt x="2503" y="2070"/>
                  <a:pt x="2545" y="1450"/>
                  <a:pt x="2382" y="1108"/>
                </a:cubicBezTo>
                <a:cubicBezTo>
                  <a:pt x="2324" y="987"/>
                  <a:pt x="2278" y="934"/>
                  <a:pt x="2230" y="954"/>
                </a:cubicBezTo>
                <a:close/>
                <a:moveTo>
                  <a:pt x="19396" y="980"/>
                </a:moveTo>
                <a:cubicBezTo>
                  <a:pt x="19230" y="1064"/>
                  <a:pt x="19075" y="1715"/>
                  <a:pt x="19075" y="2514"/>
                </a:cubicBezTo>
                <a:cubicBezTo>
                  <a:pt x="19075" y="2653"/>
                  <a:pt x="19139" y="3012"/>
                  <a:pt x="19216" y="3315"/>
                </a:cubicBezTo>
                <a:cubicBezTo>
                  <a:pt x="19472" y="4320"/>
                  <a:pt x="19671" y="3940"/>
                  <a:pt x="19685" y="2420"/>
                </a:cubicBezTo>
                <a:cubicBezTo>
                  <a:pt x="19692" y="1657"/>
                  <a:pt x="19661" y="1308"/>
                  <a:pt x="19561" y="1099"/>
                </a:cubicBezTo>
                <a:cubicBezTo>
                  <a:pt x="19508" y="987"/>
                  <a:pt x="19452" y="952"/>
                  <a:pt x="19396" y="980"/>
                </a:cubicBezTo>
                <a:close/>
                <a:moveTo>
                  <a:pt x="3598" y="8326"/>
                </a:moveTo>
                <a:cubicBezTo>
                  <a:pt x="3558" y="8332"/>
                  <a:pt x="3518" y="8391"/>
                  <a:pt x="3478" y="8522"/>
                </a:cubicBezTo>
                <a:cubicBezTo>
                  <a:pt x="3364" y="8893"/>
                  <a:pt x="3326" y="9953"/>
                  <a:pt x="3415" y="10303"/>
                </a:cubicBezTo>
                <a:cubicBezTo>
                  <a:pt x="3443" y="10410"/>
                  <a:pt x="3546" y="10458"/>
                  <a:pt x="3643" y="10413"/>
                </a:cubicBezTo>
                <a:cubicBezTo>
                  <a:pt x="3788" y="10347"/>
                  <a:pt x="3821" y="10183"/>
                  <a:pt x="3821" y="9536"/>
                </a:cubicBezTo>
                <a:cubicBezTo>
                  <a:pt x="3821" y="8793"/>
                  <a:pt x="3717" y="8305"/>
                  <a:pt x="3598" y="8326"/>
                </a:cubicBezTo>
                <a:close/>
                <a:moveTo>
                  <a:pt x="13295" y="9092"/>
                </a:moveTo>
                <a:cubicBezTo>
                  <a:pt x="13146" y="9092"/>
                  <a:pt x="13088" y="9508"/>
                  <a:pt x="12531" y="14598"/>
                </a:cubicBezTo>
                <a:cubicBezTo>
                  <a:pt x="12114" y="18400"/>
                  <a:pt x="11966" y="19495"/>
                  <a:pt x="11823" y="19779"/>
                </a:cubicBezTo>
                <a:cubicBezTo>
                  <a:pt x="11723" y="19976"/>
                  <a:pt x="11642" y="20310"/>
                  <a:pt x="11642" y="20529"/>
                </a:cubicBezTo>
                <a:cubicBezTo>
                  <a:pt x="11642" y="20838"/>
                  <a:pt x="11752" y="20929"/>
                  <a:pt x="12133" y="20929"/>
                </a:cubicBezTo>
                <a:cubicBezTo>
                  <a:pt x="12663" y="20929"/>
                  <a:pt x="12770" y="20558"/>
                  <a:pt x="12468" y="19770"/>
                </a:cubicBezTo>
                <a:cubicBezTo>
                  <a:pt x="12318" y="19381"/>
                  <a:pt x="12317" y="19337"/>
                  <a:pt x="12431" y="18654"/>
                </a:cubicBezTo>
                <a:cubicBezTo>
                  <a:pt x="12542" y="17989"/>
                  <a:pt x="12591" y="17936"/>
                  <a:pt x="13191" y="17853"/>
                </a:cubicBezTo>
                <a:lnTo>
                  <a:pt x="13831" y="17768"/>
                </a:lnTo>
                <a:lnTo>
                  <a:pt x="13935" y="18569"/>
                </a:lnTo>
                <a:cubicBezTo>
                  <a:pt x="14035" y="19323"/>
                  <a:pt x="14032" y="19398"/>
                  <a:pt x="13883" y="19838"/>
                </a:cubicBezTo>
                <a:cubicBezTo>
                  <a:pt x="13625" y="20604"/>
                  <a:pt x="13773" y="20929"/>
                  <a:pt x="14380" y="20929"/>
                </a:cubicBezTo>
                <a:cubicBezTo>
                  <a:pt x="14833" y="20929"/>
                  <a:pt x="14938" y="20852"/>
                  <a:pt x="14938" y="20512"/>
                </a:cubicBezTo>
                <a:cubicBezTo>
                  <a:pt x="14938" y="20281"/>
                  <a:pt x="14859" y="19974"/>
                  <a:pt x="14763" y="19830"/>
                </a:cubicBezTo>
                <a:cubicBezTo>
                  <a:pt x="14644" y="19653"/>
                  <a:pt x="14527" y="19054"/>
                  <a:pt x="14404" y="17981"/>
                </a:cubicBezTo>
                <a:cubicBezTo>
                  <a:pt x="14304" y="17107"/>
                  <a:pt x="14132" y="15612"/>
                  <a:pt x="14020" y="14666"/>
                </a:cubicBezTo>
                <a:cubicBezTo>
                  <a:pt x="13908" y="13719"/>
                  <a:pt x="13816" y="12890"/>
                  <a:pt x="13816" y="12825"/>
                </a:cubicBezTo>
                <a:cubicBezTo>
                  <a:pt x="13816" y="12300"/>
                  <a:pt x="13368" y="9092"/>
                  <a:pt x="13295" y="9092"/>
                </a:cubicBezTo>
                <a:close/>
                <a:moveTo>
                  <a:pt x="21153" y="9092"/>
                </a:moveTo>
                <a:cubicBezTo>
                  <a:pt x="20843" y="9092"/>
                  <a:pt x="20678" y="9219"/>
                  <a:pt x="20619" y="9502"/>
                </a:cubicBezTo>
                <a:cubicBezTo>
                  <a:pt x="20547" y="9840"/>
                  <a:pt x="20565" y="9956"/>
                  <a:pt x="20723" y="10192"/>
                </a:cubicBezTo>
                <a:cubicBezTo>
                  <a:pt x="20878" y="10424"/>
                  <a:pt x="20900" y="10550"/>
                  <a:pt x="20831" y="10874"/>
                </a:cubicBezTo>
                <a:cubicBezTo>
                  <a:pt x="20785" y="11091"/>
                  <a:pt x="20767" y="11405"/>
                  <a:pt x="20792" y="11564"/>
                </a:cubicBezTo>
                <a:cubicBezTo>
                  <a:pt x="20817" y="11723"/>
                  <a:pt x="20790" y="11927"/>
                  <a:pt x="20731" y="12015"/>
                </a:cubicBezTo>
                <a:cubicBezTo>
                  <a:pt x="20673" y="12104"/>
                  <a:pt x="20603" y="12439"/>
                  <a:pt x="20577" y="12765"/>
                </a:cubicBezTo>
                <a:cubicBezTo>
                  <a:pt x="20552" y="13092"/>
                  <a:pt x="20465" y="13724"/>
                  <a:pt x="20386" y="14163"/>
                </a:cubicBezTo>
                <a:lnTo>
                  <a:pt x="20243" y="14955"/>
                </a:lnTo>
                <a:lnTo>
                  <a:pt x="20080" y="14163"/>
                </a:lnTo>
                <a:cubicBezTo>
                  <a:pt x="19991" y="13724"/>
                  <a:pt x="19917" y="13265"/>
                  <a:pt x="19917" y="13149"/>
                </a:cubicBezTo>
                <a:cubicBezTo>
                  <a:pt x="19917" y="13032"/>
                  <a:pt x="19837" y="12436"/>
                  <a:pt x="19739" y="11828"/>
                </a:cubicBezTo>
                <a:cubicBezTo>
                  <a:pt x="19559" y="10710"/>
                  <a:pt x="19561" y="10192"/>
                  <a:pt x="19746" y="10192"/>
                </a:cubicBezTo>
                <a:cubicBezTo>
                  <a:pt x="19801" y="10192"/>
                  <a:pt x="19848" y="9947"/>
                  <a:pt x="19848" y="9638"/>
                </a:cubicBezTo>
                <a:cubicBezTo>
                  <a:pt x="19848" y="9110"/>
                  <a:pt x="19810" y="9077"/>
                  <a:pt x="19233" y="9152"/>
                </a:cubicBezTo>
                <a:cubicBezTo>
                  <a:pt x="18715" y="9219"/>
                  <a:pt x="18617" y="9307"/>
                  <a:pt x="18597" y="9715"/>
                </a:cubicBezTo>
                <a:cubicBezTo>
                  <a:pt x="18580" y="10069"/>
                  <a:pt x="18620" y="10192"/>
                  <a:pt x="18749" y="10192"/>
                </a:cubicBezTo>
                <a:cubicBezTo>
                  <a:pt x="18896" y="10192"/>
                  <a:pt x="18985" y="10600"/>
                  <a:pt x="19298" y="12731"/>
                </a:cubicBezTo>
                <a:cubicBezTo>
                  <a:pt x="19504" y="14127"/>
                  <a:pt x="19683" y="15396"/>
                  <a:pt x="19698" y="15552"/>
                </a:cubicBezTo>
                <a:cubicBezTo>
                  <a:pt x="19713" y="15708"/>
                  <a:pt x="19769" y="16045"/>
                  <a:pt x="19824" y="16293"/>
                </a:cubicBezTo>
                <a:cubicBezTo>
                  <a:pt x="19891" y="16595"/>
                  <a:pt x="19919" y="17226"/>
                  <a:pt x="19904" y="18202"/>
                </a:cubicBezTo>
                <a:cubicBezTo>
                  <a:pt x="19885" y="19505"/>
                  <a:pt x="19862" y="19687"/>
                  <a:pt x="19707" y="19830"/>
                </a:cubicBezTo>
                <a:cubicBezTo>
                  <a:pt x="19610" y="19918"/>
                  <a:pt x="19522" y="20202"/>
                  <a:pt x="19509" y="20460"/>
                </a:cubicBezTo>
                <a:cubicBezTo>
                  <a:pt x="19489" y="20875"/>
                  <a:pt x="19559" y="20929"/>
                  <a:pt x="20121" y="20929"/>
                </a:cubicBezTo>
                <a:cubicBezTo>
                  <a:pt x="20645" y="20929"/>
                  <a:pt x="20758" y="20857"/>
                  <a:pt x="20758" y="20512"/>
                </a:cubicBezTo>
                <a:cubicBezTo>
                  <a:pt x="20758" y="20281"/>
                  <a:pt x="20680" y="19974"/>
                  <a:pt x="20584" y="19830"/>
                </a:cubicBezTo>
                <a:cubicBezTo>
                  <a:pt x="20426" y="19595"/>
                  <a:pt x="20408" y="19416"/>
                  <a:pt x="20408" y="18057"/>
                </a:cubicBezTo>
                <a:cubicBezTo>
                  <a:pt x="20408" y="16487"/>
                  <a:pt x="20435" y="16238"/>
                  <a:pt x="21053" y="12050"/>
                </a:cubicBezTo>
                <a:cubicBezTo>
                  <a:pt x="21244" y="10756"/>
                  <a:pt x="21368" y="10192"/>
                  <a:pt x="21463" y="10192"/>
                </a:cubicBezTo>
                <a:cubicBezTo>
                  <a:pt x="21554" y="10192"/>
                  <a:pt x="21600" y="10009"/>
                  <a:pt x="21600" y="9646"/>
                </a:cubicBezTo>
                <a:cubicBezTo>
                  <a:pt x="21600" y="9153"/>
                  <a:pt x="21553" y="9092"/>
                  <a:pt x="21153" y="9092"/>
                </a:cubicBezTo>
                <a:close/>
                <a:moveTo>
                  <a:pt x="565" y="9110"/>
                </a:moveTo>
                <a:cubicBezTo>
                  <a:pt x="291" y="9156"/>
                  <a:pt x="31" y="9361"/>
                  <a:pt x="15" y="9689"/>
                </a:cubicBezTo>
                <a:cubicBezTo>
                  <a:pt x="0" y="9994"/>
                  <a:pt x="47" y="10183"/>
                  <a:pt x="154" y="10243"/>
                </a:cubicBezTo>
                <a:cubicBezTo>
                  <a:pt x="315" y="10332"/>
                  <a:pt x="315" y="10362"/>
                  <a:pt x="334" y="14947"/>
                </a:cubicBezTo>
                <a:lnTo>
                  <a:pt x="354" y="19566"/>
                </a:lnTo>
                <a:lnTo>
                  <a:pt x="178" y="19830"/>
                </a:lnTo>
                <a:cubicBezTo>
                  <a:pt x="81" y="19975"/>
                  <a:pt x="0" y="20281"/>
                  <a:pt x="0" y="20512"/>
                </a:cubicBezTo>
                <a:cubicBezTo>
                  <a:pt x="0" y="20871"/>
                  <a:pt x="172" y="20929"/>
                  <a:pt x="1196" y="20929"/>
                </a:cubicBezTo>
                <a:lnTo>
                  <a:pt x="2393" y="20929"/>
                </a:lnTo>
                <a:lnTo>
                  <a:pt x="2371" y="19480"/>
                </a:lnTo>
                <a:cubicBezTo>
                  <a:pt x="2353" y="18250"/>
                  <a:pt x="2329" y="18040"/>
                  <a:pt x="2210" y="18040"/>
                </a:cubicBezTo>
                <a:cubicBezTo>
                  <a:pt x="2127" y="18040"/>
                  <a:pt x="2032" y="18348"/>
                  <a:pt x="1976" y="18807"/>
                </a:cubicBezTo>
                <a:cubicBezTo>
                  <a:pt x="1884" y="19556"/>
                  <a:pt x="1869" y="19576"/>
                  <a:pt x="1379" y="19498"/>
                </a:cubicBezTo>
                <a:lnTo>
                  <a:pt x="877" y="19412"/>
                </a:lnTo>
                <a:lnTo>
                  <a:pt x="858" y="14938"/>
                </a:lnTo>
                <a:cubicBezTo>
                  <a:pt x="841" y="11122"/>
                  <a:pt x="853" y="10440"/>
                  <a:pt x="945" y="10328"/>
                </a:cubicBezTo>
                <a:cubicBezTo>
                  <a:pt x="1291" y="9902"/>
                  <a:pt x="1283" y="9932"/>
                  <a:pt x="1190" y="9493"/>
                </a:cubicBezTo>
                <a:cubicBezTo>
                  <a:pt x="1123" y="9179"/>
                  <a:pt x="838" y="9063"/>
                  <a:pt x="565" y="9110"/>
                </a:cubicBezTo>
                <a:close/>
                <a:moveTo>
                  <a:pt x="5786" y="9152"/>
                </a:moveTo>
                <a:cubicBezTo>
                  <a:pt x="5131" y="9222"/>
                  <a:pt x="5013" y="9305"/>
                  <a:pt x="4994" y="9698"/>
                </a:cubicBezTo>
                <a:cubicBezTo>
                  <a:pt x="4978" y="10026"/>
                  <a:pt x="5027" y="10180"/>
                  <a:pt x="5168" y="10243"/>
                </a:cubicBezTo>
                <a:lnTo>
                  <a:pt x="5365" y="10337"/>
                </a:lnTo>
                <a:lnTo>
                  <a:pt x="5365" y="14998"/>
                </a:lnTo>
                <a:lnTo>
                  <a:pt x="5365" y="19668"/>
                </a:lnTo>
                <a:lnTo>
                  <a:pt x="5189" y="19830"/>
                </a:lnTo>
                <a:cubicBezTo>
                  <a:pt x="5093" y="19919"/>
                  <a:pt x="5004" y="20202"/>
                  <a:pt x="4992" y="20460"/>
                </a:cubicBezTo>
                <a:cubicBezTo>
                  <a:pt x="4971" y="20885"/>
                  <a:pt x="5062" y="20929"/>
                  <a:pt x="5923" y="20929"/>
                </a:cubicBezTo>
                <a:cubicBezTo>
                  <a:pt x="6589" y="20929"/>
                  <a:pt x="6949" y="20810"/>
                  <a:pt x="7115" y="20537"/>
                </a:cubicBezTo>
                <a:cubicBezTo>
                  <a:pt x="7627" y="19698"/>
                  <a:pt x="7725" y="16808"/>
                  <a:pt x="7289" y="15373"/>
                </a:cubicBezTo>
                <a:lnTo>
                  <a:pt x="7063" y="14632"/>
                </a:lnTo>
                <a:lnTo>
                  <a:pt x="7248" y="13771"/>
                </a:lnTo>
                <a:cubicBezTo>
                  <a:pt x="7466" y="12753"/>
                  <a:pt x="7484" y="11756"/>
                  <a:pt x="7302" y="10584"/>
                </a:cubicBezTo>
                <a:cubicBezTo>
                  <a:pt x="7119" y="9405"/>
                  <a:pt x="6741" y="9051"/>
                  <a:pt x="5786" y="9152"/>
                </a:cubicBezTo>
                <a:close/>
                <a:moveTo>
                  <a:pt x="9189" y="9152"/>
                </a:moveTo>
                <a:cubicBezTo>
                  <a:pt x="8568" y="9223"/>
                  <a:pt x="8448" y="9300"/>
                  <a:pt x="8429" y="9689"/>
                </a:cubicBezTo>
                <a:cubicBezTo>
                  <a:pt x="8414" y="9994"/>
                  <a:pt x="8463" y="10183"/>
                  <a:pt x="8570" y="10243"/>
                </a:cubicBezTo>
                <a:cubicBezTo>
                  <a:pt x="8731" y="10332"/>
                  <a:pt x="8731" y="10362"/>
                  <a:pt x="8750" y="14947"/>
                </a:cubicBezTo>
                <a:lnTo>
                  <a:pt x="8770" y="19566"/>
                </a:lnTo>
                <a:lnTo>
                  <a:pt x="8592" y="19830"/>
                </a:lnTo>
                <a:cubicBezTo>
                  <a:pt x="8494" y="19975"/>
                  <a:pt x="8416" y="20281"/>
                  <a:pt x="8416" y="20512"/>
                </a:cubicBezTo>
                <a:cubicBezTo>
                  <a:pt x="8416" y="20857"/>
                  <a:pt x="8529" y="20929"/>
                  <a:pt x="9052" y="20929"/>
                </a:cubicBezTo>
                <a:cubicBezTo>
                  <a:pt x="9614" y="20929"/>
                  <a:pt x="9685" y="20875"/>
                  <a:pt x="9664" y="20460"/>
                </a:cubicBezTo>
                <a:cubicBezTo>
                  <a:pt x="9652" y="20202"/>
                  <a:pt x="9563" y="19919"/>
                  <a:pt x="9467" y="19830"/>
                </a:cubicBezTo>
                <a:cubicBezTo>
                  <a:pt x="9303" y="19678"/>
                  <a:pt x="9293" y="19554"/>
                  <a:pt x="9293" y="17887"/>
                </a:cubicBezTo>
                <a:cubicBezTo>
                  <a:pt x="9293" y="16178"/>
                  <a:pt x="9299" y="16114"/>
                  <a:pt x="9467" y="16114"/>
                </a:cubicBezTo>
                <a:cubicBezTo>
                  <a:pt x="9604" y="16114"/>
                  <a:pt x="9711" y="16524"/>
                  <a:pt x="9975" y="18040"/>
                </a:cubicBezTo>
                <a:cubicBezTo>
                  <a:pt x="10401" y="20490"/>
                  <a:pt x="10539" y="20929"/>
                  <a:pt x="10878" y="20929"/>
                </a:cubicBezTo>
                <a:cubicBezTo>
                  <a:pt x="11203" y="20929"/>
                  <a:pt x="11250" y="20330"/>
                  <a:pt x="10967" y="19779"/>
                </a:cubicBezTo>
                <a:cubicBezTo>
                  <a:pt x="10866" y="19581"/>
                  <a:pt x="10648" y="18592"/>
                  <a:pt x="10483" y="17589"/>
                </a:cubicBezTo>
                <a:lnTo>
                  <a:pt x="10181" y="15765"/>
                </a:lnTo>
                <a:lnTo>
                  <a:pt x="10385" y="15177"/>
                </a:lnTo>
                <a:cubicBezTo>
                  <a:pt x="10813" y="13937"/>
                  <a:pt x="10900" y="11942"/>
                  <a:pt x="10594" y="10413"/>
                </a:cubicBezTo>
                <a:cubicBezTo>
                  <a:pt x="10389" y="9390"/>
                  <a:pt x="10016" y="9057"/>
                  <a:pt x="9189" y="9152"/>
                </a:cubicBezTo>
                <a:close/>
                <a:moveTo>
                  <a:pt x="16306" y="9152"/>
                </a:moveTo>
                <a:cubicBezTo>
                  <a:pt x="15705" y="9223"/>
                  <a:pt x="15601" y="9302"/>
                  <a:pt x="15581" y="9715"/>
                </a:cubicBezTo>
                <a:cubicBezTo>
                  <a:pt x="15566" y="10026"/>
                  <a:pt x="15623" y="10290"/>
                  <a:pt x="15740" y="10464"/>
                </a:cubicBezTo>
                <a:lnTo>
                  <a:pt x="15920" y="10729"/>
                </a:lnTo>
                <a:lnTo>
                  <a:pt x="15920" y="15151"/>
                </a:lnTo>
                <a:lnTo>
                  <a:pt x="15920" y="19566"/>
                </a:lnTo>
                <a:lnTo>
                  <a:pt x="15744" y="19830"/>
                </a:lnTo>
                <a:cubicBezTo>
                  <a:pt x="15574" y="20083"/>
                  <a:pt x="15517" y="20633"/>
                  <a:pt x="15618" y="21031"/>
                </a:cubicBezTo>
                <a:cubicBezTo>
                  <a:pt x="15645" y="21138"/>
                  <a:pt x="15922" y="21186"/>
                  <a:pt x="16233" y="21142"/>
                </a:cubicBezTo>
                <a:cubicBezTo>
                  <a:pt x="16739" y="21071"/>
                  <a:pt x="16797" y="21011"/>
                  <a:pt x="16797" y="20529"/>
                </a:cubicBezTo>
                <a:cubicBezTo>
                  <a:pt x="16797" y="20181"/>
                  <a:pt x="16734" y="19934"/>
                  <a:pt x="16621" y="19830"/>
                </a:cubicBezTo>
                <a:cubicBezTo>
                  <a:pt x="16460" y="19682"/>
                  <a:pt x="16443" y="19525"/>
                  <a:pt x="16424" y="17955"/>
                </a:cubicBezTo>
                <a:cubicBezTo>
                  <a:pt x="16407" y="16555"/>
                  <a:pt x="16425" y="16209"/>
                  <a:pt x="16521" y="16063"/>
                </a:cubicBezTo>
                <a:cubicBezTo>
                  <a:pt x="16700" y="15795"/>
                  <a:pt x="16834" y="16260"/>
                  <a:pt x="17203" y="18415"/>
                </a:cubicBezTo>
                <a:cubicBezTo>
                  <a:pt x="17546" y="20419"/>
                  <a:pt x="17842" y="21304"/>
                  <a:pt x="18115" y="21151"/>
                </a:cubicBezTo>
                <a:cubicBezTo>
                  <a:pt x="18338" y="21026"/>
                  <a:pt x="18352" y="20160"/>
                  <a:pt x="18137" y="19838"/>
                </a:cubicBezTo>
                <a:cubicBezTo>
                  <a:pt x="18039" y="19693"/>
                  <a:pt x="17871" y="19048"/>
                  <a:pt x="17763" y="18398"/>
                </a:cubicBezTo>
                <a:cubicBezTo>
                  <a:pt x="17656" y="17749"/>
                  <a:pt x="17519" y="17066"/>
                  <a:pt x="17462" y="16881"/>
                </a:cubicBezTo>
                <a:cubicBezTo>
                  <a:pt x="17404" y="16697"/>
                  <a:pt x="17384" y="16537"/>
                  <a:pt x="17418" y="16532"/>
                </a:cubicBezTo>
                <a:cubicBezTo>
                  <a:pt x="17452" y="16527"/>
                  <a:pt x="17442" y="16354"/>
                  <a:pt x="17396" y="16140"/>
                </a:cubicBezTo>
                <a:cubicBezTo>
                  <a:pt x="17330" y="15827"/>
                  <a:pt x="17357" y="15651"/>
                  <a:pt x="17524" y="15262"/>
                </a:cubicBezTo>
                <a:cubicBezTo>
                  <a:pt x="17793" y="14639"/>
                  <a:pt x="17983" y="13013"/>
                  <a:pt x="17920" y="11888"/>
                </a:cubicBezTo>
                <a:cubicBezTo>
                  <a:pt x="17798" y="9710"/>
                  <a:pt x="17393" y="9024"/>
                  <a:pt x="16306" y="9152"/>
                </a:cubicBezTo>
                <a:close/>
                <a:moveTo>
                  <a:pt x="3617" y="11453"/>
                </a:moveTo>
                <a:cubicBezTo>
                  <a:pt x="3153" y="11427"/>
                  <a:pt x="3019" y="11799"/>
                  <a:pt x="3227" y="12535"/>
                </a:cubicBezTo>
                <a:cubicBezTo>
                  <a:pt x="3351" y="12977"/>
                  <a:pt x="3366" y="13381"/>
                  <a:pt x="3366" y="16200"/>
                </a:cubicBezTo>
                <a:cubicBezTo>
                  <a:pt x="3366" y="18749"/>
                  <a:pt x="3343" y="19472"/>
                  <a:pt x="3250" y="19872"/>
                </a:cubicBezTo>
                <a:cubicBezTo>
                  <a:pt x="3157" y="20279"/>
                  <a:pt x="3152" y="20444"/>
                  <a:pt x="3224" y="20784"/>
                </a:cubicBezTo>
                <a:cubicBezTo>
                  <a:pt x="3286" y="21075"/>
                  <a:pt x="3477" y="21220"/>
                  <a:pt x="3659" y="21219"/>
                </a:cubicBezTo>
                <a:cubicBezTo>
                  <a:pt x="3841" y="21218"/>
                  <a:pt x="4014" y="21075"/>
                  <a:pt x="4043" y="20784"/>
                </a:cubicBezTo>
                <a:cubicBezTo>
                  <a:pt x="4066" y="20552"/>
                  <a:pt x="4034" y="20135"/>
                  <a:pt x="3971" y="19864"/>
                </a:cubicBezTo>
                <a:cubicBezTo>
                  <a:pt x="3816" y="19192"/>
                  <a:pt x="3804" y="13194"/>
                  <a:pt x="3956" y="12697"/>
                </a:cubicBezTo>
                <a:cubicBezTo>
                  <a:pt x="4010" y="12521"/>
                  <a:pt x="4048" y="12176"/>
                  <a:pt x="4039" y="11930"/>
                </a:cubicBezTo>
                <a:cubicBezTo>
                  <a:pt x="4026" y="11580"/>
                  <a:pt x="3933" y="11471"/>
                  <a:pt x="3617" y="11453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 result for toronto public library logo" id="406" name="Google Shape;40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9532" y="2996945"/>
            <a:ext cx="1401590" cy="3486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ston.png" id="407" name="Google Shape;407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9524" y="1222576"/>
            <a:ext cx="1401592" cy="4771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vidence.png" id="408" name="Google Shape;408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08284" y="4241437"/>
            <a:ext cx="709522" cy="784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n-jose.jpg" id="409" name="Google Shape;409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74319" y="3585683"/>
            <a:ext cx="761237" cy="496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ltnomah-co.png" id="410" name="Google Shape;410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320546" y="1802723"/>
            <a:ext cx="1380061" cy="477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chland-co.png" id="411" name="Google Shape;411;p23"/>
          <p:cNvPicPr preferRelativeResize="0"/>
          <p:nvPr/>
        </p:nvPicPr>
        <p:blipFill rotWithShape="1">
          <a:blip r:embed="rId11">
            <a:alphaModFix/>
          </a:blip>
          <a:srcRect b="28948" l="0" r="0" t="29823"/>
          <a:stretch/>
        </p:blipFill>
        <p:spPr>
          <a:xfrm>
            <a:off x="2320546" y="2846635"/>
            <a:ext cx="1505846" cy="620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eveland.jpg" id="412" name="Google Shape;412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19535" y="2252890"/>
            <a:ext cx="1319185" cy="620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hiladelphia free library logo" id="413" name="Google Shape;413;p23"/>
          <p:cNvPicPr preferRelativeResize="0"/>
          <p:nvPr/>
        </p:nvPicPr>
        <p:blipFill rotWithShape="1">
          <a:blip r:embed="rId13">
            <a:alphaModFix/>
          </a:blip>
          <a:srcRect b="9889" l="0" r="0" t="10485"/>
          <a:stretch/>
        </p:blipFill>
        <p:spPr>
          <a:xfrm>
            <a:off x="1734382" y="4273038"/>
            <a:ext cx="905213" cy="720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troit.jpg" id="414" name="Google Shape;414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19532" y="3578070"/>
            <a:ext cx="846161" cy="610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chita.png" id="415" name="Google Shape;415;p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228050" y="2349748"/>
            <a:ext cx="1602514" cy="477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win lakes library system" id="416" name="Google Shape;416;p2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876586" y="3471132"/>
            <a:ext cx="709522" cy="709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nya.png" id="417" name="Google Shape;417;p2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252039" y="1222585"/>
            <a:ext cx="1285210" cy="817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fl.jpg" id="418" name="Google Shape;418;p23"/>
          <p:cNvPicPr preferRelativeResize="0"/>
          <p:nvPr/>
        </p:nvPicPr>
        <p:blipFill rotWithShape="1">
          <a:blip r:embed="rId18">
            <a:alphaModFix/>
          </a:blip>
          <a:srcRect b="0" l="0" r="49435" t="0"/>
          <a:stretch/>
        </p:blipFill>
        <p:spPr>
          <a:xfrm>
            <a:off x="4284404" y="4493740"/>
            <a:ext cx="1220468" cy="5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990969" y="2202977"/>
            <a:ext cx="1807355" cy="6978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ibrary and information association of zambia" id="420" name="Google Shape;420;p2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282483" y="2988017"/>
            <a:ext cx="1285211" cy="128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306785" y="2996948"/>
            <a:ext cx="2060038" cy="5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306764" y="1203875"/>
            <a:ext cx="1868118" cy="66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236141" y="2151545"/>
            <a:ext cx="2009373" cy="66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3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5913373" y="4026058"/>
            <a:ext cx="1217730" cy="93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3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224630" y="4126742"/>
            <a:ext cx="1217719" cy="730607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3"/>
          <p:cNvSpPr txBox="1"/>
          <p:nvPr/>
        </p:nvSpPr>
        <p:spPr>
          <a:xfrm>
            <a:off x="303899" y="408225"/>
            <a:ext cx="8536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Members of our network include:</a:t>
            </a:r>
            <a:endParaRPr b="0" i="0" sz="3500" u="none" cap="none" strike="noStrike">
              <a:solidFill>
                <a:srgbClr val="51566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C1A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"/>
          <p:cNvSpPr txBox="1"/>
          <p:nvPr/>
        </p:nvSpPr>
        <p:spPr>
          <a:xfrm>
            <a:off x="303900" y="408225"/>
            <a:ext cx="8536200" cy="12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Gemeinsam schaffen und unterstützen wir freie, soziale Lernerfahrungen in unserer Umgebung.</a:t>
            </a:r>
            <a:endParaRPr b="1" i="0" sz="3500" u="none" cap="none" strike="noStrike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FFFFFF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04275"/>
            <a:ext cx="4459173" cy="353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0400" y="1379250"/>
            <a:ext cx="3656475" cy="391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Was ist ein Learning Circle?</a:t>
            </a:r>
            <a:endParaRPr/>
          </a:p>
        </p:txBody>
      </p:sp>
      <p:sp>
        <p:nvSpPr>
          <p:cNvPr id="234" name="Google Shape;23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"/>
          <p:cNvSpPr txBox="1"/>
          <p:nvPr/>
        </p:nvSpPr>
        <p:spPr>
          <a:xfrm>
            <a:off x="563811" y="3627549"/>
            <a:ext cx="2476500" cy="13739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Lernende treffen sich </a:t>
            </a:r>
            <a:endParaRPr/>
          </a:p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in einem öffentlichen Raum,</a:t>
            </a:r>
            <a:endParaRPr b="0" i="0" sz="1600" u="none" cap="none" strike="noStrike">
              <a:solidFill>
                <a:srgbClr val="4E5566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z.B.</a:t>
            </a:r>
            <a:r>
              <a:rPr b="0" i="0" lang="en-US" sz="1600" u="none" cap="none" strike="noStrike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 einer Bibliothek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"/>
          <p:cNvSpPr txBox="1"/>
          <p:nvPr/>
        </p:nvSpPr>
        <p:spPr>
          <a:xfrm>
            <a:off x="3291000" y="3627544"/>
            <a:ext cx="2578800" cy="11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Zwei Stunden lang </a:t>
            </a:r>
            <a:endParaRPr/>
          </a:p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einmal in der Woche </a:t>
            </a:r>
            <a:endParaRPr/>
          </a:p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für 6-8 Wochen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5"/>
          <p:cNvSpPr txBox="1"/>
          <p:nvPr/>
        </p:nvSpPr>
        <p:spPr>
          <a:xfrm>
            <a:off x="6120500" y="3627709"/>
            <a:ext cx="25788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Um gemeinsam einen kostenlosen Online</a:t>
            </a:r>
            <a:r>
              <a:rPr lang="en-US" sz="16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k</a:t>
            </a:r>
            <a:r>
              <a:rPr b="0" i="0" lang="en-US" sz="1600" u="none" cap="none" strike="noStrike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urs zu absolvieren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2PU_Slides_05_icon-1-library.png" id="242" name="Google Shape;24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115112" y="2186755"/>
            <a:ext cx="1373909" cy="13739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2PU_Slides_05_icon-2-calendar.png" id="243" name="Google Shape;24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3444822" y="2276815"/>
            <a:ext cx="2289848" cy="13739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2PU_Slides_05_icon-3-presentation.png" id="244" name="Google Shape;24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690466" y="2276820"/>
            <a:ext cx="1373909" cy="137390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"/>
          <p:cNvSpPr txBox="1"/>
          <p:nvPr/>
        </p:nvSpPr>
        <p:spPr>
          <a:xfrm>
            <a:off x="303899" y="408225"/>
            <a:ext cx="8536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Learning Circles sind Gruppen von Menschen, die gemeinsam etwas lernen.</a:t>
            </a:r>
            <a:endParaRPr b="1" i="0" sz="28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/>
          <p:nvPr/>
        </p:nvSpPr>
        <p:spPr>
          <a:xfrm>
            <a:off x="303900" y="955775"/>
            <a:ext cx="8053200" cy="24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Moderatoren können aus Hunderten von kostenlosen Onlinekursen wählen, die  in der Vergangenheit schon verwendet wurden, oder einen neuen offenen Kurs aus dem Internet hinzufügen.</a:t>
            </a:r>
            <a:endParaRPr sz="2200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51" name="Google Shape;251;p6"/>
          <p:cNvSpPr txBox="1"/>
          <p:nvPr/>
        </p:nvSpPr>
        <p:spPr>
          <a:xfrm>
            <a:off x="303899" y="258500"/>
            <a:ext cx="8536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lang="en-US" sz="35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Was können Menschen lernen</a:t>
            </a:r>
            <a:r>
              <a:rPr b="1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?</a:t>
            </a:r>
            <a:endParaRPr b="1" i="0" sz="30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  <p:pic>
        <p:nvPicPr>
          <p:cNvPr id="252" name="Google Shape;25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3238" y="2824050"/>
            <a:ext cx="1452975" cy="16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88318" y="2906138"/>
            <a:ext cx="1866819" cy="144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5844" y="2824062"/>
            <a:ext cx="1754369" cy="16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64309" y="2824038"/>
            <a:ext cx="2073852" cy="161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 txBox="1"/>
          <p:nvPr/>
        </p:nvSpPr>
        <p:spPr>
          <a:xfrm>
            <a:off x="303899" y="408225"/>
            <a:ext cx="85362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lang="en-US" sz="35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Jeder Learning Circle besteht aus vier Komponenten</a:t>
            </a:r>
            <a:r>
              <a:rPr b="1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:</a:t>
            </a:r>
            <a:endParaRPr b="1" i="0" sz="35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-450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3500"/>
              <a:buFont typeface="Arvo"/>
              <a:buAutoNum type="arabicPeriod"/>
            </a:pPr>
            <a:r>
              <a:rPr b="0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Check in</a:t>
            </a:r>
            <a:endParaRPr b="0" i="0" sz="35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-450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3500"/>
              <a:buFont typeface="Arvo"/>
              <a:buAutoNum type="arabicPeriod"/>
            </a:pPr>
            <a:r>
              <a:rPr lang="en-US" sz="35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Kursarbeiten</a:t>
            </a:r>
            <a:endParaRPr b="0" i="0" sz="35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-450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3500"/>
              <a:buFont typeface="Arvo"/>
              <a:buAutoNum type="arabicPeriod"/>
            </a:pPr>
            <a:r>
              <a:rPr lang="en-US" sz="35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Aktivität</a:t>
            </a:r>
            <a:endParaRPr b="0" i="0" sz="35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  <a:p>
            <a:pPr indent="-450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3500"/>
              <a:buFont typeface="Arvo"/>
              <a:buAutoNum type="arabicPeriod"/>
            </a:pPr>
            <a:r>
              <a:rPr lang="en-US" sz="35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Feedback (</a:t>
            </a:r>
            <a:r>
              <a:rPr b="0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Plus/Delta)</a:t>
            </a:r>
            <a:endParaRPr b="0" i="0" sz="35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"/>
          <p:cNvSpPr/>
          <p:nvPr/>
        </p:nvSpPr>
        <p:spPr>
          <a:xfrm>
            <a:off x="4323050" y="-5"/>
            <a:ext cx="4830300" cy="5143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8"/>
          <p:cNvSpPr txBox="1"/>
          <p:nvPr/>
        </p:nvSpPr>
        <p:spPr>
          <a:xfrm>
            <a:off x="303900" y="1005175"/>
            <a:ext cx="3898500" cy="3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Zuerst gibt es einen Check-in, um anzukommen, zu hören, wie es allen geht, woran sie heute arbeiten und an welchen Stellen sie vielleicht Hilfe brauchen.</a:t>
            </a:r>
            <a:endParaRPr b="0" i="0" sz="2200" u="none" cap="none" strike="noStrike">
              <a:solidFill>
                <a:srgbClr val="00C8B5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67" name="Google Shape;267;p8"/>
          <p:cNvSpPr txBox="1"/>
          <p:nvPr/>
        </p:nvSpPr>
        <p:spPr>
          <a:xfrm>
            <a:off x="303900" y="308775"/>
            <a:ext cx="33117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0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665"/>
              </a:buClr>
              <a:buSzPts val="3500"/>
              <a:buFont typeface="Arvo"/>
              <a:buAutoNum type="arabicPeriod"/>
            </a:pPr>
            <a:r>
              <a:rPr b="1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Check in</a:t>
            </a:r>
            <a:endParaRPr b="1" i="0" sz="30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68" name="Google Shape;268;p8"/>
          <p:cNvSpPr txBox="1"/>
          <p:nvPr/>
        </p:nvSpPr>
        <p:spPr>
          <a:xfrm>
            <a:off x="4612850" y="1005125"/>
            <a:ext cx="4250700" cy="3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Herzstück des Learning Circles ist das Durcharbeiten der Kursmaterialien. Dies kann einzeln, in kleinen Gruppen oder mit allen gemeinsam um einen Computer versammelt geschehen.</a:t>
            </a:r>
            <a:br>
              <a:rPr b="0" i="0" lang="en-US" sz="2200" u="none" cap="none" strike="noStrike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</a:br>
            <a:endParaRPr b="0" i="0" sz="2200" u="none" cap="none" strike="noStrike">
              <a:solidFill>
                <a:srgbClr val="00C8B5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69" name="Google Shape;269;p8"/>
          <p:cNvSpPr txBox="1"/>
          <p:nvPr/>
        </p:nvSpPr>
        <p:spPr>
          <a:xfrm>
            <a:off x="4527425" y="308775"/>
            <a:ext cx="4070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2. </a:t>
            </a:r>
            <a:r>
              <a:rPr b="1" lang="en-US" sz="35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Kursarbeiten</a:t>
            </a:r>
            <a:endParaRPr b="1" i="0" sz="30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"/>
          <p:cNvSpPr/>
          <p:nvPr/>
        </p:nvSpPr>
        <p:spPr>
          <a:xfrm>
            <a:off x="4330025" y="0"/>
            <a:ext cx="4830300" cy="5143500"/>
          </a:xfrm>
          <a:prstGeom prst="rect">
            <a:avLst/>
          </a:prstGeom>
          <a:solidFill>
            <a:srgbClr val="FFB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/>
          <p:cNvSpPr txBox="1"/>
          <p:nvPr/>
        </p:nvSpPr>
        <p:spPr>
          <a:xfrm>
            <a:off x="303900" y="673675"/>
            <a:ext cx="3985500" cy="3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Zeit für Gruppenaktivitäten, die jeweils 15-20 Minuten lang sind und dazu dienen, das Peer-Learning zu unterstützen und die Lücke zwischen dem Onlinekurs und dem realen Leben zu schließen.</a:t>
            </a:r>
            <a:endParaRPr b="0" i="0" sz="2200" u="none" cap="none" strike="noStrike">
              <a:solidFill>
                <a:srgbClr val="00C8B5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76" name="Google Shape;276;p9"/>
          <p:cNvSpPr txBox="1"/>
          <p:nvPr/>
        </p:nvSpPr>
        <p:spPr>
          <a:xfrm>
            <a:off x="303900" y="108800"/>
            <a:ext cx="35778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3. </a:t>
            </a:r>
            <a:r>
              <a:rPr b="1" lang="en-US" sz="3500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Aktivitäten</a:t>
            </a:r>
            <a:endParaRPr b="1" i="0" sz="30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77" name="Google Shape;277;p9"/>
          <p:cNvSpPr txBox="1"/>
          <p:nvPr/>
        </p:nvSpPr>
        <p:spPr>
          <a:xfrm>
            <a:off x="4759625" y="727150"/>
            <a:ext cx="3971100" cy="36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4E5566"/>
                </a:solidFill>
                <a:latin typeface="Arvo"/>
                <a:ea typeface="Arvo"/>
                <a:cs typeface="Arvo"/>
                <a:sym typeface="Arvo"/>
              </a:rPr>
              <a:t>Zum Abschluss teilt jede*r in der Gruppe eine Sache, die an diesem Tag gut gelaufen ist ("Plus"), und eine Sache, die sie/er in der nächsten Woche verändern möchte ("Delta").</a:t>
            </a:r>
            <a:endParaRPr b="0" i="0" sz="2200" u="none" cap="none" strike="noStrike">
              <a:solidFill>
                <a:srgbClr val="00C8B5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78" name="Google Shape;278;p9"/>
          <p:cNvSpPr txBox="1"/>
          <p:nvPr/>
        </p:nvSpPr>
        <p:spPr>
          <a:xfrm>
            <a:off x="4679825" y="108800"/>
            <a:ext cx="3394800" cy="14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515665"/>
                </a:solidFill>
                <a:latin typeface="Arvo"/>
                <a:ea typeface="Arvo"/>
                <a:cs typeface="Arvo"/>
                <a:sym typeface="Arvo"/>
              </a:rPr>
              <a:t>4. Plus/Delta</a:t>
            </a:r>
            <a:endParaRPr b="1" i="0" sz="3000" u="none" cap="none" strike="noStrike">
              <a:solidFill>
                <a:srgbClr val="515665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