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429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9AB3DA-9E2A-DAB2-A30E-D143BDEDD14E}" name="Ludwig, Jan" initials="JL" userId="S::Ludwig.Jan@dpa.com::e9e6d2cc-6a01-49d5-bceb-874de4318f2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8400"/>
    <a:srgbClr val="AB000C"/>
    <a:srgbClr val="FFB300"/>
    <a:srgbClr val="FFD980"/>
    <a:srgbClr val="E3C280"/>
    <a:srgbClr val="D58086"/>
    <a:srgbClr val="F2F2F2"/>
    <a:srgbClr val="4D4D4D"/>
    <a:srgbClr val="00E281"/>
    <a:srgbClr val="00B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572" y="78"/>
      </p:cViewPr>
      <p:guideLst>
        <p:guide orient="horz" pos="2857"/>
        <p:guide pos="42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37215-04F6-4112-9BCA-CCD4CDA9190E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EA2A6-FDA0-4C44-8791-49350916CB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29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EA2A6-FDA0-4C44-8791-49350916CBA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97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44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67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9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2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4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6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8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74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0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59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13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53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A0B749-CB79-4E8C-BF74-7A44C445336B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9E1871-470C-4833-A15D-21353F042F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86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d/4.0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7C178D6-9FC6-2BC3-9338-3E3215D1EE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955" y="1184482"/>
            <a:ext cx="5041402" cy="252070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3CC4596-46FD-BBA9-4F04-44BE134F0A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9949" y="2677753"/>
            <a:ext cx="5041402" cy="252070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E94A011-1DD3-3190-CE0F-0179939BFD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76045" y="3958428"/>
            <a:ext cx="5062178" cy="2531089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BDA5569-C68B-6ACC-79E3-F34AA965D800}"/>
              </a:ext>
            </a:extLst>
          </p:cNvPr>
          <p:cNvSpPr/>
          <p:nvPr/>
        </p:nvSpPr>
        <p:spPr>
          <a:xfrm>
            <a:off x="3230891" y="3080421"/>
            <a:ext cx="3686783" cy="3258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3B8361-6DD6-43B9-50CC-2B5AF704CDE1}"/>
              </a:ext>
            </a:extLst>
          </p:cNvPr>
          <p:cNvSpPr txBox="1"/>
          <p:nvPr/>
        </p:nvSpPr>
        <p:spPr>
          <a:xfrm>
            <a:off x="4710022" y="2898224"/>
            <a:ext cx="135357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500" b="1" dirty="0">
                <a:latin typeface="Century Gothic" panose="020B0502020202020204" pitchFamily="34" charset="0"/>
              </a:rPr>
              <a:t>falsche Inhalte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78973DE-5FF1-7818-88DE-03F29EA1E47D}"/>
              </a:ext>
            </a:extLst>
          </p:cNvPr>
          <p:cNvSpPr txBox="1"/>
          <p:nvPr/>
        </p:nvSpPr>
        <p:spPr>
          <a:xfrm>
            <a:off x="6729435" y="3111813"/>
            <a:ext cx="2766714" cy="1176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700" b="1" dirty="0">
                <a:latin typeface="Century Gothic" panose="020B0502020202020204" pitchFamily="34" charset="0"/>
              </a:rPr>
              <a:t>Desinformation</a:t>
            </a:r>
          </a:p>
          <a:p>
            <a:pPr marL="171450" indent="-171450">
              <a:lnSpc>
                <a:spcPts val="19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500" kern="0" dirty="0">
                <a:latin typeface="Century Gothic" panose="020B0502020202020204" pitchFamily="34" charset="0"/>
              </a:rPr>
              <a:t>falsche Zusammenhänge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de-DE" sz="1500" kern="0" dirty="0">
                <a:latin typeface="Century Gothic" panose="020B0502020202020204" pitchFamily="34" charset="0"/>
              </a:rPr>
              <a:t>manipulierte Inhalte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de-DE" sz="1500" kern="0" dirty="0">
                <a:latin typeface="Century Gothic" panose="020B0502020202020204" pitchFamily="34" charset="0"/>
              </a:rPr>
              <a:t>Lügen und Gerüchte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2718A69-6CBC-3920-12F2-13AAE48B9E77}"/>
              </a:ext>
            </a:extLst>
          </p:cNvPr>
          <p:cNvSpPr txBox="1"/>
          <p:nvPr/>
        </p:nvSpPr>
        <p:spPr>
          <a:xfrm>
            <a:off x="6716460" y="4421674"/>
            <a:ext cx="2542333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500" kern="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de-DE" sz="1500" b="1" dirty="0">
                <a:latin typeface="Century Gothic" panose="020B0502020202020204" pitchFamily="34" charset="0"/>
              </a:rPr>
              <a:t>Täuschungsabsicht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7AEC13F-61BE-9E8F-35B4-3E8B5058D3DE}"/>
              </a:ext>
            </a:extLst>
          </p:cNvPr>
          <p:cNvSpPr txBox="1"/>
          <p:nvPr/>
        </p:nvSpPr>
        <p:spPr>
          <a:xfrm>
            <a:off x="1552313" y="2745124"/>
            <a:ext cx="3139034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500" kern="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de-DE" sz="1500" b="1" dirty="0">
                <a:latin typeface="Century Gothic" panose="020B0502020202020204" pitchFamily="34" charset="0"/>
              </a:rPr>
              <a:t>keine Täuschungsabsicht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7036DF-7BC0-DAEE-D543-CB6C1C3E9C46}"/>
              </a:ext>
            </a:extLst>
          </p:cNvPr>
          <p:cNvSpPr txBox="1"/>
          <p:nvPr/>
        </p:nvSpPr>
        <p:spPr>
          <a:xfrm>
            <a:off x="2120899" y="4317473"/>
            <a:ext cx="3344845" cy="142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700" b="1" dirty="0">
                <a:latin typeface="Century Gothic" panose="020B0502020202020204" pitchFamily="34" charset="0"/>
              </a:rPr>
              <a:t>Malinformation</a:t>
            </a:r>
          </a:p>
          <a:p>
            <a:pPr marL="171450" indent="-171450">
              <a:lnSpc>
                <a:spcPts val="19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500" dirty="0">
                <a:latin typeface="Century Gothic" panose="020B0502020202020204" pitchFamily="34" charset="0"/>
              </a:rPr>
              <a:t>einige </a:t>
            </a:r>
            <a:r>
              <a:rPr lang="de-DE" sz="1500" dirty="0" err="1">
                <a:latin typeface="Century Gothic" panose="020B0502020202020204" pitchFamily="34" charset="0"/>
              </a:rPr>
              <a:t>Datenleaks</a:t>
            </a:r>
            <a:endParaRPr lang="de-DE" sz="1500" dirty="0">
              <a:latin typeface="Century Gothic" panose="020B0502020202020204" pitchFamily="34" charset="0"/>
            </a:endParaRP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de-DE" sz="1500" dirty="0">
                <a:latin typeface="Century Gothic" panose="020B0502020202020204" pitchFamily="34" charset="0"/>
              </a:rPr>
              <a:t>Verletzung von Persönlichkeitsrechten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de-DE" sz="1500" dirty="0">
                <a:latin typeface="Century Gothic" panose="020B0502020202020204" pitchFamily="34" charset="0"/>
              </a:rPr>
              <a:t>Hassrede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5CF2FD8-8C3C-E219-2804-92F7AECBB4DC}"/>
              </a:ext>
            </a:extLst>
          </p:cNvPr>
          <p:cNvSpPr txBox="1"/>
          <p:nvPr/>
        </p:nvSpPr>
        <p:spPr>
          <a:xfrm>
            <a:off x="1568227" y="1683240"/>
            <a:ext cx="3139034" cy="933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700" b="1" dirty="0" err="1">
                <a:latin typeface="Century Gothic" panose="020B0502020202020204" pitchFamily="34" charset="0"/>
              </a:rPr>
              <a:t>Misinformation</a:t>
            </a:r>
            <a:endParaRPr lang="de-DE" sz="1500" b="1" dirty="0">
              <a:latin typeface="Century Gothic" panose="020B0502020202020204" pitchFamily="34" charset="0"/>
            </a:endParaRPr>
          </a:p>
          <a:p>
            <a:pPr marL="171450" indent="-171450">
              <a:lnSpc>
                <a:spcPts val="19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500" dirty="0">
                <a:latin typeface="Century Gothic" panose="020B0502020202020204" pitchFamily="34" charset="0"/>
              </a:rPr>
              <a:t>falsche Rückschlüsse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de-DE" sz="1500" dirty="0">
                <a:latin typeface="Century Gothic" panose="020B0502020202020204" pitchFamily="34" charset="0"/>
              </a:rPr>
              <a:t>irreführende Inhalte</a:t>
            </a:r>
            <a:endParaRPr lang="de-DE" sz="1700" b="1" dirty="0">
              <a:latin typeface="Century Gothic" panose="020B050202020202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1F93038-7945-467C-A9F5-A1A06B500F83}"/>
              </a:ext>
            </a:extLst>
          </p:cNvPr>
          <p:cNvSpPr txBox="1"/>
          <p:nvPr/>
        </p:nvSpPr>
        <p:spPr>
          <a:xfrm>
            <a:off x="4975424" y="4309311"/>
            <a:ext cx="135357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500" b="1" dirty="0">
                <a:latin typeface="Century Gothic" panose="020B0502020202020204" pitchFamily="34" charset="0"/>
              </a:rPr>
              <a:t>boshafte</a:t>
            </a:r>
          </a:p>
          <a:p>
            <a:pPr algn="ctr">
              <a:lnSpc>
                <a:spcPts val="1700"/>
              </a:lnSpc>
            </a:pPr>
            <a:r>
              <a:rPr lang="de-DE" sz="1500" b="1" dirty="0">
                <a:latin typeface="Century Gothic" panose="020B0502020202020204" pitchFamily="34" charset="0"/>
              </a:rPr>
              <a:t>Absicht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4006E9C3-1DA2-CBB6-8DEE-36A726334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61120"/>
              </p:ext>
            </p:extLst>
          </p:nvPr>
        </p:nvGraphicFramePr>
        <p:xfrm>
          <a:off x="7537748" y="7148901"/>
          <a:ext cx="2741717" cy="311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1717">
                  <a:extLst>
                    <a:ext uri="{9D8B030D-6E8A-4147-A177-3AD203B41FA5}">
                      <a16:colId xmlns:a16="http://schemas.microsoft.com/office/drawing/2014/main" val="520406154"/>
                    </a:ext>
                  </a:extLst>
                </a:gridCol>
              </a:tblGrid>
              <a:tr h="311785">
                <a:tc>
                  <a:txBody>
                    <a:bodyPr/>
                    <a:lstStyle/>
                    <a:p>
                      <a:pPr algn="r" fontAlgn="base">
                        <a:lnSpc>
                          <a:spcPts val="1500"/>
                        </a:lnSpc>
                      </a:pPr>
                      <a:r>
                        <a:rPr lang="en-US" sz="650" u="none" strike="noStrike" dirty="0" err="1">
                          <a:effectLst/>
                          <a:hlinkClick r:id="rId7"/>
                        </a:rPr>
                        <a:t>Materialien</a:t>
                      </a:r>
                      <a:r>
                        <a:rPr lang="en-US" sz="650" u="none" strike="noStrike" dirty="0">
                          <a:effectLst/>
                          <a:hlinkClick r:id="rId7"/>
                        </a:rPr>
                        <a:t>: </a:t>
                      </a:r>
                      <a:r>
                        <a:rPr lang="en-US" sz="650" u="none" strike="noStrike" dirty="0" err="1">
                          <a:effectLst/>
                          <a:hlinkClick r:id="rId7"/>
                        </a:rPr>
                        <a:t>Lizenz</a:t>
                      </a:r>
                      <a:r>
                        <a:rPr lang="en-US" sz="650" u="none" strike="noStrike" dirty="0">
                          <a:effectLst/>
                          <a:hlinkClick r:id="rId7"/>
                        </a:rPr>
                        <a:t> CC BY 4.0</a:t>
                      </a:r>
                      <a:r>
                        <a:rPr lang="en-US" sz="650" dirty="0">
                          <a:effectLst/>
                        </a:rPr>
                        <a:t> | </a:t>
                      </a:r>
                      <a:r>
                        <a:rPr lang="en-US" sz="650" u="none" strike="noStrike" dirty="0">
                          <a:effectLst/>
                          <a:hlinkClick r:id="rId8"/>
                        </a:rPr>
                        <a:t>Video: </a:t>
                      </a:r>
                      <a:r>
                        <a:rPr lang="en-US" sz="650" u="none" strike="noStrike" dirty="0" err="1">
                          <a:effectLst/>
                          <a:hlinkClick r:id="rId8"/>
                        </a:rPr>
                        <a:t>Lizenz</a:t>
                      </a:r>
                      <a:r>
                        <a:rPr lang="en-US" sz="650" u="none" strike="noStrike" dirty="0">
                          <a:effectLst/>
                          <a:hlinkClick r:id="rId8"/>
                        </a:rPr>
                        <a:t> CC BY-ND</a:t>
                      </a:r>
                      <a:endParaRPr lang="de-D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148666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AA10EEA6-64D6-86EA-2650-A08A68E1FD09}"/>
              </a:ext>
            </a:extLst>
          </p:cNvPr>
          <p:cNvSpPr txBox="1"/>
          <p:nvPr/>
        </p:nvSpPr>
        <p:spPr>
          <a:xfrm>
            <a:off x="2100219" y="5797676"/>
            <a:ext cx="3975959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500" kern="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de-DE" sz="1500" b="1" dirty="0">
                <a:latin typeface="Century Gothic" panose="020B0502020202020204" pitchFamily="34" charset="0"/>
              </a:rPr>
              <a:t>Absicht, jemandem zu schaden</a:t>
            </a:r>
          </a:p>
        </p:txBody>
      </p:sp>
    </p:spTree>
    <p:extLst>
      <p:ext uri="{BB962C8B-B14F-4D97-AF65-F5344CB8AC3E}">
        <p14:creationId xmlns:p14="http://schemas.microsoft.com/office/powerpoint/2010/main" val="391181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7" grpId="0"/>
      <p:bldP spid="18" grpId="0"/>
      <p:bldP spid="19" grpId="0"/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</Words>
  <Application>Microsoft Office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</vt:lpstr>
      <vt:lpstr>PowerPoint-Präsentation</vt:lpstr>
    </vt:vector>
  </TitlesOfParts>
  <Company>DPA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Leidner, Katharina</dc:creator>
  <cp:lastModifiedBy>Leidner, Katharina</cp:lastModifiedBy>
  <cp:revision>31</cp:revision>
  <dcterms:created xsi:type="dcterms:W3CDTF">2024-07-16T09:35:38Z</dcterms:created>
  <dcterms:modified xsi:type="dcterms:W3CDTF">2024-10-21T08:40:22Z</dcterms:modified>
</cp:coreProperties>
</file>